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76" r:id="rId10"/>
    <p:sldId id="263" r:id="rId11"/>
    <p:sldId id="275" r:id="rId12"/>
    <p:sldId id="264" r:id="rId13"/>
    <p:sldId id="265" r:id="rId14"/>
    <p:sldId id="278" r:id="rId15"/>
    <p:sldId id="266" r:id="rId16"/>
    <p:sldId id="277" r:id="rId17"/>
    <p:sldId id="267" r:id="rId18"/>
    <p:sldId id="279" r:id="rId19"/>
    <p:sldId id="268" r:id="rId20"/>
    <p:sldId id="269" r:id="rId21"/>
    <p:sldId id="280" r:id="rId22"/>
    <p:sldId id="282" r:id="rId23"/>
    <p:sldId id="283" r:id="rId24"/>
    <p:sldId id="284" r:id="rId25"/>
    <p:sldId id="270" r:id="rId26"/>
    <p:sldId id="285" r:id="rId27"/>
    <p:sldId id="271" r:id="rId28"/>
    <p:sldId id="281" r:id="rId29"/>
    <p:sldId id="272" r:id="rId30"/>
    <p:sldId id="273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1" autoAdjust="0"/>
    <p:restoredTop sz="94660"/>
  </p:normalViewPr>
  <p:slideViewPr>
    <p:cSldViewPr>
      <p:cViewPr>
        <p:scale>
          <a:sx n="60" d="100"/>
          <a:sy n="60" d="100"/>
        </p:scale>
        <p:origin x="-160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88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08090-6861-49CD-8EEB-9467D17C8729}" type="datetimeFigureOut">
              <a:rPr lang="ru-RU" smtClean="0"/>
              <a:t>07.09.2019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B63F7-26E4-4138-A68C-2D851B5F63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B63F7-26E4-4138-A68C-2D851B5F63A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D3A7-983B-4053-9CF6-4FA48E119CDE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02E93-1925-4D0B-9D95-5218162E26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D3A7-983B-4053-9CF6-4FA48E119CDE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2E93-1925-4D0B-9D95-5218162E2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D3A7-983B-4053-9CF6-4FA48E119CDE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2E93-1925-4D0B-9D95-5218162E2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E1D3A7-983B-4053-9CF6-4FA48E119CDE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0902E93-1925-4D0B-9D95-5218162E26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D3A7-983B-4053-9CF6-4FA48E119CDE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2E93-1925-4D0B-9D95-5218162E26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D3A7-983B-4053-9CF6-4FA48E119CDE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2E93-1925-4D0B-9D95-5218162E26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2E93-1925-4D0B-9D95-5218162E26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D3A7-983B-4053-9CF6-4FA48E119CDE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D3A7-983B-4053-9CF6-4FA48E119CDE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2E93-1925-4D0B-9D95-5218162E26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D3A7-983B-4053-9CF6-4FA48E119CDE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2E93-1925-4D0B-9D95-5218162E2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E1D3A7-983B-4053-9CF6-4FA48E119CDE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902E93-1925-4D0B-9D95-5218162E26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D3A7-983B-4053-9CF6-4FA48E119CDE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02E93-1925-4D0B-9D95-5218162E26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E1D3A7-983B-4053-9CF6-4FA48E119CDE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0902E93-1925-4D0B-9D95-5218162E26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060848"/>
            <a:ext cx="4248472" cy="3544613"/>
          </a:xfrm>
          <a:prstGeom prst="rect">
            <a:avLst/>
          </a:prstGeom>
        </p:spPr>
      </p:pic>
      <p:pic>
        <p:nvPicPr>
          <p:cNvPr id="11" name="Рисунок 10" descr="21bbed72b109537cdd6d94b0fc354e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037" y="1772816"/>
            <a:ext cx="3137827" cy="45752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4624"/>
            <a:ext cx="7772400" cy="1470025"/>
          </a:xfrm>
        </p:spPr>
        <p:txBody>
          <a:bodyPr/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«Наброски и зарисовки в работе над композицией»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1484784"/>
            <a:ext cx="3829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Методическая разработка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5589240"/>
            <a:ext cx="55801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Выполнила: преподаватель</a:t>
            </a:r>
            <a:r>
              <a:rPr lang="ru-RU" sz="2000" dirty="0" smtClean="0"/>
              <a:t> </a:t>
            </a:r>
            <a:r>
              <a:rPr lang="ru-RU" sz="2000" dirty="0" smtClean="0"/>
              <a:t>рисунка, живописи</a:t>
            </a:r>
            <a:r>
              <a:rPr lang="ru-RU" sz="2000" dirty="0" smtClean="0"/>
              <a:t>, композиции</a:t>
            </a:r>
            <a:r>
              <a:rPr lang="ru-RU" sz="2000" dirty="0" smtClean="0"/>
              <a:t> МБОУ ДО «ДШИ» БМР РТ, </a:t>
            </a:r>
            <a:r>
              <a:rPr lang="ru-RU" sz="2000" dirty="0" err="1" smtClean="0"/>
              <a:t>Штырова</a:t>
            </a:r>
            <a:r>
              <a:rPr lang="ru-RU" sz="2000" dirty="0" smtClean="0"/>
              <a:t> М.А.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Графические средства изображения.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980728"/>
            <a:ext cx="8229600" cy="561662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ru-RU" sz="2800" b="1" dirty="0"/>
              <a:t>Тональное пятно</a:t>
            </a:r>
            <a:r>
              <a:rPr lang="ru-RU" sz="2800" b="1" dirty="0" smtClean="0"/>
              <a:t>.</a:t>
            </a:r>
          </a:p>
          <a:p>
            <a:endParaRPr lang="ru-RU" sz="2800" dirty="0"/>
          </a:p>
          <a:p>
            <a:pPr lvl="1">
              <a:buFont typeface="Arial" pitchFamily="34" charset="0"/>
              <a:buChar char="•"/>
            </a:pPr>
            <a:r>
              <a:rPr lang="ru-RU" sz="3200" dirty="0" smtClean="0"/>
              <a:t>Тональное </a:t>
            </a:r>
            <a:r>
              <a:rPr lang="ru-RU" sz="3200" dirty="0"/>
              <a:t>пятно применяется при решении следующих </a:t>
            </a:r>
            <a:r>
              <a:rPr lang="ru-RU" sz="3200" dirty="0" smtClean="0"/>
              <a:t>задач: при </a:t>
            </a:r>
            <a:r>
              <a:rPr lang="ru-RU" sz="3200" dirty="0"/>
              <a:t>выявлении или </a:t>
            </a:r>
            <a:r>
              <a:rPr lang="ru-RU" sz="3200" dirty="0" err="1" smtClean="0"/>
              <a:t>подчерки-вании</a:t>
            </a:r>
            <a:r>
              <a:rPr lang="ru-RU" sz="3200" dirty="0" smtClean="0"/>
              <a:t> </a:t>
            </a:r>
            <a:r>
              <a:rPr lang="ru-RU" sz="3200" dirty="0"/>
              <a:t>объемности </a:t>
            </a:r>
            <a:r>
              <a:rPr lang="ru-RU" sz="3200" dirty="0" smtClean="0"/>
              <a:t>натуры; для </a:t>
            </a:r>
            <a:r>
              <a:rPr lang="ru-RU" sz="3200" dirty="0"/>
              <a:t>передачи ее освещенности;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/>
              <a:t>Тональное пятно создается внутри контура параллельными или перекрещивающимися линиями (или штрихами). В этом случае на силу тонального пятна воздействует ширина линий или штрихов и светлых промежутков, остающихся между ними, которые должны соответствовать размеру исполняемого рисунка.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/>
              <a:t>Нередко в работе над набросками применяются все графические средства: линия, штрих и тональное пятно или в комбинациях: линия и тон.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РАБОЧАЯ\3КЛ КОМПОЗИЦИЯ\Наброски\Л да винчи.jpg"/>
          <p:cNvPicPr>
            <a:picLocks noChangeAspect="1" noChangeArrowheads="1"/>
          </p:cNvPicPr>
          <p:nvPr/>
        </p:nvPicPr>
        <p:blipFill>
          <a:blip r:embed="rId2" cstate="print"/>
          <a:srcRect l="18274" r="1168" b="15380"/>
          <a:stretch>
            <a:fillRect/>
          </a:stretch>
        </p:blipFill>
        <p:spPr bwMode="auto">
          <a:xfrm>
            <a:off x="4932040" y="260648"/>
            <a:ext cx="2448272" cy="2880320"/>
          </a:xfrm>
          <a:prstGeom prst="rect">
            <a:avLst/>
          </a:prstGeom>
          <a:noFill/>
        </p:spPr>
      </p:pic>
      <p:pic>
        <p:nvPicPr>
          <p:cNvPr id="32772" name="Picture 4" descr="D:\РАБОЧАЯ\3КЛ КОМПОЗИЦИЯ\Наброски\jJ1xxINarhU.jpg"/>
          <p:cNvPicPr>
            <a:picLocks noChangeAspect="1" noChangeArrowheads="1"/>
          </p:cNvPicPr>
          <p:nvPr/>
        </p:nvPicPr>
        <p:blipFill>
          <a:blip r:embed="rId3" cstate="print"/>
          <a:srcRect l="10631" r="11407"/>
          <a:stretch>
            <a:fillRect/>
          </a:stretch>
        </p:blipFill>
        <p:spPr bwMode="auto">
          <a:xfrm>
            <a:off x="611560" y="188640"/>
            <a:ext cx="3168352" cy="3086100"/>
          </a:xfrm>
          <a:prstGeom prst="rect">
            <a:avLst/>
          </a:prstGeom>
          <a:noFill/>
        </p:spPr>
      </p:pic>
      <p:pic>
        <p:nvPicPr>
          <p:cNvPr id="32776" name="Picture 8" descr="D:\РАБОЧАЯ\АКВАРЕЛЬ МЕТОД МАТЕР\В_РОМАНКОВ_УЧЕБ_ЭТЮДЫ\НАБРОСКИ_РАСТЕНИЙ\IMG_05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428999"/>
            <a:ext cx="2520280" cy="3305285"/>
          </a:xfrm>
          <a:prstGeom prst="rect">
            <a:avLst/>
          </a:prstGeom>
          <a:noFill/>
        </p:spPr>
      </p:pic>
      <p:pic>
        <p:nvPicPr>
          <p:cNvPr id="9" name="Picture 4" descr="D:\РАБОЧАЯ\РАЗОБРАТЬ!!!!\ФИГУРА ЧЕЛОВЕКА\наброски КХУ ФЕШИНА\03_14-818928aed2.jpg"/>
          <p:cNvPicPr>
            <a:picLocks noChangeAspect="1" noChangeArrowheads="1"/>
          </p:cNvPicPr>
          <p:nvPr/>
        </p:nvPicPr>
        <p:blipFill>
          <a:blip r:embed="rId5" cstate="print"/>
          <a:srcRect t="13776" b="14618"/>
          <a:stretch>
            <a:fillRect/>
          </a:stretch>
        </p:blipFill>
        <p:spPr bwMode="auto">
          <a:xfrm>
            <a:off x="539552" y="3429000"/>
            <a:ext cx="3288143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материалов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980728"/>
            <a:ext cx="8229600" cy="561662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3200" dirty="0"/>
              <a:t>В рисунке набросков  используют великое множество графических приемов и средств, разнообразные линии, штрихи, пятна, стараясь как можно полнее задействовать возможности материала. Применяют смешанные техники двух и трех материалов для получения большей выразительности. Чем шире и разнообразнее графический материал, тем интереснее и живее результаты.</a:t>
            </a:r>
          </a:p>
          <a:p>
            <a:r>
              <a:rPr lang="ru-RU" sz="3200" dirty="0"/>
              <a:t>Рассмотрим основные виды материалов.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Графитные карандаши.</a:t>
            </a:r>
            <a:endParaRPr lang="ru-RU" dirty="0"/>
          </a:p>
          <a:p>
            <a:r>
              <a:rPr lang="ru-RU" dirty="0"/>
              <a:t>Карандаш - самый удобный и универсальный инструмент для выполнения набросков. Им можно провести жирную или слабозаметную, толстую или тонкую, яркую или бледную линию, получить очень аккуратные тонкие штрихи или большие затененные области, а также растушевать для получения очень нежных, легких тонов.</a:t>
            </a:r>
          </a:p>
          <a:p>
            <a:r>
              <a:rPr lang="ru-RU" dirty="0"/>
              <a:t>Для набросков лучше использовать мягкие карандаши (2В - 6В). Удобнее всего заточить грифель в виде лопаточки, чтобы лучше варьировать толщину линии</a:t>
            </a:r>
            <a:r>
              <a:rPr lang="ru-RU" dirty="0" smtClean="0"/>
              <a:t>.</a:t>
            </a:r>
          </a:p>
          <a:p>
            <a:r>
              <a:rPr lang="ru-RU" b="1" dirty="0"/>
              <a:t>Перо и тушь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dirty="0"/>
              <a:t>Техника рисунка пером скупа - четкая или прерывистая черная линия, штрихи, нанесенные в различном направлении, иногда заливки тушью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материалов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Документы_2013_14\ХУДОЖКА\наброски людей\1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392" y="1124744"/>
            <a:ext cx="3540536" cy="4968552"/>
          </a:xfrm>
          <a:prstGeom prst="rect">
            <a:avLst/>
          </a:prstGeom>
          <a:noFill/>
        </p:spPr>
      </p:pic>
      <p:pic>
        <p:nvPicPr>
          <p:cNvPr id="4" name="Picture 3" descr="D:\Документы_2013_14\ХУДОЖКА\наброски людей\31162_2_CompressedImage.jpg"/>
          <p:cNvPicPr>
            <a:picLocks noChangeAspect="1" noChangeArrowheads="1"/>
          </p:cNvPicPr>
          <p:nvPr/>
        </p:nvPicPr>
        <p:blipFill>
          <a:blip r:embed="rId3" cstate="print"/>
          <a:srcRect l="3301" t="5097" r="6925" b="8262"/>
          <a:stretch>
            <a:fillRect/>
          </a:stretch>
        </p:blipFill>
        <p:spPr bwMode="auto">
          <a:xfrm>
            <a:off x="4211960" y="404664"/>
            <a:ext cx="4526974" cy="32403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8104" y="3717032"/>
            <a:ext cx="2544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Графитные карандаши.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76672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Перо и тушь.</a:t>
            </a:r>
            <a:endParaRPr lang="ru-RU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Уголь.</a:t>
            </a:r>
            <a:endParaRPr lang="ru-RU" dirty="0" smtClean="0"/>
          </a:p>
          <a:p>
            <a:r>
              <a:rPr lang="ru-RU" dirty="0" smtClean="0"/>
              <a:t>Рисунки углем наиболее живописны. Они отличаются богатством тоновых переходов - от глубоких бархатистых штрихов широкими мазками до легких серебристых тушевок. Углем можно наносить острые, четкие штрихи, работать плашмя или размазывать пальцами. </a:t>
            </a:r>
          </a:p>
          <a:p>
            <a:r>
              <a:rPr lang="ru-RU" b="1" dirty="0"/>
              <a:t>Соус.</a:t>
            </a:r>
            <a:endParaRPr lang="ru-RU" dirty="0"/>
          </a:p>
          <a:p>
            <a:r>
              <a:rPr lang="ru-RU" dirty="0"/>
              <a:t>Он имеет большую красящую силу и дает красивые бархатистые тона от очень темных до очень светлых, с большим числом тональных градаций между ними.</a:t>
            </a:r>
          </a:p>
          <a:p>
            <a:r>
              <a:rPr lang="ru-RU" dirty="0"/>
              <a:t>Сухим способом работают соусом примерно так же, как и углем. Соус хорошо растворяется. Поэтому им можно работать и кистью (мокрый способ).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материалов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D:\РАБОЧАЯ\РАЗОБРАТЬ!!!!\ФИГУРА ЧЕЛОВЕКА\наброски КХУ ФЕШИНА\01_5-8c1e776d0b.jpg"/>
          <p:cNvPicPr>
            <a:picLocks noChangeAspect="1" noChangeArrowheads="1"/>
          </p:cNvPicPr>
          <p:nvPr/>
        </p:nvPicPr>
        <p:blipFill>
          <a:blip r:embed="rId2" cstate="print"/>
          <a:srcRect b="13770"/>
          <a:stretch>
            <a:fillRect/>
          </a:stretch>
        </p:blipFill>
        <p:spPr bwMode="auto">
          <a:xfrm>
            <a:off x="323528" y="260648"/>
            <a:ext cx="3384376" cy="3957084"/>
          </a:xfrm>
          <a:prstGeom prst="rect">
            <a:avLst/>
          </a:prstGeom>
          <a:noFill/>
        </p:spPr>
      </p:pic>
      <p:pic>
        <p:nvPicPr>
          <p:cNvPr id="33794" name="Picture 2" descr="D:\Документы_2013_14\ХУДОЖКА\наброски людей\IMG_5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573016"/>
            <a:ext cx="6344554" cy="30727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12160" y="3717032"/>
            <a:ext cx="869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Уголь.</a:t>
            </a:r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509120"/>
            <a:ext cx="683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Соус</a:t>
            </a:r>
            <a:endParaRPr lang="ru-RU" sz="2000" dirty="0" smtClean="0"/>
          </a:p>
        </p:txBody>
      </p:sp>
      <p:pic>
        <p:nvPicPr>
          <p:cNvPr id="33797" name="Picture 5" descr="D:\РАБОЧАЯ\РАЗОБРАТЬ!!!!\ФИГУРА ЧЕЛОВЕКА\наброски КХУ ФЕШИНА\02_18-195d88ef33.jpg"/>
          <p:cNvPicPr>
            <a:picLocks noChangeAspect="1" noChangeArrowheads="1"/>
          </p:cNvPicPr>
          <p:nvPr/>
        </p:nvPicPr>
        <p:blipFill>
          <a:blip r:embed="rId4" cstate="print"/>
          <a:srcRect t="9777" b="14451"/>
          <a:stretch>
            <a:fillRect/>
          </a:stretch>
        </p:blipFill>
        <p:spPr bwMode="auto">
          <a:xfrm>
            <a:off x="3851920" y="260648"/>
            <a:ext cx="5045013" cy="22322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95936" y="1988840"/>
            <a:ext cx="683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Соус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Сангина.</a:t>
            </a:r>
            <a:endParaRPr lang="ru-RU" dirty="0"/>
          </a:p>
          <a:p>
            <a:r>
              <a:rPr lang="ru-RU" dirty="0"/>
              <a:t>Сангина привлекательна своим красивым теплым тоном, коричневатым или красноватым. Иногда сангину комбинируют с углем, который дает холодные оттенки, живописно контрастирующие с теплыми оттенками сангины. Сангиной можно делать как наброски, так и длительные рисунки. Но они требуют фиксирования. </a:t>
            </a:r>
            <a:endParaRPr lang="ru-RU" dirty="0" smtClean="0"/>
          </a:p>
          <a:p>
            <a:r>
              <a:rPr lang="ru-RU" b="1" dirty="0"/>
              <a:t>Акварель.</a:t>
            </a:r>
            <a:endParaRPr lang="ru-RU" dirty="0"/>
          </a:p>
          <a:p>
            <a:r>
              <a:rPr lang="ru-RU" dirty="0"/>
              <a:t>В зависимости от размера кисти акварелью можно делать как тональные, так и линейные наброски (очень тонкой кистью малого номера). Хорошей широкой кистью можно нанести как широкий мазок, так и тонкую линию.</a:t>
            </a:r>
          </a:p>
          <a:p>
            <a:r>
              <a:rPr lang="ru-RU" dirty="0"/>
              <a:t>Обычно наброски выполняются коричневой или черной краской.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материалов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jQHO2jQdc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060848"/>
            <a:ext cx="3717909" cy="4582892"/>
          </a:xfrm>
          <a:prstGeom prst="rect">
            <a:avLst/>
          </a:prstGeom>
        </p:spPr>
      </p:pic>
      <p:pic>
        <p:nvPicPr>
          <p:cNvPr id="35842" name="Picture 2" descr="D:\РАБОЧАЯ\РАЗОБРАТЬ!!!!\ФИГУРА ЧЕЛОВЕКА\наброски КХУ ФЕШИНА\01_95-d5bb5c7da8.jpg"/>
          <p:cNvPicPr>
            <a:picLocks noChangeAspect="1" noChangeArrowheads="1"/>
          </p:cNvPicPr>
          <p:nvPr/>
        </p:nvPicPr>
        <p:blipFill>
          <a:blip r:embed="rId3" cstate="print"/>
          <a:srcRect b="14951"/>
          <a:stretch>
            <a:fillRect/>
          </a:stretch>
        </p:blipFill>
        <p:spPr bwMode="auto">
          <a:xfrm>
            <a:off x="5583611" y="620688"/>
            <a:ext cx="3406058" cy="40324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516216" y="4869160"/>
            <a:ext cx="1313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Акварель.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340768"/>
            <a:ext cx="10871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Сангина</a:t>
            </a:r>
            <a:endParaRPr lang="ru-RU" sz="2000" dirty="0"/>
          </a:p>
        </p:txBody>
      </p:sp>
      <p:pic>
        <p:nvPicPr>
          <p:cNvPr id="6" name="Рисунок 5" descr="4487b97f65955e84234842569475a313.jpg"/>
          <p:cNvPicPr>
            <a:picLocks noChangeAspect="1"/>
          </p:cNvPicPr>
          <p:nvPr/>
        </p:nvPicPr>
        <p:blipFill>
          <a:blip r:embed="rId4" cstate="print"/>
          <a:srcRect l="54874" t="61550" r="4637" b="2751"/>
          <a:stretch>
            <a:fillRect/>
          </a:stretch>
        </p:blipFill>
        <p:spPr>
          <a:xfrm>
            <a:off x="251520" y="188640"/>
            <a:ext cx="2139666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9909"/>
            <a:ext cx="8229600" cy="4857403"/>
          </a:xfrm>
        </p:spPr>
        <p:txBody>
          <a:bodyPr>
            <a:normAutofit/>
          </a:bodyPr>
          <a:lstStyle/>
          <a:p>
            <a:r>
              <a:rPr lang="ru-RU" dirty="0"/>
              <a:t>Композиция в связана с необходимостью передать основной замысел, идею произведения наиболее ясно и убедительно. Главное в композиции - создание художественного образа.</a:t>
            </a:r>
          </a:p>
          <a:p>
            <a:r>
              <a:rPr lang="ru-RU" dirty="0"/>
              <a:t>Рассмотрим </a:t>
            </a:r>
            <a:r>
              <a:rPr lang="ru-RU" dirty="0" smtClean="0"/>
              <a:t>основные закономерности построения художественного произведения, которые можно назвать правилами</a:t>
            </a:r>
            <a:r>
              <a:rPr lang="ru-RU" dirty="0"/>
              <a:t>, приемами и средствами композиции.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7632"/>
            <a:ext cx="8229600" cy="1219200"/>
          </a:xfrm>
        </p:spPr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 композиции. Роль наброска в работе над композицией.</a:t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Виды </a:t>
            </a:r>
            <a:r>
              <a:rPr lang="ru-RU" dirty="0"/>
              <a:t>набросков</a:t>
            </a:r>
          </a:p>
          <a:p>
            <a:r>
              <a:rPr lang="ru-RU" dirty="0"/>
              <a:t>Графические средства изображения. Техника исполнения </a:t>
            </a:r>
            <a:r>
              <a:rPr lang="ru-RU" dirty="0" smtClean="0"/>
              <a:t>набросков.</a:t>
            </a:r>
            <a:endParaRPr lang="ru-RU" dirty="0"/>
          </a:p>
          <a:p>
            <a:r>
              <a:rPr lang="ru-RU" dirty="0"/>
              <a:t>Виды материалов</a:t>
            </a:r>
          </a:p>
          <a:p>
            <a:r>
              <a:rPr lang="ru-RU" dirty="0"/>
              <a:t>Основы композиции. Роль наброска в работе над композицией</a:t>
            </a:r>
          </a:p>
          <a:p>
            <a:r>
              <a:rPr lang="ru-RU" dirty="0" smtClean="0"/>
              <a:t>Литература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Основной замысел композиции может быть построен на контрастах доброго и злого, веселого и грустного, нового и старого, спокойного и динамичного. Контраст как универсальное средство помогает создать яркое и выразительное произведение. Это могут быть контрасты величин (высокого с низким, большого с маленьким, толстого с тонким), фактур, материалов, объема, плоскости.</a:t>
            </a:r>
          </a:p>
          <a:p>
            <a:r>
              <a:rPr lang="ru-RU" dirty="0"/>
              <a:t>Тональный и цветовой контрасты используются в процессе создания произведений графики и живописи любого жанра (светлый объект выразительнее на темном фоне, темный - на светлом).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Контраст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Контраст.</a:t>
            </a:r>
            <a:b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8f45eeb98a2f342af30a9ef9788b7116.jpg"/>
          <p:cNvPicPr>
            <a:picLocks noChangeAspect="1"/>
          </p:cNvPicPr>
          <p:nvPr/>
        </p:nvPicPr>
        <p:blipFill>
          <a:blip r:embed="rId2" cstate="print"/>
          <a:srcRect t="5693" b="8462"/>
          <a:stretch>
            <a:fillRect/>
          </a:stretch>
        </p:blipFill>
        <p:spPr>
          <a:xfrm>
            <a:off x="5940152" y="332656"/>
            <a:ext cx="3011129" cy="2520280"/>
          </a:xfrm>
          <a:prstGeom prst="rect">
            <a:avLst/>
          </a:prstGeom>
        </p:spPr>
      </p:pic>
      <p:pic>
        <p:nvPicPr>
          <p:cNvPr id="4" name="Рисунок 3" descr="6088ef16067ab93c1d676e433a5a1491_i-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2789978" cy="2520280"/>
          </a:xfrm>
          <a:prstGeom prst="rect">
            <a:avLst/>
          </a:prstGeom>
        </p:spPr>
      </p:pic>
      <p:pic>
        <p:nvPicPr>
          <p:cNvPr id="5" name="Рисунок 4" descr="0e80f13e009828427879583d3f7b93e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1529" y="3573016"/>
            <a:ext cx="2206935" cy="3002632"/>
          </a:xfrm>
          <a:prstGeom prst="rect">
            <a:avLst/>
          </a:prstGeom>
        </p:spPr>
      </p:pic>
      <p:pic>
        <p:nvPicPr>
          <p:cNvPr id="6" name="Рисунок 5" descr="bec311fbf99b568a14cf4c3327f81c1b.jpg"/>
          <p:cNvPicPr>
            <a:picLocks noChangeAspect="1"/>
          </p:cNvPicPr>
          <p:nvPr/>
        </p:nvPicPr>
        <p:blipFill>
          <a:blip r:embed="rId5" cstate="print"/>
          <a:srcRect r="1849" b="2267"/>
          <a:stretch>
            <a:fillRect/>
          </a:stretch>
        </p:blipFill>
        <p:spPr>
          <a:xfrm>
            <a:off x="395536" y="3429000"/>
            <a:ext cx="2448272" cy="31683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55776" y="3009146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светлый объект на темном фоне, темный - на светлом</a:t>
            </a:r>
            <a:endParaRPr lang="ru-RU" sz="2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Контраст.</a:t>
            </a:r>
            <a:b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1f2981a71cd23650d89ddb683f7b93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297841"/>
            <a:ext cx="3240360" cy="40274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08104" y="5661248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Противопоставление </a:t>
            </a:r>
          </a:p>
          <a:p>
            <a:r>
              <a:rPr lang="ru-RU" dirty="0" smtClean="0"/>
              <a:t>Светлый силуэт, темный силуэт.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5733256"/>
            <a:ext cx="2282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веселого и грустного,</a:t>
            </a:r>
            <a:endParaRPr lang="ru-RU" dirty="0"/>
          </a:p>
        </p:txBody>
      </p:sp>
      <p:pic>
        <p:nvPicPr>
          <p:cNvPr id="36866" name="Picture 2" descr="D:\РАБОЧАЯ\~КОНКУРСЫ\2015_2016гг\САБАНТУЙ\Муртазин Ильдус. Размахнись рука... (Сабантуй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8544" y="2204864"/>
            <a:ext cx="3096344" cy="2551387"/>
          </a:xfrm>
          <a:prstGeom prst="rect">
            <a:avLst/>
          </a:prstGeom>
          <a:noFill/>
        </p:spPr>
      </p:pic>
      <p:pic>
        <p:nvPicPr>
          <p:cNvPr id="9" name="Рисунок 8" descr="шут гр_веселы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268760"/>
            <a:ext cx="4269546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РАБОЧАЯ\~КОНКУРСЫ\2015_2016гг\СВЯТКИ_МАСЛЕНИЦА\maslenica-slavyanskie-obychai_mazin_andrey_1343377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5"/>
            <a:ext cx="3096344" cy="44762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5662989"/>
            <a:ext cx="1765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Высокое низкое</a:t>
            </a:r>
          </a:p>
          <a:p>
            <a:pPr algn="ctr"/>
            <a:r>
              <a:rPr lang="ru-RU" dirty="0" err="1" smtClean="0"/>
              <a:t>Масленница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5746030"/>
            <a:ext cx="2261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Доброе и злое</a:t>
            </a:r>
          </a:p>
          <a:p>
            <a:pPr algn="ctr"/>
            <a:r>
              <a:rPr lang="ru-RU" dirty="0" smtClean="0"/>
              <a:t>А.С. ПУШКИН </a:t>
            </a:r>
          </a:p>
          <a:p>
            <a:pPr algn="ctr"/>
            <a:r>
              <a:rPr lang="ru-RU" dirty="0" smtClean="0"/>
              <a:t>«Руслан и Людмила»</a:t>
            </a:r>
            <a:endParaRPr lang="ru-RU" dirty="0"/>
          </a:p>
        </p:txBody>
      </p:sp>
      <p:pic>
        <p:nvPicPr>
          <p:cNvPr id="6" name="Picture 2" descr="&amp;pcy;&amp;ocy;&amp;ecy;&amp;mcy;&amp;acy; &amp;Rcy;&amp;ucy;&amp;scy;&amp;lcy;&amp;acy;&amp;ncy; &amp;icy; &amp;Lcy;&amp;yucy;&amp;dcy;&amp;mcy;&amp;icy;&amp;l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052736"/>
            <a:ext cx="3419872" cy="455982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Контраст.</a:t>
            </a:r>
            <a:b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РАБОЧАЯ\3КЛ КОМПОЗИЦИЯ\ВОЙНА\А.П. Ткачёв_С.П. Ткачёв _Дети ми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49" y="971436"/>
            <a:ext cx="4410075" cy="4762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5939988"/>
            <a:ext cx="1967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Старое и молодое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Контраст.</a:t>
            </a:r>
            <a:b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D:\РАБОЧАЯ\3КЛ КОМПОЗИЦИЯ\СНЕЖНАЯ КОРОЛЕВА\f8438cd01703.jpg"/>
          <p:cNvPicPr>
            <a:picLocks noChangeAspect="1" noChangeArrowheads="1"/>
          </p:cNvPicPr>
          <p:nvPr/>
        </p:nvPicPr>
        <p:blipFill>
          <a:blip r:embed="rId3" cstate="print"/>
          <a:srcRect r="35789"/>
          <a:stretch>
            <a:fillRect/>
          </a:stretch>
        </p:blipFill>
        <p:spPr bwMode="auto">
          <a:xfrm>
            <a:off x="5652120" y="908720"/>
            <a:ext cx="2808312" cy="5130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56176" y="6237312"/>
            <a:ext cx="1765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Высокое низкое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Для </a:t>
            </a:r>
            <a:r>
              <a:rPr lang="ru-RU" dirty="0"/>
              <a:t>достижения цельности композиции следует выделить центр внимания, где будет расположено главное, отказаться от второстепенных деталей, приглушить отвлекающие от главного контрасты. </a:t>
            </a:r>
            <a:endParaRPr lang="ru-RU" dirty="0" smtClean="0"/>
          </a:p>
          <a:p>
            <a:r>
              <a:rPr lang="ru-RU" dirty="0" smtClean="0"/>
              <a:t>Композиционной </a:t>
            </a:r>
            <a:r>
              <a:rPr lang="ru-RU" dirty="0"/>
              <a:t>цельности можно добиться, если объединить светом, тоном или колоритом все части произведения. </a:t>
            </a:r>
            <a:endParaRPr lang="ru-RU" dirty="0" smtClean="0"/>
          </a:p>
          <a:p>
            <a:r>
              <a:rPr lang="ru-RU" dirty="0"/>
              <a:t>Итак, цельность композиции зависит от способности художника подчинить второстепенное главному, от связей всех элементов между собой. То есть недопустимо, чтобы сразу бросалось в глаза что-то второстепенное в композиции, в то время как самое важное оставалось незамеченным. Каждая деталь должна восприниматься как необходимая, добавляющая что-то новое к развитию замысла автора.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128215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(смысловой, композиционный).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44624"/>
            <a:ext cx="822960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Композиционный</a:t>
            </a:r>
            <a:r>
              <a:rPr kumimoji="0" lang="ru-RU" sz="3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центр</a:t>
            </a:r>
            <a:b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39938" name="Picture 2" descr="D:\РАБОЧАЯ\3КЛ КОМПОЗИЦИЯ\Ур 02 схемы компоновок по произв худ\2579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2957983" cy="301735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3789040"/>
            <a:ext cx="1810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Теплый колорит </a:t>
            </a:r>
            <a:endParaRPr lang="ru-RU" dirty="0"/>
          </a:p>
        </p:txBody>
      </p:sp>
      <p:pic>
        <p:nvPicPr>
          <p:cNvPr id="5" name="Рисунок 4" descr="Винсент Ван Гог Звёздная ноч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1587" y="692696"/>
            <a:ext cx="3504572" cy="28803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72200" y="3645024"/>
            <a:ext cx="2084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Холодный колорит </a:t>
            </a:r>
            <a:endParaRPr lang="ru-RU" dirty="0"/>
          </a:p>
        </p:txBody>
      </p:sp>
      <p:pic>
        <p:nvPicPr>
          <p:cNvPr id="7" name="Рисунок 6" descr="0_57547_90e621ed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7" y="3861048"/>
            <a:ext cx="3384376" cy="26990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00192" y="6093296"/>
            <a:ext cx="2213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Контрастный  свет и </a:t>
            </a:r>
          </a:p>
          <a:p>
            <a:r>
              <a:rPr lang="ru-RU" dirty="0" smtClean="0"/>
              <a:t>колорит 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r>
              <a:rPr lang="ru-RU" dirty="0"/>
              <a:t>Под «правилом золотого сечения» в искусстве обычно понимаются асимметричные композиции, центр внимания в которой смещен в особые точки - «зрительные центры». Часто используются четыре точки, расположенные на расстоянии 3/8 и 5/8 от соответствующих краев плоскости.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070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«золотого сечения»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РАБОЧАЯ\3КЛ КОМПОЗИЦИЯ\Ур 02 схемы компоновок по произв худ\pic_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3672408" cy="4936289"/>
          </a:xfrm>
          <a:prstGeom prst="rect">
            <a:avLst/>
          </a:prstGeom>
          <a:noFill/>
        </p:spPr>
      </p:pic>
      <p:pic>
        <p:nvPicPr>
          <p:cNvPr id="38915" name="Picture 3" descr="D:\РАБОЧАЯ\3КЛ КОМПОЗИЦИЯ\Ур 02 схемы компоновок по произв худ\pic_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9016" y="1171610"/>
            <a:ext cx="3871456" cy="5065702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Правило «золотого сечения»</a:t>
            </a:r>
            <a:b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2208"/>
            <a:ext cx="8229600" cy="4925144"/>
          </a:xfrm>
        </p:spPr>
        <p:txBody>
          <a:bodyPr>
            <a:noAutofit/>
          </a:bodyPr>
          <a:lstStyle/>
          <a:p>
            <a:r>
              <a:rPr lang="ru-RU" sz="2100" dirty="0"/>
              <a:t>Как правило, сначала художник выполняет несколько небольших эскизов, в которых ведет поиск наиболее выразительной композиции. На этом этапе определяется, каким будет формат картины (вытянутым по вертикали, прямоугольным, квадратным, вытянутым по горизонтали) и ее размер.</a:t>
            </a:r>
          </a:p>
          <a:p>
            <a:r>
              <a:rPr lang="ru-RU" sz="2100" dirty="0"/>
              <a:t>При выборе формата следует учитывать, как расположены основные объекты композиции - по горизонтали или вертикали, как развивается действие сюжета - слева направо, в глубину картины или как-то иначе.</a:t>
            </a:r>
          </a:p>
          <a:p>
            <a:r>
              <a:rPr lang="ru-RU" sz="2100" dirty="0"/>
              <a:t>В эскизе прорисовывается общая композиционная схема, расположение и взаимосвязь основных действующих лиц без детальной прорисовки. Возможно тоновое и цветовое решение эскиза. Далее обычно выполняется рисунок композиции, затем живописное или графическое ее воплощение.</a:t>
            </a:r>
          </a:p>
          <a:p>
            <a:endParaRPr lang="ru-RU" sz="21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22413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Важно, еще до начала изображения, попытаться представить себе, какой будет картина.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5289451"/>
          </a:xfrm>
        </p:spPr>
        <p:txBody>
          <a:bodyPr>
            <a:normAutofit/>
          </a:bodyPr>
          <a:lstStyle/>
          <a:p>
            <a:r>
              <a:rPr lang="ru-RU" dirty="0"/>
              <a:t>Самый надежный способ научиться рисовать - это каждодневное занятие набросками, то есть выполнение с натуры обобщенных, без мелких деталей краткосрочных рисунков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Наброски помогают развить наблюдательность </a:t>
            </a:r>
            <a:r>
              <a:rPr lang="ru-RU" dirty="0"/>
              <a:t>, умение остро и точно схватывать самое главное в натуре и отбрасывать второстепенное, несущественное.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набросков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Autofit/>
          </a:bodyPr>
          <a:lstStyle/>
          <a:p>
            <a:r>
              <a:rPr lang="ru-RU" sz="2100" dirty="0"/>
              <a:t>Один из интересных этапов работы - сбор натурного материала, который включает наблюдения окружающей жизни, выполнение набросков и зарисовок дома, на улице в связи с выбранным сюжетом. Можно заняться сбором натурного материала сразу после выбора сюжета или выполнить эту работу после первого эскиза композиции. Если что-то не получается в рисунке композиции, можно еще раз отправиться на этюды, зарисовать не получающиеся детали, а затем уточнить рисунок с использованием собранного натурного материала. Можно даже выполнить новый композиционный эскиз с учетом выполненных набросков и зарисовок с натуры, уточнить замысел.</a:t>
            </a:r>
          </a:p>
          <a:p>
            <a:r>
              <a:rPr lang="ru-RU" sz="2100" dirty="0"/>
              <a:t>Таким образом, можно сделать вывод, что наброски - важнейшее занятие для работы над композицией .</a:t>
            </a:r>
          </a:p>
          <a:p>
            <a:r>
              <a:rPr lang="ru-RU" sz="2100" dirty="0"/>
              <a:t>В набросках открываются необъятные возможности экспериментировать, изобретать новые сочетания техник и материалов, собственные приемы работы. Это «кухня» художника, в которой воплощаются его идеи и формируется творческая личность.</a:t>
            </a:r>
          </a:p>
          <a:p>
            <a:endParaRPr lang="ru-RU" sz="21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Николай Ли - «Основы учебного академического рисунка», Москва, «</a:t>
            </a:r>
            <a:r>
              <a:rPr lang="ru-RU" dirty="0" err="1" smtClean="0"/>
              <a:t>Эксмо</a:t>
            </a:r>
            <a:r>
              <a:rPr lang="ru-RU" dirty="0" smtClean="0"/>
              <a:t>», 2003</a:t>
            </a:r>
          </a:p>
          <a:p>
            <a:r>
              <a:rPr lang="ru-RU" dirty="0" err="1" smtClean="0"/>
              <a:t>Цюй</a:t>
            </a:r>
            <a:r>
              <a:rPr lang="ru-RU" dirty="0" smtClean="0"/>
              <a:t> </a:t>
            </a:r>
            <a:r>
              <a:rPr lang="ru-RU" dirty="0" err="1" smtClean="0"/>
              <a:t>Лэй</a:t>
            </a:r>
            <a:r>
              <a:rPr lang="ru-RU" dirty="0" smtClean="0"/>
              <a:t> </a:t>
            </a:r>
            <a:r>
              <a:rPr lang="ru-RU" dirty="0" err="1" smtClean="0"/>
              <a:t>Лэй</a:t>
            </a:r>
            <a:r>
              <a:rPr lang="ru-RU" dirty="0" smtClean="0"/>
              <a:t> - «Китайский рисунок. Техники и жанры»://</a:t>
            </a:r>
            <a:r>
              <a:rPr lang="ru-RU" dirty="0" err="1" smtClean="0"/>
              <a:t>zaplutus.ru</a:t>
            </a:r>
            <a:r>
              <a:rPr lang="ru-RU" dirty="0" smtClean="0"/>
              <a:t>/://</a:t>
            </a:r>
            <a:r>
              <a:rPr lang="ru-RU" dirty="0" err="1" smtClean="0"/>
              <a:t>www.russia-job.ru</a:t>
            </a:r>
            <a:r>
              <a:rPr lang="ru-RU" dirty="0" smtClean="0"/>
              <a:t>/chact_2_glava_1.php://</a:t>
            </a:r>
            <a:r>
              <a:rPr lang="ru-RU" dirty="0" err="1" smtClean="0"/>
              <a:t>ru.wikipedia.org</a:t>
            </a:r>
            <a:r>
              <a:rPr lang="ru-RU" dirty="0" smtClean="0"/>
              <a:t>/</a:t>
            </a:r>
            <a:r>
              <a:rPr lang="ru-RU" dirty="0" err="1" smtClean="0"/>
              <a:t>wiki</a:t>
            </a:r>
            <a:r>
              <a:rPr lang="ru-RU" dirty="0" smtClean="0"/>
              <a:t>/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97666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Длительная работа всегда начинается с наброска - это первая, начальная стадия творческой работы, когда набросок предшествует длительному рисунку, помогает найти композицию, изучить пропорции, </a:t>
            </a:r>
            <a:r>
              <a:rPr lang="ru-RU" dirty="0" smtClean="0"/>
              <a:t>движение.</a:t>
            </a:r>
          </a:p>
          <a:p>
            <a:r>
              <a:rPr lang="ru-RU" dirty="0" smtClean="0"/>
              <a:t>Итак, </a:t>
            </a:r>
            <a:r>
              <a:rPr lang="ru-RU" b="1" i="1" dirty="0" smtClean="0"/>
              <a:t>набросок</a:t>
            </a:r>
            <a:r>
              <a:rPr lang="ru-RU" dirty="0" smtClean="0"/>
              <a:t> </a:t>
            </a:r>
            <a:r>
              <a:rPr lang="ru-RU" dirty="0"/>
              <a:t>- это обобщенное изображение, которое выполняется за короткий промежуток времени с минимальным количеством графических средств</a:t>
            </a:r>
            <a:r>
              <a:rPr lang="ru-RU" dirty="0" smtClean="0"/>
              <a:t>.</a:t>
            </a:r>
          </a:p>
          <a:p>
            <a:r>
              <a:rPr lang="ru-RU" dirty="0"/>
              <a:t>В зависимости от характера исполнения наброски можно </a:t>
            </a:r>
            <a:r>
              <a:rPr lang="ru-RU" u="sng" dirty="0"/>
              <a:t>условно подразделить на наброски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dirty="0" smtClean="0"/>
              <a:t>с </a:t>
            </a:r>
            <a:r>
              <a:rPr lang="ru-RU" b="1" dirty="0"/>
              <a:t>натуры, </a:t>
            </a:r>
            <a:endParaRPr lang="ru-RU" b="1" dirty="0" smtClean="0"/>
          </a:p>
          <a:p>
            <a:r>
              <a:rPr lang="ru-RU" b="1" dirty="0" smtClean="0"/>
              <a:t>по </a:t>
            </a:r>
            <a:r>
              <a:rPr lang="ru-RU" b="1" dirty="0"/>
              <a:t>памяти, </a:t>
            </a:r>
            <a:endParaRPr lang="ru-RU" b="1" dirty="0" smtClean="0"/>
          </a:p>
          <a:p>
            <a:r>
              <a:rPr lang="ru-RU" b="1" dirty="0" smtClean="0"/>
              <a:t>по </a:t>
            </a:r>
            <a:r>
              <a:rPr lang="ru-RU" b="1" dirty="0"/>
              <a:t>воображению и комбинированные.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набросков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0465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Наброски </a:t>
            </a:r>
            <a:r>
              <a:rPr lang="ru-RU" dirty="0" smtClean="0"/>
              <a:t>выполняются </a:t>
            </a:r>
            <a:r>
              <a:rPr lang="ru-RU" dirty="0"/>
              <a:t>с учебно-познавательной целью. В этом случае рисунок является средством изучения натуры, окружающей жизни и накопления профессиональных знаний и умений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</a:t>
            </a:r>
            <a:r>
              <a:rPr lang="ru-RU" b="1" dirty="0"/>
              <a:t>работе с натуры </a:t>
            </a:r>
            <a:r>
              <a:rPr lang="ru-RU" dirty="0"/>
              <a:t>накапливаются впечатления, без которых немыслимо создание даже несложных композиций</a:t>
            </a:r>
            <a:r>
              <a:rPr lang="ru-RU" dirty="0" smtClean="0"/>
              <a:t>.</a:t>
            </a:r>
          </a:p>
          <a:p>
            <a:r>
              <a:rPr lang="ru-RU" dirty="0"/>
              <a:t>Наброски </a:t>
            </a:r>
            <a:r>
              <a:rPr lang="ru-RU" b="1" dirty="0"/>
              <a:t>по памяти </a:t>
            </a:r>
            <a:r>
              <a:rPr lang="ru-RU" dirty="0"/>
              <a:t>- это как бы зафиксированная на бумаге зрительная память</a:t>
            </a:r>
            <a:r>
              <a:rPr lang="ru-RU" dirty="0" smtClean="0"/>
              <a:t>.</a:t>
            </a:r>
            <a:r>
              <a:rPr lang="ru-RU" dirty="0"/>
              <a:t> Наброски способствуют развитию глазомера, координации руки, умению точно и лаконично передать самое существенное, выявлять конструктивно-структурные, пропорциональные и динамические закономерности изображаемых объектов.</a:t>
            </a:r>
          </a:p>
          <a:p>
            <a:r>
              <a:rPr lang="ru-RU" dirty="0"/>
              <a:t>Свободное владение искусством наброска позволяет перейти к свободному изображению сложных живых форм без применения вспомогательных линий построения.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набросков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Основными </a:t>
            </a:r>
            <a:r>
              <a:rPr lang="ru-RU" dirty="0"/>
              <a:t>графическими средствами, обладающими широкими возможностями и применяющимися при исполнении набросков</a:t>
            </a:r>
            <a:r>
              <a:rPr lang="ru-RU" b="1" i="1" dirty="0"/>
              <a:t>, являются линия, штрих и тональное пятно</a:t>
            </a:r>
            <a:r>
              <a:rPr lang="ru-RU" b="1" i="1" dirty="0" smtClean="0"/>
              <a:t>.</a:t>
            </a:r>
          </a:p>
          <a:p>
            <a:r>
              <a:rPr lang="ru-RU" b="1" dirty="0"/>
              <a:t>Линия.</a:t>
            </a:r>
            <a:endParaRPr lang="ru-RU" dirty="0"/>
          </a:p>
          <a:p>
            <a:r>
              <a:rPr lang="ru-RU" dirty="0"/>
              <a:t>Линии бывают разные: Длинная, короткая, толстая, тонкая, плавная. Линия может иметь разную толщину на всем своем протяжении. Иногда  линия может даже превратиться в точку</a:t>
            </a:r>
            <a:r>
              <a:rPr lang="ru-RU" dirty="0" smtClean="0"/>
              <a:t>.</a:t>
            </a:r>
          </a:p>
          <a:p>
            <a:r>
              <a:rPr lang="ru-RU" dirty="0"/>
              <a:t>Чем вернее найден контур, тем полнее он передает воспринятое, и чем острее при этом </a:t>
            </a:r>
            <a:r>
              <a:rPr lang="ru-RU" dirty="0" err="1" smtClean="0"/>
              <a:t>наблюдатель-ность</a:t>
            </a:r>
            <a:r>
              <a:rPr lang="ru-RU" dirty="0"/>
              <a:t>, тем выразительнее получится набросок.</a:t>
            </a:r>
          </a:p>
          <a:p>
            <a:r>
              <a:rPr lang="ru-RU" dirty="0"/>
              <a:t>Для нанесения четкой и плавной графической линии требуется твердость руки.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Графические средства изображения.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РАБОЧАЯ\3КЛ КОМПОЗИЦИЯ\Наброски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4172" y="620688"/>
            <a:ext cx="4376300" cy="5760640"/>
          </a:xfrm>
          <a:prstGeom prst="rect">
            <a:avLst/>
          </a:prstGeom>
          <a:noFill/>
        </p:spPr>
      </p:pic>
      <p:pic>
        <p:nvPicPr>
          <p:cNvPr id="9" name="Picture 1" descr="D:\РАБОЧАЯ\3КЛ КОМПОЗИЦИЯ\Наброски\загруженное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98965"/>
            <a:ext cx="3744416" cy="589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Графические средства изображения.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980728"/>
            <a:ext cx="8229600" cy="561662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ru-RU" sz="2600" b="1" dirty="0"/>
              <a:t>Штрих.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600" dirty="0"/>
              <a:t>Другим графическим средством создания наброска является штрих. В зависимости от нажима карандаша или пера с тушью штрих становится темным или светлым, мягким или жестким</a:t>
            </a:r>
            <a:r>
              <a:rPr lang="ru-RU" sz="2600" dirty="0" smtClean="0"/>
              <a:t>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600" dirty="0"/>
              <a:t>К тому же штриховая линия может быть длинной, короткой, широкой, тонкой, едва заметной. Пластические качества штриха дают разнообразные художественные возможности</a:t>
            </a:r>
            <a:r>
              <a:rPr lang="ru-RU" sz="2600" dirty="0" smtClean="0"/>
              <a:t>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600" dirty="0"/>
              <a:t>В штриховом наброске (как и в линейном) нанесение контура является первоочередным делом, и штриховая линия также при этом способна выполнять несколько функций</a:t>
            </a:r>
            <a:r>
              <a:rPr lang="ru-RU" sz="2600" dirty="0" smtClean="0"/>
              <a:t>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600" dirty="0"/>
              <a:t>Лишь после нанесения контура можно отнять карандаш от бумаги, чтобы, заканчивая набросок, наметить внутри или вне его некоторые характерные детали, подчеркнуть штрихами объем или показать затененность.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Документы_2013_14\ХУДОЖКА\наброски людей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2656"/>
            <a:ext cx="3716682" cy="5256584"/>
          </a:xfrm>
          <a:prstGeom prst="rect">
            <a:avLst/>
          </a:prstGeom>
          <a:noFill/>
        </p:spPr>
      </p:pic>
      <p:pic>
        <p:nvPicPr>
          <p:cNvPr id="3" name="Picture 2" descr="D:\Документы_2013_14\ХУДОЖКА\наброски людей\0_7bb34_fb85407d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3788521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405</TotalTime>
  <Words>1532</Words>
  <Application>Microsoft Office PowerPoint</Application>
  <PresentationFormat>Экран (4:3)</PresentationFormat>
  <Paragraphs>130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Бумажная</vt:lpstr>
      <vt:lpstr>«Наброски и зарисовки в работе над композицией»</vt:lpstr>
      <vt:lpstr>Содержание </vt:lpstr>
      <vt:lpstr>    Виды набросков </vt:lpstr>
      <vt:lpstr>    Виды набросков </vt:lpstr>
      <vt:lpstr>    Виды набросков </vt:lpstr>
      <vt:lpstr>Графические средства изображения. </vt:lpstr>
      <vt:lpstr>Слайд 7</vt:lpstr>
      <vt:lpstr>Слайд 8</vt:lpstr>
      <vt:lpstr>Слайд 9</vt:lpstr>
      <vt:lpstr>Слайд 10</vt:lpstr>
      <vt:lpstr>Слайд 11</vt:lpstr>
      <vt:lpstr>Слайд 12</vt:lpstr>
      <vt:lpstr>Виды материалов</vt:lpstr>
      <vt:lpstr>Слайд 14</vt:lpstr>
      <vt:lpstr>Виды материалов</vt:lpstr>
      <vt:lpstr>Слайд 16</vt:lpstr>
      <vt:lpstr>Виды материалов</vt:lpstr>
      <vt:lpstr>Слайд 18</vt:lpstr>
      <vt:lpstr>Основы композиции. Роль наброска в работе над композицией. </vt:lpstr>
      <vt:lpstr>Контраст. </vt:lpstr>
      <vt:lpstr>Слайд 21</vt:lpstr>
      <vt:lpstr>Слайд 22</vt:lpstr>
      <vt:lpstr>Слайд 23</vt:lpstr>
      <vt:lpstr>Слайд 24</vt:lpstr>
      <vt:lpstr> Центр  (смысловой, композиционный). </vt:lpstr>
      <vt:lpstr>Слайд 26</vt:lpstr>
      <vt:lpstr>Правило «золотого сечения» </vt:lpstr>
      <vt:lpstr>Слайд 28</vt:lpstr>
      <vt:lpstr>Важно, еще до начала изображения, попытаться представить себе, какой будет картина. </vt:lpstr>
      <vt:lpstr>Слайд 30</vt:lpstr>
      <vt:lpstr>Литература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«Наброски и зарисовки в работе над композицией»</dc:title>
  <dc:creator>USER</dc:creator>
  <cp:lastModifiedBy>USER</cp:lastModifiedBy>
  <cp:revision>93</cp:revision>
  <dcterms:created xsi:type="dcterms:W3CDTF">2018-12-22T11:36:16Z</dcterms:created>
  <dcterms:modified xsi:type="dcterms:W3CDTF">2019-09-07T08:14:49Z</dcterms:modified>
</cp:coreProperties>
</file>