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25" r:id="rId2"/>
    <p:sldId id="282" r:id="rId3"/>
    <p:sldId id="287" r:id="rId4"/>
    <p:sldId id="308" r:id="rId5"/>
    <p:sldId id="295" r:id="rId6"/>
    <p:sldId id="288" r:id="rId7"/>
    <p:sldId id="314" r:id="rId8"/>
    <p:sldId id="324" r:id="rId9"/>
    <p:sldId id="309" r:id="rId10"/>
    <p:sldId id="316" r:id="rId11"/>
    <p:sldId id="310" r:id="rId12"/>
    <p:sldId id="315" r:id="rId13"/>
    <p:sldId id="318" r:id="rId14"/>
    <p:sldId id="317" r:id="rId15"/>
    <p:sldId id="290" r:id="rId16"/>
    <p:sldId id="319" r:id="rId17"/>
    <p:sldId id="320" r:id="rId18"/>
    <p:sldId id="301" r:id="rId19"/>
    <p:sldId id="273" r:id="rId20"/>
    <p:sldId id="278" r:id="rId21"/>
    <p:sldId id="275" r:id="rId22"/>
    <p:sldId id="277" r:id="rId23"/>
    <p:sldId id="321" r:id="rId24"/>
    <p:sldId id="302" r:id="rId25"/>
    <p:sldId id="292" r:id="rId26"/>
    <p:sldId id="29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47F607-F831-4CDF-9B34-A78A95C4A3DA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FA8B88-AF5F-4A64-9A05-393CD9614A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1FD4BD-0885-42B5-B1E1-44CE5FDCF92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EAE7F5-8342-4925-8BB0-51573DE1443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AEDA22-C25E-4B8C-A6C4-9C16FC6EDE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8DCE-9797-4737-846C-54749B7563D7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3A175-B5A6-4764-B1E6-A8B438263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68A4-E879-4A51-BBAD-0A91236386D3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A2EF3-E3C5-4813-93A3-9F45300880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DAA0-F1E4-43C4-B78D-F80810F7ACD0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25D4F-B508-4FBD-942D-F114641208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4A46-4C6C-43A1-A00A-C5D66AAE203B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17FE-400C-4265-A0E3-467BFD7496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565A-56CD-4E10-9D26-31B59A42B174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2415-51F5-4A03-A3FE-7147E9C652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ACC0-4E36-47B6-89AC-2A1E837E4611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E3BF-5456-4A06-BBEE-DF3E8BA609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6C76-3D2D-459A-8CB4-782FF4A765E4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27269-D33E-4EF9-BF64-1670D6B4D8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1BEC-2FA4-4E3D-BD56-3C9504EB7C0B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25E5-59BA-464F-B469-F7603386D1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596C-DE5F-482B-BA3B-118354E83255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3AC8-102F-4818-AF97-EB69659E72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BCC0-081B-494B-9765-D810CC7EEB44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D0BE-7C67-48D2-A86D-418BF0C321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77C6-4F6A-419A-B554-E5DCE8BC8B04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9E2A0-F0E1-438E-B7F8-F4C3022BC7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19035E-933C-43EC-82B7-CC253CA805DD}" type="datetimeFigureOut">
              <a:rPr lang="ru-RU"/>
              <a:pPr>
                <a:defRPr/>
              </a:pPr>
              <a:t>02.11.2016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DC10B0-64C6-4B75-A546-7E368CAB56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 spd="slow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layer.myshared.ru/625300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0" y="476250"/>
            <a:ext cx="9144000" cy="4357688"/>
          </a:xfrm>
        </p:spPr>
        <p:txBody>
          <a:bodyPr/>
          <a:lstStyle/>
          <a:p>
            <a:r>
              <a:rPr lang="ru-RU" sz="4800" smtClean="0">
                <a:solidFill>
                  <a:srgbClr val="0070C0"/>
                </a:solidFill>
              </a:rPr>
              <a:t>«</a:t>
            </a: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ресурс формирования безопасного поведения </a:t>
            </a:r>
            <a:b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школьников на дороге</a:t>
            </a:r>
            <a:r>
              <a:rPr lang="ru-RU" sz="4800" smtClean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857750"/>
            <a:ext cx="4857750" cy="1500188"/>
          </a:xfrm>
        </p:spPr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Из опыта работы педагога дополнительного образования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МБОУ ДОД «Центр «Меридиан»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Устюжаниной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Ирины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Владимировны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340" name="Рисунок 4" descr="Ира 3 на 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8838" y="4929188"/>
            <a:ext cx="100647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625" y="3468688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9213" algn="l"/>
              </a:tabLs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9213" algn="l"/>
              </a:tabLst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188913"/>
            <a:ext cx="85725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особенности движения в гололед и морозы;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опасные горки, зимние забавы.</a:t>
            </a:r>
          </a:p>
        </p:txBody>
      </p:sp>
      <p:pic>
        <p:nvPicPr>
          <p:cNvPr id="21506" name="Picture 2" descr="Вещи, без которых детство не будет полноценным Дети,дети,дети."/>
          <p:cNvPicPr>
            <a:picLocks noChangeAspect="1" noChangeArrowheads="1"/>
          </p:cNvPicPr>
          <p:nvPr/>
        </p:nvPicPr>
        <p:blipFill>
          <a:blip r:embed="rId2"/>
          <a:srcRect r="20075"/>
          <a:stretch>
            <a:fillRect/>
          </a:stretch>
        </p:blipFill>
        <p:spPr bwMode="auto">
          <a:xfrm>
            <a:off x="395288" y="2133600"/>
            <a:ext cx="3960812" cy="2951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Девочки зимой играют в снежки"/>
          <p:cNvPicPr>
            <a:picLocks noChangeAspect="1" noChangeArrowheads="1"/>
          </p:cNvPicPr>
          <p:nvPr/>
        </p:nvPicPr>
        <p:blipFill>
          <a:blip r:embed="rId3"/>
          <a:srcRect t="2306" r="8571"/>
          <a:stretch>
            <a:fillRect/>
          </a:stretch>
        </p:blipFill>
        <p:spPr bwMode="auto">
          <a:xfrm>
            <a:off x="4787900" y="3141663"/>
            <a:ext cx="3973513" cy="2897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625" y="3468688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9213" algn="l"/>
              </a:tabLs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9213" algn="l"/>
              </a:tabLst>
            </a:pPr>
            <a:endParaRPr lang="ru-RU"/>
          </a:p>
        </p:txBody>
      </p:sp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Calibri" pitchFamily="34" charset="0"/>
                <a:cs typeface="Times New Roman" pitchFamily="18" charset="0"/>
              </a:rPr>
              <a:t>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8913"/>
            <a:ext cx="885825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  <a:p>
            <a:pPr marL="450850" indent="-2730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велосипедная пора (использование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защиты),где кататься, и как туда добраться;</a:t>
            </a:r>
          </a:p>
          <a:p>
            <a:pPr marL="273050" indent="-952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загородные дороги.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+mn-lt"/>
              <a:cs typeface="Times New Roman" pitchFamily="18" charset="0"/>
            </a:endParaRPr>
          </a:p>
        </p:txBody>
      </p:sp>
      <p:pic>
        <p:nvPicPr>
          <p:cNvPr id="11" name="Picture 4" descr="Благовещенск &quot;О результатах мониторинга за подготовкой к летней оздоровительной кампании 2012 года&quot; - БезФормата.Ru - Новости"/>
          <p:cNvPicPr>
            <a:picLocks noChangeAspect="1" noChangeArrowheads="1"/>
          </p:cNvPicPr>
          <p:nvPr/>
        </p:nvPicPr>
        <p:blipFill>
          <a:blip r:embed="rId2"/>
          <a:srcRect l="2469" t="-468" r="6174" b="14823"/>
          <a:stretch>
            <a:fillRect/>
          </a:stretch>
        </p:blipFill>
        <p:spPr bwMode="auto">
          <a:xfrm>
            <a:off x="611188" y="2349500"/>
            <a:ext cx="3529012" cy="2852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4" descr="В Брестской области 6-летний мальчик на велосипеде попал под машину Фрисми FreeSMI.by"/>
          <p:cNvPicPr>
            <a:picLocks noChangeAspect="1" noChangeArrowheads="1"/>
          </p:cNvPicPr>
          <p:nvPr/>
        </p:nvPicPr>
        <p:blipFill>
          <a:blip r:embed="rId3"/>
          <a:srcRect l="3761" t="2219" r="32775"/>
          <a:stretch>
            <a:fillRect/>
          </a:stretch>
        </p:blipFill>
        <p:spPr bwMode="auto">
          <a:xfrm>
            <a:off x="5003800" y="3143250"/>
            <a:ext cx="3214688" cy="371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625" y="3468688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9213" algn="l"/>
              </a:tabLs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9213" algn="l"/>
              </a:tabLst>
            </a:pPr>
            <a:endParaRPr lang="ru-RU"/>
          </a:p>
        </p:txBody>
      </p:sp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Calibri" pitchFamily="34" charset="0"/>
                <a:cs typeface="Times New Roman" pitchFamily="18" charset="0"/>
              </a:rPr>
              <a:t> 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60350"/>
            <a:ext cx="718026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 летними каникулами </a:t>
            </a:r>
          </a:p>
        </p:txBody>
      </p:sp>
      <p:sp>
        <p:nvSpPr>
          <p:cNvPr id="26628" name="Прямоугольник 8"/>
          <p:cNvSpPr>
            <a:spLocks noChangeArrowheads="1"/>
          </p:cNvSpPr>
          <p:nvPr/>
        </p:nvSpPr>
        <p:spPr bwMode="auto">
          <a:xfrm>
            <a:off x="0" y="908050"/>
            <a:ext cx="9001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оказание первой медицинской помощи;</a:t>
            </a:r>
          </a:p>
          <a:p>
            <a:pPr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ребенок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пассажир.</a:t>
            </a:r>
          </a:p>
          <a:p>
            <a:pPr>
              <a:buFont typeface="Wingdings" pitchFamily="2" charset="2"/>
              <a:buChar char="Ø"/>
            </a:pPr>
            <a:endParaRPr lang="ru-RU" sz="3200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" name="Picture 9" descr="Поступило предложение лишать прав за отсутствие детского автокресла в машине - Автохата. . Все авто-новости"/>
          <p:cNvPicPr>
            <a:picLocks noChangeAspect="1" noChangeArrowheads="1"/>
          </p:cNvPicPr>
          <p:nvPr/>
        </p:nvPicPr>
        <p:blipFill>
          <a:blip r:embed="rId2"/>
          <a:srcRect l="2705" r="1373" b="11127"/>
          <a:stretch>
            <a:fillRect/>
          </a:stretch>
        </p:blipFill>
        <p:spPr bwMode="auto">
          <a:xfrm>
            <a:off x="1500188" y="2143125"/>
            <a:ext cx="6178550" cy="4291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9213" algn="l"/>
              </a:tabLs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приглашением инспекторов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перевозка детей - пассажиров. Удерживающие устройства;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статистика, причины и профилактика ДТП с детьми; </a:t>
            </a:r>
          </a:p>
          <a:p>
            <a:pPr algn="just"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ответственность за нарушение правил дорожного движения;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пешком и на транспорте – дети в безопасности;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типичные ошибки в поведении детей на улицах и дорогах.</a:t>
            </a: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49213" algn="l"/>
              </a:tabLst>
            </a:pPr>
            <a:endParaRPr lang="ru-RU" sz="2800">
              <a:latin typeface="Calibri" pitchFamily="34" charset="0"/>
            </a:endParaRPr>
          </a:p>
        </p:txBody>
      </p:sp>
      <p:pic>
        <p:nvPicPr>
          <p:cNvPr id="4" name="Picture 6" descr="C:\Users\Николай\Documents\Мои документы\Мои рисунки\Мои рисунки\Ирина\ГАИ!\учебный 2006-2007 год\Изображение 087.jpg"/>
          <p:cNvPicPr>
            <a:picLocks noChangeAspect="1" noChangeArrowheads="1"/>
          </p:cNvPicPr>
          <p:nvPr/>
        </p:nvPicPr>
        <p:blipFill>
          <a:blip r:embed="rId2"/>
          <a:srcRect l="32812" t="38541" r="21149" b="13828"/>
          <a:stretch>
            <a:fillRect/>
          </a:stretch>
        </p:blipFill>
        <p:spPr bwMode="auto">
          <a:xfrm>
            <a:off x="1835150" y="4508500"/>
            <a:ext cx="2959100" cy="218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 descr="C:\Users\Николай\Documents\Мои документы\Мои рисунки\Мои рисунки\Ирина\ГАИ\фото\DSC06303.JPG"/>
          <p:cNvPicPr>
            <a:picLocks noChangeAspect="1" noChangeArrowheads="1"/>
          </p:cNvPicPr>
          <p:nvPr/>
        </p:nvPicPr>
        <p:blipFill>
          <a:blip r:embed="rId3"/>
          <a:srcRect l="7031" t="15625" r="2343"/>
          <a:stretch>
            <a:fillRect/>
          </a:stretch>
        </p:blipFill>
        <p:spPr bwMode="auto">
          <a:xfrm>
            <a:off x="5508625" y="4437063"/>
            <a:ext cx="3167063" cy="221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30163"/>
            <a:ext cx="9144000" cy="600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9213" algn="l"/>
              </a:tabLs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приглашением районных методистов или педагогов дополнительного образования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профилактика детского дорожно-транспортного 	  травматизма в семье;</a:t>
            </a:r>
          </a:p>
          <a:p>
            <a:pPr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составление схемы-маршрута «Дом - школа»;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соблюдение правил дорожного движения – залог   	  безопасности;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пример родителей в соблюдении</a:t>
            </a:r>
          </a:p>
          <a:p>
            <a:pPr eaLnBrk="0" hangingPunct="0"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правил  дорожного движения;</a:t>
            </a:r>
          </a:p>
          <a:p>
            <a:pPr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безопасные прогулки;</a:t>
            </a:r>
          </a:p>
          <a:p>
            <a:pPr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сезонные развлечения на улице;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безопасные маршруты.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4" name="Picture 4" descr="C:\Users\Николай\Documents\Мои документы\Мои рисунки\Мои рисунки\Ирина\ГАИ!\семинары\Изображение 119.jpg"/>
          <p:cNvPicPr>
            <a:picLocks noChangeAspect="1" noChangeArrowheads="1"/>
          </p:cNvPicPr>
          <p:nvPr/>
        </p:nvPicPr>
        <p:blipFill>
          <a:blip r:embed="rId2"/>
          <a:srcRect l="17857" t="14286" r="17856"/>
          <a:stretch>
            <a:fillRect/>
          </a:stretch>
        </p:blipFill>
        <p:spPr bwMode="auto">
          <a:xfrm>
            <a:off x="6084888" y="3429000"/>
            <a:ext cx="2879725" cy="321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750" y="-92075"/>
            <a:ext cx="860425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49213" algn="l"/>
              </a:tabLs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49213" algn="l"/>
              </a:tabLst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Примерная тематика</a:t>
            </a:r>
          </a:p>
          <a:p>
            <a:pPr algn="just" eaLnBrk="0" hangingPunct="0">
              <a:tabLst>
                <a:tab pos="49213" algn="l"/>
              </a:tabLs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приглашением психолога</a:t>
            </a:r>
          </a:p>
          <a:p>
            <a:pPr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возрастные и психофизиологические 			  особенности поведения детей на дорогах;</a:t>
            </a:r>
          </a:p>
          <a:p>
            <a:pPr eaLnBrk="0" hangingPunct="0">
              <a:tabLst>
                <a:tab pos="49213" algn="l"/>
              </a:tabLst>
            </a:pPr>
            <a:endParaRPr lang="ru-RU" sz="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особенности поведения школьников в       		  дорожной обстановке по типу темперамента.</a:t>
            </a:r>
          </a:p>
          <a:p>
            <a:pPr algn="just" eaLnBrk="0" hangingPunct="0">
              <a:tabLst>
                <a:tab pos="49213" algn="l"/>
              </a:tabLst>
            </a:pPr>
            <a:endParaRPr lang="ru-RU" sz="22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49213" algn="l"/>
              </a:tabLst>
            </a:pPr>
            <a:endParaRPr lang="ru-RU" sz="2200">
              <a:latin typeface="Calibri" pitchFamily="34" charset="0"/>
            </a:endParaRPr>
          </a:p>
        </p:txBody>
      </p:sp>
      <p:pic>
        <p:nvPicPr>
          <p:cNvPr id="4" name="Picture 5" descr="C:\Users\Николай\Documents\Мои документы\Мои рисунки\Мои рисунки\Ирина\ГАИ!\семинары\Изображение 108.jpg"/>
          <p:cNvPicPr>
            <a:picLocks noChangeAspect="1" noChangeArrowheads="1"/>
          </p:cNvPicPr>
          <p:nvPr/>
        </p:nvPicPr>
        <p:blipFill>
          <a:blip r:embed="rId2"/>
          <a:srcRect t="34375" r="36958" b="16779"/>
          <a:stretch>
            <a:fillRect/>
          </a:stretch>
        </p:blipFill>
        <p:spPr bwMode="auto">
          <a:xfrm>
            <a:off x="4356100" y="3429000"/>
            <a:ext cx="4371975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00025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9213" algn="l"/>
              </a:tabLs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приглашением врача скорой помощи или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отделения Российского Красного Креста</a:t>
            </a:r>
          </a:p>
          <a:p>
            <a:pPr algn="just"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основы оказания первой медицинской помощи.  	  Принцип «не навреди»;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  <a:tabLst>
                <a:tab pos="49213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остановка кровотечений.</a:t>
            </a:r>
          </a:p>
          <a:p>
            <a:pPr algn="just" eaLnBrk="0" hangingPunct="0">
              <a:tabLst>
                <a:tab pos="49213" algn="l"/>
              </a:tabLst>
            </a:pPr>
            <a:endParaRPr lang="ru-RU" sz="32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  <a:tabLst>
                <a:tab pos="49213" algn="l"/>
              </a:tabLst>
            </a:pPr>
            <a:endParaRPr lang="ru-RU" sz="2200">
              <a:latin typeface="Calibri" pitchFamily="34" charset="0"/>
            </a:endParaRPr>
          </a:p>
        </p:txBody>
      </p:sp>
      <p:pic>
        <p:nvPicPr>
          <p:cNvPr id="4" name="Picture 2" descr="C:\Users\Николай\Documents\Мои документы\Мои рисунки\Мои рисунки\Ирина\ГАИ!\семинары\Изображение 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4381500" cy="3286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C:\Users\Николай\Documents\Мои документы\Мои рисунки\Мои рисунки\Ирина\ГАИ!\семинары\Изображение 060.jpg"/>
          <p:cNvPicPr>
            <a:picLocks noChangeAspect="1" noChangeArrowheads="1"/>
          </p:cNvPicPr>
          <p:nvPr/>
        </p:nvPicPr>
        <p:blipFill>
          <a:blip r:embed="rId3"/>
          <a:srcRect t="22414" r="43519" b="15426"/>
          <a:stretch>
            <a:fillRect/>
          </a:stretch>
        </p:blipFill>
        <p:spPr bwMode="auto">
          <a:xfrm>
            <a:off x="4643438" y="3357563"/>
            <a:ext cx="4321175" cy="332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142875" y="1643063"/>
            <a:ext cx="8543925" cy="468153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Прямоугольник 4"/>
          <p:cNvSpPr>
            <a:spLocks noChangeArrowheads="1"/>
          </p:cNvSpPr>
          <p:nvPr/>
        </p:nvSpPr>
        <p:spPr bwMode="auto">
          <a:xfrm>
            <a:off x="447992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endParaRPr lang="ru-RU" b="1">
              <a:solidFill>
                <a:srgbClr val="555555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43313" y="1000125"/>
            <a:ext cx="1914525" cy="1700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3429000" y="2428875"/>
            <a:ext cx="42862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3393282" y="3964781"/>
            <a:ext cx="27860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67" idx="2"/>
          </p:cNvCxnSpPr>
          <p:nvPr/>
        </p:nvCxnSpPr>
        <p:spPr>
          <a:xfrm rot="10800000">
            <a:off x="5000625" y="2571750"/>
            <a:ext cx="887413" cy="1903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53" idx="6"/>
          </p:cNvCxnSpPr>
          <p:nvPr/>
        </p:nvCxnSpPr>
        <p:spPr>
          <a:xfrm flipV="1">
            <a:off x="3867150" y="2714625"/>
            <a:ext cx="561975" cy="1949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8" idx="5"/>
          </p:cNvCxnSpPr>
          <p:nvPr/>
        </p:nvCxnSpPr>
        <p:spPr>
          <a:xfrm rot="16200000" flipH="1">
            <a:off x="5435600" y="2292350"/>
            <a:ext cx="40640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928688" y="4214813"/>
            <a:ext cx="2938462" cy="898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конференция</a:t>
            </a:r>
            <a:endParaRPr lang="ru-RU" sz="2400">
              <a:solidFill>
                <a:srgbClr val="FFFFFF"/>
              </a:solidFill>
              <a:cs typeface="Arial" charset="0"/>
            </a:endParaRPr>
          </a:p>
          <a:p>
            <a:pPr algn="ctr"/>
            <a:endParaRPr lang="ru-RU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429000" y="5429250"/>
            <a:ext cx="2928938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endParaRPr lang="ru-RU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7" name="Овал 66"/>
          <p:cNvSpPr/>
          <p:nvPr/>
        </p:nvSpPr>
        <p:spPr>
          <a:xfrm rot="21547775">
            <a:off x="5888038" y="4000500"/>
            <a:ext cx="2928937" cy="903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  <a:endParaRPr lang="ru-RU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785813" y="2714625"/>
            <a:ext cx="292893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спектакль</a:t>
            </a:r>
            <a:endParaRPr lang="ru-RU" sz="2400">
              <a:solidFill>
                <a:srgbClr val="FFFFFF"/>
              </a:solidFill>
              <a:cs typeface="Arial" charset="0"/>
            </a:endParaRPr>
          </a:p>
          <a:p>
            <a:pPr algn="ctr"/>
            <a:endParaRPr lang="ru-RU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собрания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715000" y="2571750"/>
            <a:ext cx="2928938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игра</a:t>
            </a:r>
            <a:endParaRPr lang="ru-RU" sz="24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0afa635e4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396081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5"/>
          <p:cNvSpPr>
            <a:spLocks noChangeArrowheads="1"/>
          </p:cNvSpPr>
          <p:nvPr/>
        </p:nvSpPr>
        <p:spPr bwMode="auto">
          <a:xfrm>
            <a:off x="4067175" y="785813"/>
            <a:ext cx="50768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Уважаемые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Наталья Ивановна и</a:t>
            </a:r>
          </a:p>
          <a:p>
            <a:pPr algn="r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Сергей Дмитриевич!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В пятницу 20 сентября в 18часов в кабинете  «  » класса состоится классное родительское собрание. Явка обязательна. Необходимо иметь сменную обувь или бахилы.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С надеждой на встречу, Ваш классный руководитель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Ирина Викторовна.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42875"/>
            <a:ext cx="9286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Приглашение на родительское собрание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иколай\Documents\Мои документы\Мои рисунки\Мои рисунки\Ирина\ГАИ!\семинары\Изображение 019.jpg"/>
          <p:cNvPicPr>
            <a:picLocks noChangeAspect="1" noChangeArrowheads="1"/>
          </p:cNvPicPr>
          <p:nvPr/>
        </p:nvPicPr>
        <p:blipFill>
          <a:blip r:embed="rId2"/>
          <a:srcRect t="6250" r="10156" b="16666"/>
          <a:stretch>
            <a:fillRect/>
          </a:stretch>
        </p:blipFill>
        <p:spPr bwMode="auto">
          <a:xfrm>
            <a:off x="284163" y="3860800"/>
            <a:ext cx="4251325" cy="273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Николай\Documents\Мои документы\Мои рисунки\Мои рисунки\Ирина\ГАИ!\семинары\Изображение 025.jpg"/>
          <p:cNvPicPr>
            <a:picLocks noChangeAspect="1" noChangeArrowheads="1"/>
          </p:cNvPicPr>
          <p:nvPr/>
        </p:nvPicPr>
        <p:blipFill rotWithShape="1">
          <a:blip r:embed="rId3"/>
          <a:srcRect b="14582"/>
          <a:stretch/>
        </p:blipFill>
        <p:spPr bwMode="auto">
          <a:xfrm>
            <a:off x="4818063" y="1004888"/>
            <a:ext cx="4094162" cy="262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795" name="Содержимое 8"/>
          <p:cNvSpPr>
            <a:spLocks noGrp="1"/>
          </p:cNvSpPr>
          <p:nvPr>
            <p:ph idx="1"/>
          </p:nvPr>
        </p:nvSpPr>
        <p:spPr>
          <a:xfrm>
            <a:off x="428625" y="214313"/>
            <a:ext cx="8186738" cy="55387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выставки</a:t>
            </a:r>
          </a:p>
        </p:txBody>
      </p:sp>
      <p:pic>
        <p:nvPicPr>
          <p:cNvPr id="2054" name="Picture 6" descr="C:\Users\Николай\Documents\Мои документы\Мои рисунки\Мои рисунки\Ирина\ГАИ\фото\DSC06830.JPG"/>
          <p:cNvPicPr>
            <a:picLocks noChangeAspect="1" noChangeArrowheads="1"/>
          </p:cNvPicPr>
          <p:nvPr/>
        </p:nvPicPr>
        <p:blipFill>
          <a:blip r:embed="rId4"/>
          <a:srcRect t="20000"/>
          <a:stretch>
            <a:fillRect/>
          </a:stretch>
        </p:blipFill>
        <p:spPr bwMode="auto">
          <a:xfrm>
            <a:off x="250825" y="1057275"/>
            <a:ext cx="4284663" cy="2570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C:\Users\Николай\Documents\Мои документы\Мои рисунки\Мои рисунки\Ирина\ГАИ!\ФОТО ПДД конкурс 169\P2026699.JPG"/>
          <p:cNvPicPr>
            <a:picLocks noChangeAspect="1" noChangeArrowheads="1"/>
          </p:cNvPicPr>
          <p:nvPr/>
        </p:nvPicPr>
        <p:blipFill>
          <a:blip r:embed="rId5"/>
          <a:srcRect t="5208" r="21411" b="25484"/>
          <a:stretch>
            <a:fillRect/>
          </a:stretch>
        </p:blipFill>
        <p:spPr bwMode="auto">
          <a:xfrm>
            <a:off x="4818063" y="3910013"/>
            <a:ext cx="4094162" cy="2774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1057275"/>
            <a:ext cx="4284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357188" y="785813"/>
            <a:ext cx="8329612" cy="5538787"/>
          </a:xfrm>
        </p:spPr>
        <p:txBody>
          <a:bodyPr/>
          <a:lstStyle/>
          <a:p>
            <a:endParaRPr lang="en-US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9218" name="Picture 2" descr="C:\Users\Николай\Desktop\Разобраться\мультимедийные занятия в ДОУ\DSC_0022.jpg"/>
          <p:cNvPicPr>
            <a:picLocks noChangeAspect="1" noChangeArrowheads="1"/>
          </p:cNvPicPr>
          <p:nvPr/>
        </p:nvPicPr>
        <p:blipFill>
          <a:blip r:embed="rId3" cstate="print"/>
          <a:srcRect l="25781" t="19450"/>
          <a:stretch>
            <a:fillRect/>
          </a:stretch>
        </p:blipFill>
        <p:spPr bwMode="auto">
          <a:xfrm>
            <a:off x="1115616" y="1124744"/>
            <a:ext cx="6855522" cy="534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60350"/>
            <a:ext cx="9144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Самое важное для родителей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здоровый и счастливый ребёнок!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357188" y="785813"/>
            <a:ext cx="8329612" cy="5538787"/>
          </a:xfrm>
        </p:spPr>
        <p:txBody>
          <a:bodyPr/>
          <a:lstStyle/>
          <a:p>
            <a:endParaRPr lang="en-US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8194" name="Picture 2" descr="C:\Users\Николай\Documents\Мои документы\Мои рисунки\Мои рисунки\Ирина\ГАИ!\ФОТО ПДД конкурс 169\P2026685.JPG"/>
          <p:cNvPicPr>
            <a:picLocks noChangeAspect="1" noChangeArrowheads="1"/>
          </p:cNvPicPr>
          <p:nvPr/>
        </p:nvPicPr>
        <p:blipFill>
          <a:blip r:embed="rId2"/>
          <a:srcRect t="2425" b="5455"/>
          <a:stretch>
            <a:fillRect/>
          </a:stretch>
        </p:blipFill>
        <p:spPr bwMode="auto">
          <a:xfrm>
            <a:off x="468313" y="836613"/>
            <a:ext cx="388778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Николай\Documents\Мои документы\Мои рисунки\Мои рисунки\Ирина\ГАИ!\ФОТО ПДД конкурс 169\P2026687.JPG"/>
          <p:cNvPicPr>
            <a:picLocks noChangeAspect="1" noChangeArrowheads="1"/>
          </p:cNvPicPr>
          <p:nvPr/>
        </p:nvPicPr>
        <p:blipFill>
          <a:blip r:embed="rId3"/>
          <a:srcRect r="1695" b="9605"/>
          <a:stretch>
            <a:fillRect/>
          </a:stretch>
        </p:blipFill>
        <p:spPr bwMode="auto">
          <a:xfrm>
            <a:off x="468313" y="3716338"/>
            <a:ext cx="38877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Николай\Documents\Мои документы\Мои рисунки\Мои рисунки\Ирина\ГАИ!\ФОТО ПДД конкурс 169\P20266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716338"/>
            <a:ext cx="39004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Николай\Documents\Мои документы\Мои рисунки\Мои рисунки\Ирина\ГАИ!\ФОТО ПДД конкурс 169\P202668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765175"/>
            <a:ext cx="38877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конкурсных плакатов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6517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Творческие выступления детей  для родителей</a:t>
            </a:r>
            <a:endParaRPr lang="ru-RU" sz="5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иколай\Documents\Мои документы\Мои рисунки\Мои рисунки\Ирина\ГАИ\Фото ГАИ\DSC04134.JPG"/>
          <p:cNvPicPr>
            <a:picLocks noChangeAspect="1" noChangeArrowheads="1"/>
          </p:cNvPicPr>
          <p:nvPr/>
        </p:nvPicPr>
        <p:blipFill>
          <a:blip r:embed="rId3"/>
          <a:srcRect l="13580" t="35803"/>
          <a:stretch>
            <a:fillRect/>
          </a:stretch>
        </p:blipFill>
        <p:spPr bwMode="auto">
          <a:xfrm>
            <a:off x="250825" y="908050"/>
            <a:ext cx="3971925" cy="252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5" descr="C:\Users\Николай\Documents\Мои документы\Мои рисунки\Мои рисунки\Ирина\ГАИ\фото\DSC04052.JPG"/>
          <p:cNvPicPr>
            <a:picLocks noChangeAspect="1" noChangeArrowheads="1"/>
          </p:cNvPicPr>
          <p:nvPr/>
        </p:nvPicPr>
        <p:blipFill>
          <a:blip r:embed="rId4"/>
          <a:srcRect l="1610" t="20780" r="10720" b="21078"/>
          <a:stretch>
            <a:fillRect/>
          </a:stretch>
        </p:blipFill>
        <p:spPr bwMode="auto">
          <a:xfrm>
            <a:off x="323850" y="4221163"/>
            <a:ext cx="4032250" cy="2420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Николай\Documents\Мои документы\Мои рисунки\Мои рисунки\Фото-Все\ФОТО\ГАИ\ГАИ!\автоплощадка откр занятия по ПДД\P1050756.JPG"/>
          <p:cNvPicPr>
            <a:picLocks noChangeAspect="1" noChangeArrowheads="1"/>
          </p:cNvPicPr>
          <p:nvPr/>
        </p:nvPicPr>
        <p:blipFill>
          <a:blip r:embed="rId5"/>
          <a:srcRect t="15664" r="-1" b="9488"/>
          <a:stretch>
            <a:fillRect/>
          </a:stretch>
        </p:blipFill>
        <p:spPr bwMode="auto">
          <a:xfrm>
            <a:off x="4932363" y="4221163"/>
            <a:ext cx="4032250" cy="2420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Николай\Documents\Мои документы\Мои рисунки\Мои рисунки\Фото-Все\ФОТО\ГАИ\ГАИ!\Защита плакатов\Изображение 117.jpg"/>
          <p:cNvPicPr>
            <a:picLocks noChangeAspect="1" noChangeArrowheads="1"/>
          </p:cNvPicPr>
          <p:nvPr/>
        </p:nvPicPr>
        <p:blipFill>
          <a:blip r:embed="rId6"/>
          <a:srcRect l="1375" t="19469" r="2352" b="18872"/>
          <a:stretch>
            <a:fillRect/>
          </a:stretch>
        </p:blipFill>
        <p:spPr bwMode="auto">
          <a:xfrm>
            <a:off x="4932363" y="908050"/>
            <a:ext cx="4032250" cy="2436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 descr="C:\Users\Николай\Documents\Мои документы\Мои рисунки\Мои рисунки\Ирина\ГАИ!\фото 2014-2015\ФОТКИ\IMG_8956.JPG"/>
          <p:cNvPicPr>
            <a:picLocks noChangeAspect="1" noChangeArrowheads="1"/>
          </p:cNvPicPr>
          <p:nvPr/>
        </p:nvPicPr>
        <p:blipFill>
          <a:blip r:embed="rId7" cstate="print"/>
          <a:srcRect r="99" b="9812"/>
          <a:stretch>
            <a:fillRect/>
          </a:stretch>
        </p:blipFill>
        <p:spPr bwMode="auto">
          <a:xfrm>
            <a:off x="2483768" y="2132856"/>
            <a:ext cx="4067944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>
          <a:xfrm>
            <a:off x="357188" y="785813"/>
            <a:ext cx="8329612" cy="5538787"/>
          </a:xfrm>
        </p:spPr>
        <p:txBody>
          <a:bodyPr/>
          <a:lstStyle/>
          <a:p>
            <a:endParaRPr lang="en-US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5122" name="Picture 2" descr="C:\Users\Николай\Documents\Мои документы\Мои рисунки\Мои рисунки\Ирина\ГАИ\101MSDCF\DSC02548.JPG"/>
          <p:cNvPicPr>
            <a:picLocks noChangeAspect="1" noChangeArrowheads="1"/>
          </p:cNvPicPr>
          <p:nvPr/>
        </p:nvPicPr>
        <p:blipFill>
          <a:blip r:embed="rId2" cstate="print"/>
          <a:srcRect l="7500" t="12500" r="9765"/>
          <a:stretch>
            <a:fillRect/>
          </a:stretch>
        </p:blipFill>
        <p:spPr bwMode="auto">
          <a:xfrm>
            <a:off x="251520" y="980728"/>
            <a:ext cx="288032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Николай\Documents\Мои документы\Мои рисунки\Мои рисунки\Ирина\ГАИ!\Фото\DSC09338.JPG"/>
          <p:cNvPicPr>
            <a:picLocks noChangeAspect="1" noChangeArrowheads="1"/>
          </p:cNvPicPr>
          <p:nvPr/>
        </p:nvPicPr>
        <p:blipFill>
          <a:blip r:embed="rId3" cstate="print"/>
          <a:srcRect l="12503" t="17308" r="16052"/>
          <a:stretch>
            <a:fillRect/>
          </a:stretch>
        </p:blipFill>
        <p:spPr bwMode="auto">
          <a:xfrm>
            <a:off x="179512" y="4221088"/>
            <a:ext cx="288032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C:\Users\Николай\Documents\Мои документы\Мои рисунки\Мои рисунки\Ирина\ГАИ\фото\DSC06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149080"/>
            <a:ext cx="290546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C:\Users\Николай\Desktop\Разобраться\мультимедийные занятия в ДОУ\DSC03965.JPG"/>
          <p:cNvPicPr>
            <a:picLocks noChangeAspect="1" noChangeArrowheads="1"/>
          </p:cNvPicPr>
          <p:nvPr/>
        </p:nvPicPr>
        <p:blipFill>
          <a:blip r:embed="rId5" cstate="print"/>
          <a:srcRect t="10144" r="13043"/>
          <a:stretch>
            <a:fillRect/>
          </a:stretch>
        </p:blipFill>
        <p:spPr bwMode="auto">
          <a:xfrm>
            <a:off x="6012160" y="908720"/>
            <a:ext cx="288032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27088" y="285750"/>
            <a:ext cx="83169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Интересные собрания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ЮИД\Новая папка (5)\5.jpg"/>
          <p:cNvPicPr>
            <a:picLocks noChangeAspect="1" noChangeArrowheads="1"/>
          </p:cNvPicPr>
          <p:nvPr/>
        </p:nvPicPr>
        <p:blipFill>
          <a:blip r:embed="rId6" cstate="print"/>
          <a:srcRect l="5825" r="24919"/>
          <a:stretch>
            <a:fillRect/>
          </a:stretch>
        </p:blipFill>
        <p:spPr bwMode="auto">
          <a:xfrm>
            <a:off x="2987824" y="2348880"/>
            <a:ext cx="302433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82550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проведения  родительского собрания</a:t>
            </a:r>
          </a:p>
          <a:p>
            <a:pPr algn="ctr">
              <a:tabLst>
                <a:tab pos="450850" algn="l"/>
              </a:tabLst>
            </a:pPr>
            <a:endParaRPr lang="ru-RU" sz="320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5085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1. вступительное слово ведущего;</a:t>
            </a:r>
          </a:p>
          <a:p>
            <a:pPr algn="just" eaLnBrk="0" hangingPunct="0">
              <a:tabLst>
                <a:tab pos="450850" algn="l"/>
              </a:tabLst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5085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2. основная часть:</a:t>
            </a:r>
          </a:p>
          <a:p>
            <a:pPr lvl="2" algn="just" eaLnBrk="0" hangingPunct="0">
              <a:buFont typeface="Arial" charset="0"/>
              <a:buChar char="•"/>
              <a:tabLst>
                <a:tab pos="45085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теоретическая часть;</a:t>
            </a:r>
          </a:p>
          <a:p>
            <a:pPr lvl="2" algn="just" eaLnBrk="0" hangingPunct="0">
              <a:buFont typeface="Arial" charset="0"/>
              <a:buChar char="•"/>
              <a:tabLst>
                <a:tab pos="45085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практическая часть. </a:t>
            </a:r>
          </a:p>
          <a:p>
            <a:pPr lvl="2" algn="just" eaLnBrk="0" hangingPunct="0">
              <a:buFont typeface="Arial" charset="0"/>
              <a:buChar char="•"/>
              <a:tabLst>
                <a:tab pos="450850" algn="l"/>
              </a:tabLst>
            </a:pPr>
            <a:endParaRPr lang="ru-RU" sz="8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5085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3. подведение итогов.</a:t>
            </a:r>
          </a:p>
          <a:p>
            <a:pPr algn="just" eaLnBrk="0" hangingPunct="0">
              <a:tabLst>
                <a:tab pos="450850" algn="l"/>
              </a:tabLst>
            </a:pPr>
            <a:endParaRPr lang="ru-RU" sz="3600" b="1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0850" algn="l"/>
              </a:tabLst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523716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0" y="55006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260350"/>
            <a:ext cx="8858250" cy="541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анализ и подведение итогов;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выводы, принятие решения;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памятки родителям;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записи в опросные листы с оценками и  пожеланиями   родителей;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информация о следующем собрании;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индивидуальные консультации для родителей; </a:t>
            </a:r>
            <a:endParaRPr lang="ru-RU" sz="4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оформление протокола.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96975"/>
            <a:ext cx="2857500" cy="5472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buFont typeface="Arial" charset="0"/>
              <a:buChar char="•"/>
            </a:pPr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sz="2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темы;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цели и задачи; 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форма;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изучение    	   	литературы;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разработка 	сценария;  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оформление 	выставок; 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 решения;  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подготовка места проведения родительского 	собрания.</a:t>
            </a:r>
          </a:p>
          <a:p>
            <a:pPr eaLnBrk="0" hangingPunct="0">
              <a:buFont typeface="Wingdings" pitchFamily="2" charset="2"/>
              <a:buChar char="Ø"/>
            </a:pPr>
            <a:endParaRPr lang="ru-RU" sz="16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63" y="571500"/>
            <a:ext cx="4071937" cy="428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 собрание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38" y="1214438"/>
            <a:ext cx="2928937" cy="5454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проведение</a:t>
            </a:r>
            <a:endParaRPr lang="en-US" sz="2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200" b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вступительное слово;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основная часть;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теоретическая часть;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практическая часть  (по необходимости);</a:t>
            </a:r>
          </a:p>
          <a:p>
            <a:pPr eaLnBrk="0" hangingPunct="0">
              <a:buFont typeface="Arial" charset="0"/>
              <a:buChar char="•"/>
            </a:pP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подведение итогов.</a:t>
            </a:r>
          </a:p>
          <a:p>
            <a:pPr eaLnBrk="0" hangingPunct="0"/>
            <a:endParaRPr lang="ru-RU" sz="1600" b="1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200" b="1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/>
            <a:endParaRPr lang="ru-RU" sz="22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29313" y="1214438"/>
            <a:ext cx="3214687" cy="5454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wav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итог</a:t>
            </a:r>
            <a:endParaRPr lang="ru-RU" sz="1600" b="1" u="wavy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 подведение итогов;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выводы, принятие решения;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памятки родителям;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опросные листы с оценками и пожеланиями родителей;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информация, задания к следующему 	собранию.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500313" y="1000125"/>
            <a:ext cx="571500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357687" y="1071563"/>
            <a:ext cx="214313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29375" y="1000125"/>
            <a:ext cx="500063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571625" y="0"/>
            <a:ext cx="6572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собрания</a:t>
            </a:r>
            <a:endParaRPr lang="ru-RU" sz="3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-214313" y="2786063"/>
            <a:ext cx="9858376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Павел\Desktop\Рисунки\zebra_spring.png"/>
          <p:cNvPicPr>
            <a:picLocks noChangeAspect="1" noChangeArrowheads="1"/>
          </p:cNvPicPr>
          <p:nvPr/>
        </p:nvPicPr>
        <p:blipFill>
          <a:blip r:embed="rId2"/>
          <a:srcRect r="44876"/>
          <a:stretch>
            <a:fillRect/>
          </a:stretch>
        </p:blipFill>
        <p:spPr bwMode="auto">
          <a:xfrm>
            <a:off x="827088" y="3860800"/>
            <a:ext cx="22320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dmin\Desktop\Работа\4f96843fdd339.jpg"/>
          <p:cNvPicPr>
            <a:picLocks noChangeAspect="1" noChangeArrowheads="1"/>
          </p:cNvPicPr>
          <p:nvPr/>
        </p:nvPicPr>
        <p:blipFill>
          <a:blip r:embed="rId3"/>
          <a:srcRect l="15750" t="16084" r="13376" b="11533"/>
          <a:stretch>
            <a:fillRect/>
          </a:stretch>
        </p:blipFill>
        <p:spPr bwMode="auto">
          <a:xfrm>
            <a:off x="827088" y="260350"/>
            <a:ext cx="25923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иколай\Pictures\2014_02_21_kultura_jazd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3063" y="214313"/>
            <a:ext cx="4295775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7" descr="ребус такси"/>
          <p:cNvSpPr>
            <a:spLocks noChangeAspect="1" noChangeArrowheads="1"/>
          </p:cNvSpPr>
          <p:nvPr/>
        </p:nvSpPr>
        <p:spPr bwMode="auto">
          <a:xfrm>
            <a:off x="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0" name="AutoShape 6" descr="ребус автобус"/>
          <p:cNvSpPr>
            <a:spLocks noChangeAspect="1" noChangeArrowheads="1"/>
          </p:cNvSpPr>
          <p:nvPr/>
        </p:nvSpPr>
        <p:spPr bwMode="auto">
          <a:xfrm>
            <a:off x="0" y="693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0" y="617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4" name="Rectangle 14"/>
          <p:cNvSpPr>
            <a:spLocks noChangeArrowheads="1"/>
          </p:cNvSpPr>
          <p:nvPr/>
        </p:nvSpPr>
        <p:spPr bwMode="auto">
          <a:xfrm>
            <a:off x="0" y="647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Picture 2" descr="C:\Users\Николай\Documents\Мои документы\Мои рисунки\Мои рисунки\doroga2.jpg"/>
          <p:cNvPicPr>
            <a:picLocks noChangeAspect="1" noChangeArrowheads="1"/>
          </p:cNvPicPr>
          <p:nvPr/>
        </p:nvPicPr>
        <p:blipFill>
          <a:blip r:embed="rId2" cstate="print"/>
          <a:srcRect l="17948" t="1924"/>
          <a:stretch>
            <a:fillRect/>
          </a:stretch>
        </p:blipFill>
        <p:spPr bwMode="auto">
          <a:xfrm>
            <a:off x="179512" y="1412776"/>
            <a:ext cx="3384376" cy="2696888"/>
          </a:xfrm>
          <a:prstGeom prst="round2DiagRect">
            <a:avLst>
              <a:gd name="adj1" fmla="val 0"/>
              <a:gd name="adj2" fmla="val 2465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188913"/>
            <a:ext cx="9144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Рассказ педагога менее убедителен, чем пример родителей, нарушающих ПДД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3600400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0949" t="22098" r="43919" b="33708"/>
          <a:stretch>
            <a:fillRect/>
          </a:stretch>
        </p:blipFill>
        <p:spPr>
          <a:xfrm>
            <a:off x="3491880" y="3068960"/>
            <a:ext cx="2034919" cy="334300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625" y="3468688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9213" algn="l"/>
              </a:tabLs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9213" algn="l"/>
              </a:tabLst>
            </a:pPr>
            <a:endParaRPr lang="ru-RU"/>
          </a:p>
        </p:txBody>
      </p:sp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0" y="-2714625"/>
            <a:ext cx="9286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9213" algn="l"/>
              </a:tabLst>
            </a:pPr>
            <a:endParaRPr lang="ru-RU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9213" algn="l"/>
              </a:tabLst>
            </a:pPr>
            <a:endParaRPr lang="ru-RU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0" y="214313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latin typeface="Calibri" pitchFamily="34" charset="0"/>
                <a:cs typeface="Times New Roman" pitchFamily="18" charset="0"/>
              </a:rPr>
              <a:t> </a:t>
            </a:r>
            <a:endParaRPr lang="ru-RU" sz="36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25" y="188913"/>
            <a:ext cx="6572250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Собрания по БДД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Николай\Documents\Мои документы\Мои рисунки\Мои рисунки\Фото-Все\ФОТО\ГАИ\2012 семинар работа с детьми\Изображение 044.jpg"/>
          <p:cNvPicPr>
            <a:picLocks noChangeAspect="1" noChangeArrowheads="1"/>
          </p:cNvPicPr>
          <p:nvPr/>
        </p:nvPicPr>
        <p:blipFill>
          <a:blip r:embed="rId2" cstate="print"/>
          <a:srcRect t="29167" r="1388"/>
          <a:stretch>
            <a:fillRect/>
          </a:stretch>
        </p:blipFill>
        <p:spPr bwMode="auto">
          <a:xfrm>
            <a:off x="1691680" y="836712"/>
            <a:ext cx="5904656" cy="5655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428625"/>
            <a:ext cx="9144000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Секреты успешности</a:t>
            </a:r>
          </a:p>
          <a:p>
            <a:pPr algn="just"/>
            <a:endParaRPr lang="ru-RU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комфортность времени, обстановки;</a:t>
            </a:r>
          </a:p>
          <a:p>
            <a:pPr algn="just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актуальность темы;</a:t>
            </a:r>
          </a:p>
          <a:p>
            <a:pPr algn="just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заготовка бейджев;</a:t>
            </a:r>
          </a:p>
          <a:p>
            <a:pPr algn="just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кофе –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пауза;</a:t>
            </a:r>
          </a:p>
          <a:p>
            <a:pPr algn="just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имидж педагога;</a:t>
            </a:r>
          </a:p>
          <a:p>
            <a:pPr algn="just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регламент собрания; </a:t>
            </a:r>
          </a:p>
          <a:p>
            <a:pPr algn="just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интересные формы работы;</a:t>
            </a:r>
          </a:p>
          <a:p>
            <a:pPr algn="just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использование положительного опыта;</a:t>
            </a:r>
          </a:p>
          <a:p>
            <a:pPr algn="just">
              <a:buFont typeface="Arial" charset="0"/>
              <a:buChar char="•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принятие конкретного решения.</a:t>
            </a:r>
          </a:p>
          <a:p>
            <a:pPr algn="just">
              <a:buFont typeface="Wingdings" pitchFamily="2" charset="2"/>
              <a:buChar char="Ø"/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50" y="2786063"/>
            <a:ext cx="2643188" cy="1000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88" y="1785938"/>
            <a:ext cx="4214812" cy="857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родительское  собрание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6600" y="2781300"/>
            <a:ext cx="2643188" cy="1000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25" y="2786063"/>
            <a:ext cx="2643188" cy="1000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928938" y="2643188"/>
            <a:ext cx="642937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2"/>
          </p:cNvCxnSpPr>
          <p:nvPr/>
        </p:nvCxnSpPr>
        <p:spPr>
          <a:xfrm rot="5400000">
            <a:off x="4661694" y="2696369"/>
            <a:ext cx="142875" cy="365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57875" y="2643188"/>
            <a:ext cx="857250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643063" y="642938"/>
            <a:ext cx="5357812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собрания</a:t>
            </a:r>
          </a:p>
          <a:p>
            <a:pPr algn="ctr"/>
            <a:endParaRPr lang="ru-RU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929687" cy="6572250"/>
          </a:xfrm>
        </p:spPr>
        <p:txBody>
          <a:bodyPr>
            <a:normAutofit/>
          </a:bodyPr>
          <a:lstStyle/>
          <a:p>
            <a:pPr algn="just" eaLnBrk="0" hangingPunct="0">
              <a:spcBef>
                <a:spcPct val="0"/>
              </a:spcBef>
              <a:buFont typeface="Arial" charset="0"/>
              <a:buNone/>
            </a:pPr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</a:t>
            </a:r>
          </a:p>
          <a:p>
            <a:pPr algn="just" eaLnBrk="0" hangingPunct="0">
              <a:spcBef>
                <a:spcPct val="0"/>
              </a:spcBef>
              <a:buFont typeface="Arial" charset="0"/>
              <a:buNone/>
            </a:pPr>
            <a:endParaRPr lang="ru-RU" sz="3500" smtClean="0">
              <a:solidFill>
                <a:srgbClr val="55555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 выбор темы родительского собрания;</a:t>
            </a:r>
          </a:p>
          <a:p>
            <a:pPr eaLnBrk="0" hangingPunct="0">
              <a:spcBef>
                <a:spcPct val="0"/>
              </a:spcBef>
              <a:buClr>
                <a:schemeClr val="accent1"/>
              </a:buClr>
            </a:pPr>
            <a:endParaRPr lang="ru-RU" sz="350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 выбор целей и задач родительского </a:t>
            </a:r>
            <a:r>
              <a:rPr lang="en-US" sz="35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собрания; </a:t>
            </a:r>
          </a:p>
          <a:p>
            <a:pPr eaLnBrk="0" hangingPunct="0">
              <a:spcBef>
                <a:spcPct val="0"/>
              </a:spcBef>
              <a:buClr>
                <a:schemeClr val="accent1"/>
              </a:buClr>
            </a:pPr>
            <a:endParaRPr lang="ru-RU" sz="350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 выбор вида и формы проведения </a:t>
            </a:r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Arial" charset="0"/>
              <a:buNone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	родительского собрания.</a:t>
            </a:r>
          </a:p>
          <a:p>
            <a:pPr eaLnBrk="0" hangingPunct="0">
              <a:spcBef>
                <a:spcPct val="0"/>
              </a:spcBef>
              <a:buClr>
                <a:schemeClr val="accent1"/>
              </a:buClr>
              <a:buFont typeface="Arial" charset="0"/>
              <a:buNone/>
            </a:pPr>
            <a:endParaRPr lang="ru-RU" sz="7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3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625" y="3468688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9213" algn="l"/>
              </a:tabLs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9213" algn="l"/>
              </a:tabLst>
            </a:pPr>
            <a:endParaRPr lang="ru-RU"/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0" y="-2714625"/>
            <a:ext cx="9286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9213" algn="l"/>
              </a:tabLst>
            </a:pPr>
            <a:endParaRPr lang="ru-RU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49213" algn="l"/>
              </a:tabLst>
            </a:pPr>
            <a:endParaRPr lang="ru-RU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313"/>
            <a:ext cx="9144000" cy="6154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Times New Roman" pitchFamily="18" charset="0"/>
              </a:rPr>
              <a:t> </a:t>
            </a:r>
            <a:endParaRPr lang="ru-RU" sz="3600" b="1" dirty="0">
              <a:latin typeface="+mn-lt"/>
              <a:cs typeface="Times New Roman" pitchFamily="18" charset="0"/>
            </a:endParaRPr>
          </a:p>
          <a:p>
            <a:pPr marL="45085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положительный пример родителей в соблюдении правил дорожного движения;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45085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45085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психофизиологические особенности поведения детей на дорогах города;</a:t>
            </a:r>
          </a:p>
          <a:p>
            <a:pPr marL="45085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45085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опасность движения детей в наушниках, и разговор по сотовому телефону;</a:t>
            </a:r>
          </a:p>
          <a:p>
            <a:pPr marL="45085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45085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перевозка детей на общественном транспорте, в машине и такси;</a:t>
            </a:r>
          </a:p>
          <a:p>
            <a:pPr marL="45085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45085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безопасные места для игр.</a:t>
            </a:r>
          </a:p>
          <a:p>
            <a:pPr marL="450850" indent="-95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 </a:t>
            </a:r>
          </a:p>
          <a:p>
            <a:pPr marL="450850" indent="-952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25" y="0"/>
            <a:ext cx="657225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темы собрания по БДД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625" y="3500438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9213" algn="l"/>
              </a:tabLs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9213" algn="l"/>
              </a:tabLst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5"/>
            <a:ext cx="9286875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tabLst>
                <a:tab pos="49213" algn="l"/>
              </a:tabLs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Сезонная тематика</a:t>
            </a:r>
          </a:p>
          <a:p>
            <a:pPr algn="just" eaLnBrk="0" hangingPunct="0">
              <a:tabLst>
                <a:tab pos="49213" algn="l"/>
              </a:tabLst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latin typeface="Calibri" pitchFamily="34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0" y="6921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Осень </a:t>
            </a:r>
          </a:p>
          <a:p>
            <a:pPr>
              <a:buFont typeface="Arial" charset="0"/>
              <a:buChar char="•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движение с зонтом, в капюшоне, кепке; </a:t>
            </a:r>
          </a:p>
          <a:p>
            <a:pPr>
              <a:buFont typeface="Arial" charset="0"/>
              <a:buChar char="•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составление схемы маршрута «Дом-школа-дом»;</a:t>
            </a:r>
          </a:p>
          <a:p>
            <a:pPr>
              <a:buFont typeface="Arial" charset="0"/>
              <a:buChar char="•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раннее наступление темноты. </a:t>
            </a:r>
          </a:p>
          <a:p>
            <a:pPr>
              <a:buFont typeface="Wingdings" pitchFamily="2" charset="2"/>
              <a:buChar char="Ø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22532" name="Picture 4" descr="Для ноутбука заставки-бесплатно &quot;Одинокий волк&quot; без регистрации - с размерами 1280 x 768 px скачать бесплатн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644900"/>
            <a:ext cx="3709987" cy="2782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Скачать Фото дети на дороге 1"/>
          <p:cNvPicPr>
            <a:picLocks noChangeAspect="1" noChangeArrowheads="1"/>
          </p:cNvPicPr>
          <p:nvPr/>
        </p:nvPicPr>
        <p:blipFill>
          <a:blip r:embed="rId3"/>
          <a:srcRect l="3846" r="7692"/>
          <a:stretch>
            <a:fillRect/>
          </a:stretch>
        </p:blipFill>
        <p:spPr bwMode="auto">
          <a:xfrm>
            <a:off x="536575" y="3643313"/>
            <a:ext cx="3752850" cy="2786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12013</TotalTime>
  <Words>476</Words>
  <Application>Microsoft Office PowerPoint</Application>
  <PresentationFormat>Экран (4:3)</PresentationFormat>
  <Paragraphs>196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Arial</vt:lpstr>
      <vt:lpstr>Times New Roman</vt:lpstr>
      <vt:lpstr>Wingdings</vt:lpstr>
      <vt:lpstr>Тема Office</vt:lpstr>
      <vt:lpstr>«Родительское собрание  как ресурс формирования безопасного поведения  школьников на дороге»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Qwerty</cp:lastModifiedBy>
  <cp:revision>566</cp:revision>
  <dcterms:created xsi:type="dcterms:W3CDTF">2011-11-26T14:29:31Z</dcterms:created>
  <dcterms:modified xsi:type="dcterms:W3CDTF">2016-11-02T07:09:57Z</dcterms:modified>
</cp:coreProperties>
</file>