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2" r:id="rId2"/>
    <p:sldId id="263" r:id="rId3"/>
    <p:sldId id="276" r:id="rId4"/>
    <p:sldId id="256" r:id="rId5"/>
    <p:sldId id="257" r:id="rId6"/>
    <p:sldId id="258" r:id="rId7"/>
    <p:sldId id="259" r:id="rId8"/>
    <p:sldId id="264" r:id="rId9"/>
    <p:sldId id="265" r:id="rId10"/>
    <p:sldId id="270" r:id="rId11"/>
    <p:sldId id="266" r:id="rId12"/>
    <p:sldId id="269" r:id="rId13"/>
    <p:sldId id="261" r:id="rId14"/>
    <p:sldId id="272" r:id="rId15"/>
    <p:sldId id="274" r:id="rId16"/>
    <p:sldId id="26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5240-6F2D-425B-B113-D7DD5EF9A31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0D2F-7944-4FCD-BDED-E78DAA18F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 descr="https://www.weblancer.net/download/170761.jpg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 descr="https://www.weblancer.net/download/170761.jpg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 descr="1707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1536" y="142852"/>
            <a:ext cx="10072757" cy="764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                      Причины  </a:t>
            </a:r>
          </a:p>
          <a:p>
            <a:r>
              <a:rPr lang="ru-RU" sz="4000" b="1">
                <a:solidFill>
                  <a:srgbClr val="FF0000"/>
                </a:solidFill>
              </a:rPr>
              <a:t>Великих географических открытий</a:t>
            </a: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1979613" y="1268413"/>
            <a:ext cx="5133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развитие производства </a:t>
            </a: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2051050" y="2133600"/>
            <a:ext cx="467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расширение торговли</a:t>
            </a: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1403350" y="2924175"/>
            <a:ext cx="6746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потребность в золоте и серебре</a:t>
            </a: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827088" y="3716338"/>
            <a:ext cx="76327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невыгодная торговля с Востоком	после завоеваний турок</a:t>
            </a:r>
          </a:p>
        </p:txBody>
      </p:sp>
      <p:sp>
        <p:nvSpPr>
          <p:cNvPr id="5127" name="Прямоугольник 8"/>
          <p:cNvSpPr>
            <a:spLocks noChangeArrowheads="1"/>
          </p:cNvSpPr>
          <p:nvPr/>
        </p:nvSpPr>
        <p:spPr bwMode="auto">
          <a:xfrm>
            <a:off x="2987675" y="4941888"/>
            <a:ext cx="283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поиск золота</a:t>
            </a:r>
          </a:p>
        </p:txBody>
      </p:sp>
      <p:sp>
        <p:nvSpPr>
          <p:cNvPr id="5128" name="Прямоугольник 9"/>
          <p:cNvSpPr>
            <a:spLocks noChangeArrowheads="1"/>
          </p:cNvSpPr>
          <p:nvPr/>
        </p:nvSpPr>
        <p:spPr bwMode="auto">
          <a:xfrm>
            <a:off x="1042988" y="5780088"/>
            <a:ext cx="7416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поиск новых морских путей в    </a:t>
            </a:r>
          </a:p>
          <a:p>
            <a:r>
              <a:rPr lang="ru-RU" sz="3200" b="1"/>
              <a:t>           страны Востока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140200" y="1844675"/>
            <a:ext cx="2873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40200" y="2636838"/>
            <a:ext cx="287338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40200" y="3429000"/>
            <a:ext cx="2873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40200" y="4724400"/>
            <a:ext cx="287338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40200" y="5445125"/>
            <a:ext cx="2873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8122" y="116632"/>
            <a:ext cx="7055380" cy="1400530"/>
          </a:xfrm>
        </p:spPr>
        <p:txBody>
          <a:bodyPr>
            <a:normAutofit fontScale="90000"/>
          </a:bodyPr>
          <a:lstStyle/>
          <a:p>
            <a:r>
              <a:rPr lang="ru-RU" dirty="0"/>
              <a:t>Географические открытия европейцев.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43862" y="1643050"/>
            <a:ext cx="3298112" cy="1071570"/>
          </a:xfrm>
        </p:spPr>
        <p:txBody>
          <a:bodyPr>
            <a:normAutofit/>
          </a:bodyPr>
          <a:lstStyle/>
          <a:p>
            <a:r>
              <a:rPr lang="en-US" dirty="0"/>
              <a:t>I </a:t>
            </a:r>
            <a:r>
              <a:rPr lang="ru-RU" dirty="0"/>
              <a:t>этап кон. 15- сер. 16 вв.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27699" y="2883021"/>
            <a:ext cx="3298113" cy="3741738"/>
          </a:xfrm>
        </p:spPr>
        <p:txBody>
          <a:bodyPr>
            <a:normAutofit/>
          </a:bodyPr>
          <a:lstStyle/>
          <a:p>
            <a:r>
              <a:rPr lang="ru-RU" dirty="0"/>
              <a:t>Испанцы, португальцы. </a:t>
            </a:r>
          </a:p>
          <a:p>
            <a:r>
              <a:rPr lang="ru-RU" dirty="0"/>
              <a:t>1488 г. </a:t>
            </a:r>
            <a:r>
              <a:rPr lang="ru-RU" dirty="0" err="1"/>
              <a:t>Бартоломеу</a:t>
            </a:r>
            <a:r>
              <a:rPr lang="ru-RU" dirty="0"/>
              <a:t>  </a:t>
            </a:r>
            <a:r>
              <a:rPr lang="ru-RU" dirty="0" err="1"/>
              <a:t>Диаш</a:t>
            </a:r>
            <a:endParaRPr lang="ru-RU" dirty="0"/>
          </a:p>
          <a:p>
            <a:r>
              <a:rPr lang="ru-RU" dirty="0"/>
              <a:t>1497 г. </a:t>
            </a:r>
            <a:r>
              <a:rPr lang="ru-RU" dirty="0" err="1"/>
              <a:t>Васко</a:t>
            </a:r>
            <a:r>
              <a:rPr lang="ru-RU" dirty="0"/>
              <a:t> да Гама</a:t>
            </a:r>
          </a:p>
          <a:p>
            <a:r>
              <a:rPr lang="ru-RU" dirty="0"/>
              <a:t>1492 г. Христофор Колумб</a:t>
            </a:r>
          </a:p>
          <a:p>
            <a:r>
              <a:rPr lang="ru-RU" dirty="0"/>
              <a:t>1519-1521 гг. </a:t>
            </a:r>
            <a:r>
              <a:rPr lang="ru-RU" dirty="0" err="1"/>
              <a:t>Фернан</a:t>
            </a:r>
            <a:r>
              <a:rPr lang="ru-RU" dirty="0"/>
              <a:t> Магеллан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241974" y="1643050"/>
            <a:ext cx="3298113" cy="1000132"/>
          </a:xfrm>
        </p:spPr>
        <p:txBody>
          <a:bodyPr>
            <a:normAutofit/>
          </a:bodyPr>
          <a:lstStyle/>
          <a:p>
            <a:r>
              <a:rPr lang="en-US" sz="1800" dirty="0"/>
              <a:t>II</a:t>
            </a:r>
            <a:r>
              <a:rPr lang="ru-RU" sz="1800" dirty="0"/>
              <a:t> этап 16- сер. 17 вв.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286248" y="2714620"/>
            <a:ext cx="3298113" cy="3741738"/>
          </a:xfrm>
        </p:spPr>
        <p:txBody>
          <a:bodyPr/>
          <a:lstStyle/>
          <a:p>
            <a:r>
              <a:rPr lang="ru-RU" dirty="0"/>
              <a:t>Англичане, голландцы, французы.</a:t>
            </a:r>
          </a:p>
          <a:p>
            <a:r>
              <a:rPr lang="ru-RU" dirty="0"/>
              <a:t>1553 г. Ричард </a:t>
            </a:r>
            <a:r>
              <a:rPr lang="ru-RU" dirty="0" err="1"/>
              <a:t>Ченслер</a:t>
            </a:r>
            <a:r>
              <a:rPr lang="ru-RU" dirty="0"/>
              <a:t> – причалил к Двинскому заливу Белого моря.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on-dlya-prezentacii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63613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dirty="0" smtClean="0"/>
              <a:t>Причины неактивного участия России в Великих географических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открытиях в XVI в.: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bg1"/>
                </a:solidFill>
              </a:rPr>
              <a:t> </a:t>
            </a:r>
            <a:r>
              <a:rPr lang="ru-RU" altLang="ru-RU" sz="2800" b="1" dirty="0" smtClean="0"/>
              <a:t>1.Неразвитость товарно-денежных отношений  по сравнению с Европой;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/>
              <a:t> 2.Недостаточно денежных средств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/>
              <a:t>     для снаряжения экспедиций;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/>
              <a:t> 3.Отсутствие выхода к незамерзающим морям;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/>
              <a:t> 4.Отсутствие флота;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/>
              <a:t> 5.Незавершено формирование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/>
              <a:t>    единого государства.</a:t>
            </a:r>
          </a:p>
          <a:p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357166"/>
            <a:ext cx="8858312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1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Значение Великих географических открытий: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1)бурное развитие мировой торговли и начало развития мировой экономики; открытие новых торговых путей и перемещение главных торговых путей в океаны;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2)географическое исследование Земли;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3)развитие науки и техники, появление судов нового типа;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3)развитие научного мировоззрения и кругозора европейцев;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4)изменение в социальной структуре общества - появление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новых слоев;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5)приток драгоценных металлов в Европу;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6)освоение новых сельскохозяйственных культур - в Европе появились новые продукты питания: картофель, кукуруза, томаты, тыква, различные пряности, шоколад и какао.</a:t>
            </a:r>
          </a:p>
          <a:p>
            <a:pPr lvl="0" indent="241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</a:tabLst>
            </a:pPr>
            <a:r>
              <a:rPr lang="ru-RU" sz="2400" dirty="0" smtClean="0">
                <a:latin typeface="Cambria" pitchFamily="18" charset="0"/>
                <a:cs typeface="Arial" pitchFamily="34" charset="0"/>
              </a:rPr>
              <a:t>7)Началось формирование колониальных империй. </a:t>
            </a:r>
            <a:r>
              <a:rPr lang="ru-RU" sz="2400" dirty="0" smtClean="0"/>
              <a:t>Крупнейшие империи - Испанская, Португальская, Английская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0010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41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</a:tabLst>
            </a:pP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Однако Великие географические события имели и негативные последствия. </a:t>
            </a:r>
          </a:p>
          <a:p>
            <a:pPr lvl="0" indent="241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</a:tabLst>
            </a:pP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Приток драгоценных металлов в Европу со временем привел к инфляции. </a:t>
            </a:r>
          </a:p>
          <a:p>
            <a:pPr lvl="0" indent="241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</a:tabLst>
            </a:pP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Пышным цветом расцвели пиратство и работорговля.</a:t>
            </a:r>
          </a:p>
          <a:p>
            <a:pPr lvl="0" indent="241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</a:tabLst>
            </a:pP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 Начала создаваться колониальная система. </a:t>
            </a:r>
          </a:p>
          <a:p>
            <a:pPr lvl="0" indent="241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</a:tabLst>
            </a:pP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Была уничтожена культура некоторых колонизированных народов, например, индейцев Нового света.</a:t>
            </a:r>
            <a:endParaRPr lang="ru-RU" sz="2800" b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031506" cy="140053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Проблема урока</a:t>
            </a:r>
            <a:br>
              <a:rPr lang="ru-RU" sz="4800" dirty="0" smtClean="0"/>
            </a:b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/>
              <a:t>Какое значение имели Великие географические открытия для развития России?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714356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Для России </a:t>
            </a:r>
          </a:p>
          <a:p>
            <a:r>
              <a:rPr lang="ru-RU" sz="2800" dirty="0" smtClean="0"/>
              <a:t>Великие географические открытия имели большое значение. Они привели к открытию </a:t>
            </a:r>
          </a:p>
          <a:p>
            <a:r>
              <a:rPr lang="ru-RU" sz="2800" dirty="0" smtClean="0"/>
              <a:t>и освоению новых земель на востоке, а также способствовали развитию </a:t>
            </a:r>
            <a:r>
              <a:rPr lang="ru-RU" sz="2800" dirty="0" err="1" smtClean="0"/>
              <a:t>товарно</a:t>
            </a:r>
            <a:r>
              <a:rPr lang="ru-RU" sz="2800" dirty="0" smtClean="0"/>
              <a:t> - денежных</a:t>
            </a:r>
          </a:p>
          <a:p>
            <a:r>
              <a:rPr lang="ru-RU" sz="2800" dirty="0" smtClean="0"/>
              <a:t>отношений. </a:t>
            </a:r>
          </a:p>
          <a:p>
            <a:r>
              <a:rPr lang="ru-RU" sz="2800" dirty="0" smtClean="0"/>
              <a:t>Россия постепенно вовлекалась в общеевропейский рынок.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5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5400" b="1" dirty="0" smtClean="0">
                <a:cs typeface="Times New Roman" pitchFamily="18" charset="0"/>
              </a:rPr>
              <a:t>Я узнал…</a:t>
            </a:r>
          </a:p>
          <a:p>
            <a:pPr>
              <a:spcBef>
                <a:spcPct val="0"/>
              </a:spcBef>
            </a:pPr>
            <a:r>
              <a:rPr lang="ru-RU" altLang="ru-RU" sz="5400" b="1" dirty="0" smtClean="0">
                <a:cs typeface="Times New Roman" pitchFamily="18" charset="0"/>
              </a:rPr>
              <a:t>Я научился …</a:t>
            </a:r>
          </a:p>
          <a:p>
            <a:pPr>
              <a:spcBef>
                <a:spcPct val="0"/>
              </a:spcBef>
            </a:pPr>
            <a:r>
              <a:rPr lang="ru-RU" altLang="ru-RU" sz="5400" b="1" dirty="0" smtClean="0">
                <a:cs typeface="Times New Roman" pitchFamily="18" charset="0"/>
              </a:rPr>
              <a:t>Мне было интересно, потому что …</a:t>
            </a:r>
          </a:p>
          <a:p>
            <a:pPr>
              <a:spcBef>
                <a:spcPct val="0"/>
              </a:spcBef>
            </a:pPr>
            <a:r>
              <a:rPr lang="ru-RU" altLang="ru-RU" sz="5400" b="1" dirty="0" smtClean="0">
                <a:cs typeface="Times New Roman" pitchFamily="18" charset="0"/>
              </a:rPr>
              <a:t>Я оцениваю свою работу на уроке отметкой 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258072" cy="584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Географические открытия – это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sz="half" idx="2"/>
          </p:nvPr>
        </p:nvSpPr>
        <p:spPr>
          <a:xfrm>
            <a:off x="428596" y="928670"/>
            <a:ext cx="8001056" cy="56436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Посещение новых территорий.</a:t>
            </a:r>
          </a:p>
          <a:p>
            <a:pPr marL="457200" marR="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Хозяйственное освоение новых земель.</a:t>
            </a:r>
          </a:p>
          <a:p>
            <a:pPr marL="457200" marR="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Установление контактов с местным населением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indent="-45720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-RU" sz="2800" dirty="0" smtClean="0"/>
              <a:t>Крупнейшие географические открытия, сделанные европейскими путешественниками в конце ХV- ХVII вв.</a:t>
            </a:r>
          </a:p>
          <a:p>
            <a:pPr marL="457200" marR="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endParaRPr lang="ru-RU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32" y="4286256"/>
            <a:ext cx="3786214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6625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050" y="152400"/>
            <a:ext cx="3990975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895725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5108525" y="4758625"/>
            <a:ext cx="31491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333333"/>
                </a:solidFill>
              </a:rPr>
              <a:t>Рис. 1. </a:t>
            </a:r>
            <a:r>
              <a:rPr lang="ru-RU" sz="1200" b="1" dirty="0" smtClean="0">
                <a:solidFill>
                  <a:srgbClr val="333333"/>
                </a:solidFill>
              </a:rPr>
              <a:t>Компас</a:t>
            </a:r>
            <a:endParaRPr lang="ru-RU" sz="1200" b="1" dirty="0">
              <a:solidFill>
                <a:srgbClr val="33333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333333"/>
                </a:solidFill>
              </a:rPr>
              <a:t>Рис. 2. </a:t>
            </a:r>
            <a:r>
              <a:rPr lang="ru-RU" sz="1200" b="1" dirty="0" smtClean="0">
                <a:solidFill>
                  <a:srgbClr val="333333"/>
                </a:solidFill>
              </a:rPr>
              <a:t>Астролябия</a:t>
            </a:r>
            <a:endParaRPr lang="ru-RU" sz="1200" b="1" dirty="0">
              <a:solidFill>
                <a:srgbClr val="33333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333333"/>
                </a:solidFill>
              </a:rPr>
              <a:t>Рис. 3  </a:t>
            </a:r>
            <a:r>
              <a:rPr lang="ru-RU" sz="1200" b="1" dirty="0" smtClean="0">
                <a:solidFill>
                  <a:srgbClr val="333333"/>
                </a:solidFill>
              </a:rPr>
              <a:t>Каравелла</a:t>
            </a:r>
            <a:endParaRPr lang="ru-RU" sz="12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000240"/>
            <a:ext cx="6500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Встреча миров</a:t>
            </a:r>
            <a:endParaRPr lang="ru-RU" sz="7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9" y="428603"/>
          <a:ext cx="8501121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171451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Генуэзец, 12 октября 1492 года  в поисках морского пути в Индию,</a:t>
                      </a:r>
                      <a:r>
                        <a:rPr lang="ru-RU" sz="2400" b="1" baseline="0" dirty="0" smtClean="0"/>
                        <a:t> открыл для европейцев Америку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Португальский мореплаватель,</a:t>
                      </a:r>
                      <a:r>
                        <a:rPr lang="ru-RU" sz="2400" b="1" baseline="0" dirty="0" smtClean="0"/>
                        <a:t> в 1498 достиг </a:t>
                      </a:r>
                      <a:r>
                        <a:rPr lang="ru-RU" sz="2400" b="1" baseline="0" dirty="0" err="1" smtClean="0"/>
                        <a:t>юго</a:t>
                      </a:r>
                      <a:r>
                        <a:rPr lang="ru-RU" sz="2400" b="1" baseline="0" dirty="0" smtClean="0"/>
                        <a:t>- западного побережья Индии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Находился на испанской службе, описал открытые Колумбом  земли. В его честь были названы эти земли</a:t>
                      </a:r>
                      <a:endParaRPr lang="ru-RU" sz="2400" b="1" dirty="0"/>
                    </a:p>
                  </a:txBody>
                  <a:tcPr/>
                </a:tc>
              </a:tr>
              <a:tr h="29811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Англичанин, искал </a:t>
                      </a:r>
                      <a:r>
                        <a:rPr lang="ru-RU" sz="2400" b="1" dirty="0" err="1" smtClean="0"/>
                        <a:t>северо</a:t>
                      </a:r>
                      <a:r>
                        <a:rPr lang="ru-RU" sz="2400" b="1" dirty="0" smtClean="0"/>
                        <a:t> – восточный путь в Китай и Японию.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Жители побережья Белого моря и Северного Ледовитого океана</a:t>
                      </a:r>
                      <a:r>
                        <a:rPr lang="ru-RU" sz="2400" b="1" baseline="0" dirty="0" smtClean="0"/>
                        <a:t> открыли остров </a:t>
                      </a:r>
                      <a:r>
                        <a:rPr lang="ru-RU" sz="2400" b="1" baseline="0" dirty="0" err="1" smtClean="0"/>
                        <a:t>Колгуев</a:t>
                      </a:r>
                      <a:r>
                        <a:rPr lang="ru-RU" sz="2400" b="1" baseline="0" dirty="0" smtClean="0"/>
                        <a:t> и проливы, ведущие в Карское море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Тверской купец, посетил Персию, Аравию, Индию и Африку.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857232"/>
          <a:ext cx="8001057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164307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Христофор Колумб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bg1"/>
                          </a:solidFill>
                        </a:rPr>
                        <a:t>Васко</a:t>
                      </a:r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 да Гама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bg1"/>
                          </a:solidFill>
                        </a:rPr>
                        <a:t>Америго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3600" b="1" baseline="0" dirty="0" err="1" smtClean="0">
                          <a:solidFill>
                            <a:schemeClr val="bg1"/>
                          </a:solidFill>
                        </a:rPr>
                        <a:t>Веспуччи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Ричард </a:t>
                      </a:r>
                      <a:r>
                        <a:rPr lang="ru-RU" sz="3600" b="1" dirty="0" err="1" smtClean="0"/>
                        <a:t>Ченслер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поморы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Афанасий Никитин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1" y="642918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План урока: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Великие географические открытия: причины 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Европейские и русские географические открытия  и их периодизация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Последствия Великих географических открытий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031506" cy="140053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Проблема урока</a:t>
            </a:r>
            <a:br>
              <a:rPr lang="ru-RU" sz="4800" dirty="0" smtClean="0"/>
            </a:b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/>
              <a:t>Какое значение имели Великие географические открытия для развития России?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7793038" cy="1104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smtClean="0"/>
              <a:t>Прием «Фишбоун»</a:t>
            </a:r>
            <a:br>
              <a:rPr lang="ru-RU" sz="3600" smtClean="0"/>
            </a:br>
            <a:r>
              <a:rPr lang="ru-RU" sz="3600" smtClean="0"/>
              <a:t>(«Рыбная кость»)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 rot="2858416">
            <a:off x="738981" y="2785269"/>
            <a:ext cx="2352675" cy="223043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3000372"/>
            <a:ext cx="1439863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Причины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Великих  географических открытий :</a:t>
            </a:r>
            <a:endParaRPr lang="ru-RU" dirty="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5195703">
            <a:off x="6642100" y="2870200"/>
            <a:ext cx="1871663" cy="19796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786578" y="3716338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Последствия :</a:t>
            </a:r>
            <a:endParaRPr lang="ru-RU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979613" y="3716338"/>
            <a:ext cx="4608512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785918" y="1500174"/>
            <a:ext cx="185738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Фамилии европейских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мореплавателей:</a:t>
            </a:r>
            <a:endParaRPr lang="ru-RU" dirty="0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143372" y="1428736"/>
            <a:ext cx="17954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Фамилии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русских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мореплавателей:</a:t>
            </a:r>
            <a:endParaRPr lang="ru-RU" dirty="0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929058" y="5214950"/>
            <a:ext cx="2082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открытие:</a:t>
            </a:r>
            <a:endParaRPr lang="ru-RU" dirty="0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2000232" y="5214950"/>
            <a:ext cx="1851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открытие:</a:t>
            </a:r>
            <a:endParaRPr lang="ru-RU" dirty="0"/>
          </a:p>
        </p:txBody>
      </p:sp>
      <p:sp>
        <p:nvSpPr>
          <p:cNvPr id="18444" name="AutoShape 13"/>
          <p:cNvSpPr>
            <a:spLocks noChangeArrowheads="1"/>
          </p:cNvSpPr>
          <p:nvPr/>
        </p:nvSpPr>
        <p:spPr bwMode="auto">
          <a:xfrm rot="872067">
            <a:off x="2126190" y="2537546"/>
            <a:ext cx="431800" cy="1058863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utoShape 14"/>
          <p:cNvSpPr>
            <a:spLocks noChangeArrowheads="1"/>
          </p:cNvSpPr>
          <p:nvPr/>
        </p:nvSpPr>
        <p:spPr bwMode="auto">
          <a:xfrm rot="-670868">
            <a:off x="3098914" y="4318227"/>
            <a:ext cx="433387" cy="1058862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AutoShape 15"/>
          <p:cNvSpPr>
            <a:spLocks noChangeArrowheads="1"/>
          </p:cNvSpPr>
          <p:nvPr/>
        </p:nvSpPr>
        <p:spPr bwMode="auto">
          <a:xfrm rot="-1080933">
            <a:off x="2367701" y="4398510"/>
            <a:ext cx="431800" cy="1058862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AutoShape 16"/>
          <p:cNvSpPr>
            <a:spLocks noChangeArrowheads="1"/>
          </p:cNvSpPr>
          <p:nvPr/>
        </p:nvSpPr>
        <p:spPr bwMode="auto">
          <a:xfrm rot="872067">
            <a:off x="2983445" y="2537547"/>
            <a:ext cx="431800" cy="1058863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872067">
            <a:off x="3769263" y="2537546"/>
            <a:ext cx="431800" cy="1058863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872067">
            <a:off x="4483644" y="2466107"/>
            <a:ext cx="431800" cy="1058863"/>
          </a:xfrm>
          <a:prstGeom prst="moon">
            <a:avLst>
              <a:gd name="adj" fmla="val 53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 rot="872067">
            <a:off x="5198023" y="2466107"/>
            <a:ext cx="431800" cy="1058863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-670868">
            <a:off x="3813293" y="4318227"/>
            <a:ext cx="433387" cy="1058862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 rot="-670868">
            <a:off x="4599111" y="4389665"/>
            <a:ext cx="433387" cy="1058862"/>
          </a:xfrm>
          <a:prstGeom prst="moon">
            <a:avLst>
              <a:gd name="adj" fmla="val 517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 rot="-670868">
            <a:off x="5242053" y="4389665"/>
            <a:ext cx="433387" cy="1058862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557</Words>
  <PresentationFormat>Экран (4:3)</PresentationFormat>
  <Paragraphs>91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Географические открытия – это </vt:lpstr>
      <vt:lpstr>Слайд 3</vt:lpstr>
      <vt:lpstr>Слайд 4</vt:lpstr>
      <vt:lpstr>Слайд 5</vt:lpstr>
      <vt:lpstr>Слайд 6</vt:lpstr>
      <vt:lpstr>Слайд 7</vt:lpstr>
      <vt:lpstr>Проблема урока </vt:lpstr>
      <vt:lpstr>Прием «Фишбоун» («Рыбная кость»)</vt:lpstr>
      <vt:lpstr>Слайд 10</vt:lpstr>
      <vt:lpstr>Географические открытия европейцев.</vt:lpstr>
      <vt:lpstr>Причины неактивного участия России в Великих географических  открытиях в XVI в.:</vt:lpstr>
      <vt:lpstr>Слайд 13</vt:lpstr>
      <vt:lpstr>Слайд 14</vt:lpstr>
      <vt:lpstr>Проблема урока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2018-12-01T07:55:39Z</dcterms:created>
  <dcterms:modified xsi:type="dcterms:W3CDTF">2018-12-02T12:53:17Z</dcterms:modified>
</cp:coreProperties>
</file>