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61" r:id="rId5"/>
    <p:sldId id="259" r:id="rId6"/>
    <p:sldId id="265" r:id="rId7"/>
    <p:sldId id="267" r:id="rId8"/>
    <p:sldId id="266" r:id="rId9"/>
    <p:sldId id="268" r:id="rId10"/>
    <p:sldId id="269" r:id="rId11"/>
    <p:sldId id="270" r:id="rId12"/>
    <p:sldId id="271" r:id="rId13"/>
    <p:sldId id="262" r:id="rId14"/>
    <p:sldId id="260" r:id="rId15"/>
    <p:sldId id="264" r:id="rId16"/>
    <p:sldId id="26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87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6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3539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4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38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3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88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15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432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4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4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1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9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48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2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54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D09E3-40D0-493E-99AC-46A25A93E0B8}" type="datetimeFigureOut">
              <a:rPr lang="ru-RU" smtClean="0"/>
              <a:t>03.04.2019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F23D99-D3B6-484E-A4F2-C7B483707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45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predmetnie-rezultati-obucheniya-inyazikam-556973.html" TargetMode="External"/><Relationship Id="rId2" Type="http://schemas.openxmlformats.org/officeDocument/2006/relationships/hyperlink" Target="https://infourok.ru/metapredmetnie-rezultati-obucheniya-na-urokah-angliyskogo-yazika-212808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ourism-london.ru/izuchenie-angliiskogo-yazika/metodiki-izucheniya-angliiskogo-yazika/1794-vidy-i-klassifikaciya-igr-pri-izuchenii-angliyskogo-yazyka.html" TargetMode="External"/><Relationship Id="rId4" Type="http://schemas.openxmlformats.org/officeDocument/2006/relationships/hyperlink" Target="https://multiurok.ru/files/iazykovye-i-kommunikativnye-igry-dlia-obucheniia-i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lang.ru/node/249&#1072;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ngwitch.ru/razgovornie-igri-na-angliyskom/" TargetMode="External"/><Relationship Id="rId4" Type="http://schemas.openxmlformats.org/officeDocument/2006/relationships/hyperlink" Target="https://www.native-english.ru/gam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6600" b="1" dirty="0" smtClean="0">
                <a:solidFill>
                  <a:schemeClr val="accent5"/>
                </a:solidFill>
              </a:rPr>
              <a:t/>
            </a:r>
            <a:br>
              <a:rPr lang="ru-RU" sz="6600" b="1" dirty="0" smtClean="0">
                <a:solidFill>
                  <a:schemeClr val="accent5"/>
                </a:solidFill>
              </a:rPr>
            </a:br>
            <a:r>
              <a:rPr lang="ru-RU" sz="6600" b="1" dirty="0">
                <a:solidFill>
                  <a:schemeClr val="accent5"/>
                </a:solidFill>
              </a:rPr>
              <a:t/>
            </a:r>
            <a:br>
              <a:rPr lang="ru-RU" sz="6600" b="1" dirty="0">
                <a:solidFill>
                  <a:schemeClr val="accent5"/>
                </a:solidFill>
              </a:rPr>
            </a:br>
            <a:r>
              <a:rPr lang="ru-RU" sz="6600" b="1" dirty="0" smtClean="0">
                <a:solidFill>
                  <a:schemeClr val="accent5"/>
                </a:solidFill>
              </a:rPr>
              <a:t/>
            </a:r>
            <a:br>
              <a:rPr lang="ru-RU" sz="6600" b="1" dirty="0" smtClean="0">
                <a:solidFill>
                  <a:schemeClr val="accent5"/>
                </a:solidFill>
              </a:rPr>
            </a:br>
            <a:r>
              <a:rPr lang="ru-RU" sz="6600" b="1" dirty="0">
                <a:solidFill>
                  <a:schemeClr val="accent5"/>
                </a:solidFill>
              </a:rPr>
              <a:t/>
            </a:r>
            <a:br>
              <a:rPr lang="ru-RU" sz="6600" b="1" dirty="0">
                <a:solidFill>
                  <a:schemeClr val="accent5"/>
                </a:solidFill>
              </a:rPr>
            </a:br>
            <a:r>
              <a:rPr lang="ru-RU" sz="6600" b="1" dirty="0" smtClean="0">
                <a:solidFill>
                  <a:schemeClr val="accent5"/>
                </a:solidFill>
              </a:rPr>
              <a:t/>
            </a:r>
            <a:br>
              <a:rPr lang="ru-RU" sz="6600" b="1" dirty="0" smtClean="0">
                <a:solidFill>
                  <a:schemeClr val="accent5"/>
                </a:solidFill>
              </a:rPr>
            </a:br>
            <a:r>
              <a:rPr lang="ru-RU" sz="6600" b="1" dirty="0" smtClean="0">
                <a:solidFill>
                  <a:schemeClr val="accent5"/>
                </a:solidFill>
              </a:rPr>
              <a:t/>
            </a:r>
            <a:br>
              <a:rPr lang="ru-RU" sz="6600" b="1" dirty="0" smtClean="0">
                <a:solidFill>
                  <a:schemeClr val="accent5"/>
                </a:solidFill>
              </a:rPr>
            </a:br>
            <a:r>
              <a:rPr lang="ru-RU" sz="6600" b="1" dirty="0">
                <a:solidFill>
                  <a:schemeClr val="accent5"/>
                </a:solidFill>
              </a:rPr>
              <a:t/>
            </a:r>
            <a:br>
              <a:rPr lang="ru-RU" sz="6600" b="1" dirty="0">
                <a:solidFill>
                  <a:schemeClr val="accent5"/>
                </a:solidFill>
              </a:rPr>
            </a:br>
            <a:r>
              <a:rPr lang="ru-RU" sz="5400" b="1" dirty="0" smtClean="0">
                <a:solidFill>
                  <a:schemeClr val="accent5"/>
                </a:solidFill>
              </a:rPr>
              <a:t>Языковые и коммуникативные игры в обучении  иностранному языку</a:t>
            </a:r>
            <a:endParaRPr lang="ru-RU" sz="5400" b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i="1" dirty="0" smtClean="0"/>
              <a:t>Выполнила </a:t>
            </a:r>
            <a:r>
              <a:rPr lang="ru-RU" i="1" dirty="0" err="1" smtClean="0"/>
              <a:t>Чилингарян</a:t>
            </a:r>
            <a:r>
              <a:rPr lang="ru-RU" i="1" dirty="0" smtClean="0"/>
              <a:t> Мариам </a:t>
            </a:r>
            <a:r>
              <a:rPr lang="ru-RU" i="1" dirty="0" err="1" smtClean="0"/>
              <a:t>Левоновна</a:t>
            </a:r>
            <a:endParaRPr lang="ru-RU" i="1" dirty="0" smtClean="0"/>
          </a:p>
          <a:p>
            <a:pPr algn="r"/>
            <a:r>
              <a:rPr lang="ru-RU" i="1" dirty="0" smtClean="0"/>
              <a:t>Учитель английского языка</a:t>
            </a:r>
          </a:p>
          <a:p>
            <a:pPr algn="r"/>
            <a:r>
              <a:rPr lang="ru-RU" i="1" dirty="0" smtClean="0"/>
              <a:t>МБОУ КСОШ №2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0646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65881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75123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7026"/>
          </a:xfrm>
        </p:spPr>
      </p:pic>
    </p:spTree>
    <p:extLst>
      <p:ext uri="{BB962C8B-B14F-4D97-AF65-F5344CB8AC3E}">
        <p14:creationId xmlns:p14="http://schemas.microsoft.com/office/powerpoint/2010/main" val="1451419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124" y="257576"/>
            <a:ext cx="10547797" cy="1433111"/>
          </a:xfrm>
        </p:spPr>
        <p:txBody>
          <a:bodyPr>
            <a:normAutofit/>
          </a:bodyPr>
          <a:lstStyle/>
          <a:p>
            <a:pPr algn="just"/>
            <a:r>
              <a:rPr lang="ru-RU" sz="5400" b="1" u="sng" dirty="0" smtClean="0">
                <a:solidFill>
                  <a:schemeClr val="accent5"/>
                </a:solidFill>
              </a:rPr>
              <a:t>Вывод:</a:t>
            </a:r>
            <a:endParaRPr lang="ru-RU" sz="5400" b="1" u="sng" dirty="0">
              <a:solidFill>
                <a:schemeClr val="accent5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33" y="1414336"/>
            <a:ext cx="3172757" cy="250646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106" y="1428308"/>
            <a:ext cx="2828593" cy="2506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9" y="1444578"/>
            <a:ext cx="2913088" cy="249934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57087" y="3986010"/>
            <a:ext cx="2997670" cy="2643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к групповой работе.</a:t>
            </a:r>
          </a:p>
          <a:p>
            <a:pPr algn="ctr"/>
            <a:r>
              <a:rPr lang="ru-RU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Соперничество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64418" y="3986010"/>
            <a:ext cx="2379792" cy="27460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 к уроку и к процессу обучения</a:t>
            </a:r>
            <a:endParaRPr lang="ru-RU" sz="2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53809" y="3951044"/>
            <a:ext cx="2690191" cy="2781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уровня качества знания. </a:t>
            </a:r>
            <a:endParaRPr lang="ru-RU" sz="28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2340" y="1414337"/>
            <a:ext cx="2583886" cy="2506468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9462340" y="3986010"/>
            <a:ext cx="2583887" cy="2543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социокультурной компетенции. Расширение кругозора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3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accent5"/>
                </a:solidFill>
              </a:rPr>
              <a:t>Ссылки:</a:t>
            </a:r>
            <a:endParaRPr lang="ru-RU" b="1" u="sng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880" y="1503767"/>
            <a:ext cx="8596668" cy="3880773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https://infourok.ru/metapredmetnie-rezultati-obucheniya-na-urokah-angliyskogo-yazika-2128080.html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https://infourok.ru/predmetnie-rezultati-obucheniya-inyazikam-556973.html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://multiurok.ru/files/iazykovye-i-kommunikativnye-igry-dlia-obucheniia-i.html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http://tourism-london.ru/izuchenie-angliiskogo-yazika/metodiki-izucheniya-angliiskogo-yazika/1794-vidy-i-klassifikaciya-igr-pri-izuchenii-angliyskogo-yazyka.html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2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978794"/>
          </a:xfrm>
        </p:spPr>
        <p:txBody>
          <a:bodyPr>
            <a:normAutofit/>
          </a:bodyPr>
          <a:lstStyle/>
          <a:p>
            <a:r>
              <a:rPr lang="ru-RU" b="1" u="sng" dirty="0" smtClean="0">
                <a:solidFill>
                  <a:schemeClr val="accent5"/>
                </a:solidFill>
              </a:rPr>
              <a:t>Литература:</a:t>
            </a:r>
            <a:endParaRPr lang="ru-RU" b="1" u="sng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608" y="850006"/>
            <a:ext cx="10934164" cy="51913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Книжные ресурсы:                                                                Интернет ресурсы: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473" y="1661045"/>
            <a:ext cx="4244799" cy="48427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65272" y="1661046"/>
            <a:ext cx="3039415" cy="353024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just"/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1.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thelang.ru/node/249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а</a:t>
            </a:r>
            <a:endParaRPr lang="ru-RU" sz="2000" dirty="0" smtClean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3" algn="just"/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2.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www.native-english.ru/games</a:t>
            </a:r>
            <a:endParaRPr lang="ru-RU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/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3.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en-US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://langwitch.ru/razgovornie-igri-na-angliyskom</a:t>
            </a: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ru-RU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 algn="just"/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2000" dirty="0" smtClean="0">
                <a:solidFill>
                  <a:schemeClr val="accent1"/>
                </a:solidFill>
              </a:rPr>
              <a:t>http</a:t>
            </a:r>
            <a:r>
              <a:rPr lang="en-US" sz="2000" dirty="0">
                <a:solidFill>
                  <a:schemeClr val="accent1"/>
                </a:solidFill>
              </a:rPr>
              <a:t>://</a:t>
            </a:r>
            <a:r>
              <a:rPr lang="en-US" sz="2000" u="sng" dirty="0" smtClean="0">
                <a:solidFill>
                  <a:schemeClr val="accent1"/>
                </a:solidFill>
              </a:rPr>
              <a:t>engblog.ru</a:t>
            </a:r>
            <a:r>
              <a:rPr lang="en-US" sz="2000" dirty="0" smtClean="0">
                <a:solidFill>
                  <a:schemeClr val="accent1"/>
                </a:solidFill>
              </a:rPr>
              <a:t>›</a:t>
            </a:r>
            <a:r>
              <a:rPr lang="en-US" sz="2000" u="sng" dirty="0" smtClean="0">
                <a:solidFill>
                  <a:schemeClr val="accent1"/>
                </a:solidFill>
              </a:rPr>
              <a:t>teaching-lexics</a:t>
            </a:r>
            <a:endParaRPr lang="ru-RU" sz="2000" u="sng" dirty="0" smtClean="0">
              <a:solidFill>
                <a:schemeClr val="accent1"/>
              </a:solidFill>
            </a:endParaRPr>
          </a:p>
          <a:p>
            <a:pPr marL="0" lvl="3" algn="just"/>
            <a:endParaRPr lang="ru-RU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1100" dirty="0">
              <a:solidFill>
                <a:schemeClr val="accent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910" y="1197736"/>
            <a:ext cx="2704563" cy="548318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1.Hadfield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Jill. Elementary Communication </a:t>
            </a:r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Games</a:t>
            </a:r>
          </a:p>
          <a:p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Бочарова Л.П. Игры на уроках английского языка на начальной и средней ступени обучения // Иностранные языки в школе. № 3 [Текст] / - 1996 - 27 с. </a:t>
            </a:r>
            <a:endParaRPr lang="en-US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Артамонова Л.Н. Игры на уроках английского языка и во внеклассной    работе / Л.Н. Артамонова // </a:t>
            </a:r>
            <a:r>
              <a:rPr lang="ru-RU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ru-RU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- 2008. - № 4. </a:t>
            </a:r>
          </a:p>
          <a:p>
            <a:r>
              <a:rPr lang="ru-RU" dirty="0">
                <a:solidFill>
                  <a:schemeClr val="accent1"/>
                </a:solidFill>
              </a:rPr>
              <a:t> </a:t>
            </a:r>
          </a:p>
          <a:p>
            <a:endParaRPr lang="ru-RU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80811"/>
            <a:ext cx="7681055" cy="1026017"/>
          </a:xfrm>
          <a:solidFill>
            <a:schemeClr val="accent5"/>
          </a:solidFill>
        </p:spPr>
        <p:txBody>
          <a:bodyPr/>
          <a:lstStyle/>
          <a:p>
            <a:pPr algn="ctr"/>
            <a:r>
              <a:rPr lang="ru-RU" sz="4800" dirty="0" err="1" smtClean="0"/>
              <a:t>СпасиБо</a:t>
            </a:r>
            <a:r>
              <a:rPr lang="ru-RU" sz="4800" dirty="0" smtClean="0"/>
              <a:t> за внимание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30400"/>
            <a:ext cx="7871792" cy="4750904"/>
          </a:xfrm>
        </p:spPr>
      </p:pic>
    </p:spTree>
    <p:extLst>
      <p:ext uri="{BB962C8B-B14F-4D97-AF65-F5344CB8AC3E}">
        <p14:creationId xmlns:p14="http://schemas.microsoft.com/office/powerpoint/2010/main" val="28706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u="sng" dirty="0" smtClean="0">
                <a:solidFill>
                  <a:schemeClr val="accent5"/>
                </a:solidFill>
              </a:rPr>
              <a:t>Цель:</a:t>
            </a:r>
            <a:endParaRPr lang="ru-RU" sz="8000" b="1" u="sng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435"/>
              </a:spcAft>
            </a:pPr>
            <a:r>
              <a:rPr lang="ru-RU" sz="5400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кругозора; </a:t>
            </a:r>
            <a:endParaRPr lang="ru-RU" sz="5400" dirty="0" smtClean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435"/>
              </a:spcAft>
            </a:pPr>
            <a:r>
              <a:rPr lang="ru-RU" sz="5400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Развитие социокультурной компетенции</a:t>
            </a:r>
            <a:endParaRPr lang="ru-RU" sz="54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41" y="224853"/>
            <a:ext cx="3732551" cy="269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accent5"/>
                </a:solidFill>
              </a:rPr>
              <a:t>Задачи</a:t>
            </a:r>
            <a:r>
              <a:rPr lang="ru-RU" sz="5400" b="1" dirty="0" smtClean="0">
                <a:solidFill>
                  <a:schemeClr val="accent5"/>
                </a:solidFill>
              </a:rPr>
              <a:t>:</a:t>
            </a:r>
            <a:endParaRPr lang="ru-RU" sz="5400" b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435"/>
              </a:spcAft>
            </a:pPr>
            <a:r>
              <a:rPr lang="ru-RU" sz="4000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навыков </a:t>
            </a:r>
            <a:r>
              <a:rPr lang="ru-RU" sz="4000" dirty="0" err="1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аудирования</a:t>
            </a:r>
            <a:r>
              <a:rPr lang="ru-RU" sz="4000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4000" dirty="0" smtClean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435"/>
              </a:spcAft>
            </a:pPr>
            <a:r>
              <a:rPr lang="ru-RU" sz="4000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умений анализировать, сравнивать, логически мыслить, делать - выводы;</a:t>
            </a:r>
            <a:endParaRPr lang="ru-RU" sz="4000" dirty="0" smtClean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435"/>
              </a:spcAft>
            </a:pPr>
            <a:r>
              <a:rPr lang="ru-RU" sz="4000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умений работать в группе;</a:t>
            </a:r>
            <a:endParaRPr lang="ru-RU" sz="4000" dirty="0" smtClean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435"/>
              </a:spcAft>
            </a:pPr>
            <a:r>
              <a:rPr lang="ru-RU" sz="4000" dirty="0" smtClean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готовности выслушать разные точки зрения.</a:t>
            </a:r>
            <a:endParaRPr lang="ru-RU" sz="4000" dirty="0" smtClean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993" y="365125"/>
            <a:ext cx="3693638" cy="31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1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597" y="1825625"/>
            <a:ext cx="10739203" cy="4889968"/>
          </a:xfrm>
        </p:spPr>
        <p:txBody>
          <a:bodyPr>
            <a:normAutofit lnSpcReduction="10000"/>
          </a:bodyPr>
          <a:lstStyle/>
          <a:p>
            <a:endParaRPr lang="en-US" sz="3200" dirty="0" smtClean="0">
              <a:solidFill>
                <a:schemeClr val="accent5"/>
              </a:solidFill>
              <a:latin typeface="Constantia, serif"/>
            </a:endParaRPr>
          </a:p>
          <a:p>
            <a:endParaRPr lang="en-US" sz="3200" dirty="0">
              <a:solidFill>
                <a:schemeClr val="accent5"/>
              </a:solidFill>
              <a:latin typeface="Constantia, serif"/>
            </a:endParaRPr>
          </a:p>
          <a:p>
            <a:endParaRPr lang="en-US" sz="3200" dirty="0" smtClean="0">
              <a:solidFill>
                <a:schemeClr val="accent5"/>
              </a:solidFill>
              <a:latin typeface="Constantia, serif"/>
            </a:endParaRPr>
          </a:p>
          <a:p>
            <a:endParaRPr lang="en-US" sz="3200" dirty="0">
              <a:solidFill>
                <a:schemeClr val="accent5"/>
              </a:solidFill>
              <a:latin typeface="Constantia, serif"/>
            </a:endParaRPr>
          </a:p>
          <a:p>
            <a:r>
              <a:rPr lang="ru-RU" sz="3200" dirty="0" smtClean="0">
                <a:solidFill>
                  <a:schemeClr val="accent5"/>
                </a:solidFill>
                <a:latin typeface="Constantia, serif"/>
              </a:rPr>
              <a:t>Игра </a:t>
            </a:r>
            <a:r>
              <a:rPr lang="ru-RU" sz="3200" dirty="0">
                <a:solidFill>
                  <a:schemeClr val="accent5"/>
                </a:solidFill>
                <a:latin typeface="Constantia, serif"/>
              </a:rPr>
              <a:t>- один из способов успешного овладения иноязычным общением, так как игры способствуют повышению мотивации учащихся к изучению иностранных языков.</a:t>
            </a:r>
            <a:endParaRPr lang="ru-RU" sz="3200" dirty="0">
              <a:solidFill>
                <a:schemeClr val="accent5"/>
              </a:solidFill>
            </a:endParaRPr>
          </a:p>
          <a:p>
            <a:r>
              <a:rPr lang="ru-RU" sz="3200" dirty="0">
                <a:solidFill>
                  <a:schemeClr val="accent5"/>
                </a:solidFill>
                <a:latin typeface="Constantia, serif"/>
              </a:rPr>
              <a:t>«Вся наша жизнь — игра». </a:t>
            </a:r>
            <a:endParaRPr lang="ru-RU" sz="3200" dirty="0">
              <a:solidFill>
                <a:schemeClr val="accent5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183" y="0"/>
            <a:ext cx="8844197" cy="41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58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4431" y="815530"/>
            <a:ext cx="8596668" cy="1320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/>
            </a:r>
            <a:br>
              <a:rPr lang="ru-RU" dirty="0">
                <a:solidFill>
                  <a:schemeClr val="accent5"/>
                </a:solidFill>
              </a:rPr>
            </a:br>
            <a:endParaRPr lang="ru-RU" sz="3100" dirty="0">
              <a:solidFill>
                <a:schemeClr val="accent5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36184" y="72201"/>
            <a:ext cx="3491985" cy="12741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5"/>
                </a:solidFill>
              </a:rPr>
              <a:t>Игры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33254" y="1310819"/>
            <a:ext cx="5193738" cy="16510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/>
                </a:solidFill>
              </a:rPr>
              <a:t>Коммуникативны</a:t>
            </a:r>
            <a:r>
              <a:rPr lang="ru-RU" sz="3200" dirty="0">
                <a:solidFill>
                  <a:schemeClr val="accent5"/>
                </a:solidFill>
              </a:rPr>
              <a:t>е</a:t>
            </a:r>
          </a:p>
        </p:txBody>
      </p:sp>
      <p:sp>
        <p:nvSpPr>
          <p:cNvPr id="7" name="Овал 6"/>
          <p:cNvSpPr/>
          <p:nvPr/>
        </p:nvSpPr>
        <p:spPr>
          <a:xfrm>
            <a:off x="6347861" y="1243148"/>
            <a:ext cx="4954696" cy="21894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/>
                </a:solidFill>
              </a:rPr>
              <a:t>Языковые</a:t>
            </a:r>
            <a:endParaRPr lang="ru-RU" sz="3200" dirty="0">
              <a:solidFill>
                <a:schemeClr val="accent5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234431" y="667598"/>
            <a:ext cx="1653254" cy="1718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" idx="6"/>
            <a:endCxn id="7" idx="0"/>
          </p:cNvCxnSpPr>
          <p:nvPr/>
        </p:nvCxnSpPr>
        <p:spPr>
          <a:xfrm>
            <a:off x="7428169" y="709283"/>
            <a:ext cx="1397040" cy="533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578" y="3462639"/>
            <a:ext cx="1556929" cy="1169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Игра на догадку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2086922" y="3620197"/>
            <a:ext cx="142257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Подбор пар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220788" y="3591106"/>
            <a:ext cx="134324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Сбор информации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46569" y="5213614"/>
            <a:ext cx="189606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Поисковые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2556539" y="4967007"/>
            <a:ext cx="2369209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Соответствие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5419931" y="4290052"/>
            <a:ext cx="2588381" cy="1698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Направленные на изучение поведения носителя языка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7971547" y="4967007"/>
            <a:ext cx="2101131" cy="17088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Знакомство с продуктами культуры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962152" y="4371006"/>
            <a:ext cx="2082085" cy="1807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Раскрытие культурных ценностей разных народов</a:t>
            </a:r>
            <a:endParaRPr lang="ru-RU" dirty="0">
              <a:solidFill>
                <a:schemeClr val="accent5"/>
              </a:solidFill>
            </a:endParaRPr>
          </a:p>
        </p:txBody>
      </p:sp>
      <p:cxnSp>
        <p:nvCxnSpPr>
          <p:cNvPr id="42" name="Прямая соединительная линия 41"/>
          <p:cNvCxnSpPr>
            <a:stCxn id="6" idx="3"/>
            <a:endCxn id="28" idx="0"/>
          </p:cNvCxnSpPr>
          <p:nvPr/>
        </p:nvCxnSpPr>
        <p:spPr>
          <a:xfrm flipH="1">
            <a:off x="779043" y="2720054"/>
            <a:ext cx="514816" cy="7425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016796" y="3786390"/>
            <a:ext cx="0" cy="58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548899" y="2919779"/>
            <a:ext cx="221424" cy="7216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endCxn id="32" idx="0"/>
          </p:cNvCxnSpPr>
          <p:nvPr/>
        </p:nvCxnSpPr>
        <p:spPr>
          <a:xfrm flipH="1">
            <a:off x="1394600" y="2879659"/>
            <a:ext cx="610837" cy="23339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33" idx="0"/>
          </p:cNvCxnSpPr>
          <p:nvPr/>
        </p:nvCxnSpPr>
        <p:spPr>
          <a:xfrm>
            <a:off x="3608860" y="2919779"/>
            <a:ext cx="132284" cy="2047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29" idx="0"/>
          </p:cNvCxnSpPr>
          <p:nvPr/>
        </p:nvCxnSpPr>
        <p:spPr>
          <a:xfrm flipV="1">
            <a:off x="2798211" y="2949387"/>
            <a:ext cx="90308" cy="670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35" idx="0"/>
          </p:cNvCxnSpPr>
          <p:nvPr/>
        </p:nvCxnSpPr>
        <p:spPr>
          <a:xfrm flipH="1" flipV="1">
            <a:off x="8999421" y="3462639"/>
            <a:ext cx="22692" cy="1504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7" idx="5"/>
            <a:endCxn id="36" idx="0"/>
          </p:cNvCxnSpPr>
          <p:nvPr/>
        </p:nvCxnSpPr>
        <p:spPr>
          <a:xfrm>
            <a:off x="10576959" y="3111924"/>
            <a:ext cx="426236" cy="12590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" idx="0"/>
          </p:cNvCxnSpPr>
          <p:nvPr/>
        </p:nvCxnSpPr>
        <p:spPr>
          <a:xfrm flipH="1">
            <a:off x="3130123" y="709283"/>
            <a:ext cx="806061" cy="601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34" idx="0"/>
          </p:cNvCxnSpPr>
          <p:nvPr/>
        </p:nvCxnSpPr>
        <p:spPr>
          <a:xfrm flipV="1">
            <a:off x="6714122" y="3184210"/>
            <a:ext cx="555445" cy="11058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1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81" y="167425"/>
            <a:ext cx="6418925" cy="155834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u="sng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Функции игр:</a:t>
            </a:r>
            <a:endParaRPr lang="ru-RU" sz="3200" u="sng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721217"/>
            <a:ext cx="8596668" cy="532014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развлекательная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она доставляет удовольствие, воодушевляет, развлекает, побуждает интерес;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коммуникативная: способствует формированию лингвистической составляющей речи учащегося;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самореализации;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игротерапевтическая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преодоление различных языковых трудностей;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функция коррекции: внесение позитивных изменений в структуру личностных показателей каждого из учащихся;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социализации: включение в систему общественных отношений, усвоение норм человеческого общежития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асширение кругозора.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8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590" y="0"/>
            <a:ext cx="12748590" cy="6858000"/>
          </a:xfrm>
        </p:spPr>
      </p:pic>
    </p:spTree>
    <p:extLst>
      <p:ext uri="{BB962C8B-B14F-4D97-AF65-F5344CB8AC3E}">
        <p14:creationId xmlns:p14="http://schemas.microsoft.com/office/powerpoint/2010/main" val="3464101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063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5784041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394</TotalTime>
  <Words>285</Words>
  <Application>Microsoft Office PowerPoint</Application>
  <PresentationFormat>Широкоэкранный</PresentationFormat>
  <Paragraphs>60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Constantia, serif</vt:lpstr>
      <vt:lpstr>Times New Roman</vt:lpstr>
      <vt:lpstr>Trebuchet MS</vt:lpstr>
      <vt:lpstr>Wingdings 3</vt:lpstr>
      <vt:lpstr>Грань</vt:lpstr>
      <vt:lpstr>       Языковые и коммуникативные игры в обучении  иностранному языку</vt:lpstr>
      <vt:lpstr>Цель:</vt:lpstr>
      <vt:lpstr>Задачи:</vt:lpstr>
      <vt:lpstr>Презентация PowerPoint</vt:lpstr>
      <vt:lpstr> </vt:lpstr>
      <vt:lpstr>Функции игр: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Ссылки:</vt:lpstr>
      <vt:lpstr>Литература: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Языковые и коммуникативные игры в обучении  иностранному языку</dc:title>
  <dc:creator>Пользователь Windows</dc:creator>
  <cp:lastModifiedBy>Пользователь Windows</cp:lastModifiedBy>
  <cp:revision>32</cp:revision>
  <dcterms:created xsi:type="dcterms:W3CDTF">2019-03-27T06:34:39Z</dcterms:created>
  <dcterms:modified xsi:type="dcterms:W3CDTF">2019-04-03T04:22:07Z</dcterms:modified>
</cp:coreProperties>
</file>