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0" r:id="rId36"/>
    <p:sldId id="292" r:id="rId37"/>
    <p:sldId id="291" r:id="rId38"/>
    <p:sldId id="293" r:id="rId39"/>
    <p:sldId id="295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7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1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836712"/>
            <a:ext cx="34884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Английский язык. </a:t>
            </a:r>
          </a:p>
          <a:p>
            <a:r>
              <a:rPr lang="ru-RU" b="1" dirty="0" smtClean="0"/>
              <a:t>Интеллектуальный марафон.</a:t>
            </a:r>
          </a:p>
          <a:p>
            <a:r>
              <a:rPr lang="ru-RU" sz="3600" b="1" dirty="0" smtClean="0"/>
              <a:t>8 класс.</a:t>
            </a:r>
          </a:p>
          <a:p>
            <a:r>
              <a:rPr lang="ru-RU" b="1" dirty="0" smtClean="0"/>
              <a:t>Вопросы и задания.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54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Страноведение.</a:t>
            </a:r>
          </a:p>
          <a:p>
            <a:r>
              <a:rPr lang="ru-RU" dirty="0"/>
              <a:t>150 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705451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/>
              <a:t>Их называли «Ливерпульской четвёркой». Кто они?</a:t>
            </a:r>
          </a:p>
        </p:txBody>
      </p:sp>
    </p:spTree>
    <p:extLst>
      <p:ext uri="{BB962C8B-B14F-4D97-AF65-F5344CB8AC3E}">
        <p14:creationId xmlns:p14="http://schemas.microsoft.com/office/powerpoint/2010/main" val="7637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206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Страноведение.</a:t>
            </a:r>
          </a:p>
          <a:p>
            <a:r>
              <a:rPr lang="ru-RU" dirty="0"/>
              <a:t>150 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90872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/>
              <a:t>Какие </a:t>
            </a:r>
            <a:r>
              <a:rPr lang="ru-RU" sz="3600" b="1" u="sng" dirty="0"/>
              <a:t>два </a:t>
            </a:r>
            <a:r>
              <a:rPr lang="ru-RU" sz="3600" b="1" dirty="0"/>
              <a:t>университета проводят ежегодные и очень популярные в Британии состязания по гребле? </a:t>
            </a:r>
          </a:p>
        </p:txBody>
      </p:sp>
    </p:spTree>
    <p:extLst>
      <p:ext uri="{BB962C8B-B14F-4D97-AF65-F5344CB8AC3E}">
        <p14:creationId xmlns:p14="http://schemas.microsoft.com/office/powerpoint/2010/main" val="5035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Страноведение.</a:t>
            </a:r>
          </a:p>
          <a:p>
            <a:r>
              <a:rPr lang="ru-RU" dirty="0" smtClean="0"/>
              <a:t>200 </a:t>
            </a:r>
            <a:r>
              <a:rPr lang="ru-RU" dirty="0"/>
              <a:t>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98072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Назовите обиталище </a:t>
            </a:r>
            <a:r>
              <a:rPr lang="ru-RU" sz="4000" dirty="0"/>
              <a:t>легендарного чудовища в Шотландии. </a:t>
            </a:r>
          </a:p>
        </p:txBody>
      </p:sp>
    </p:spTree>
    <p:extLst>
      <p:ext uri="{BB962C8B-B14F-4D97-AF65-F5344CB8AC3E}">
        <p14:creationId xmlns:p14="http://schemas.microsoft.com/office/powerpoint/2010/main" val="18474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Страноведение.</a:t>
            </a:r>
          </a:p>
          <a:p>
            <a:r>
              <a:rPr lang="ru-RU" dirty="0"/>
              <a:t>200 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44187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/>
              <a:t>Во что играют на знаменитом Уимблдонском турнире? </a:t>
            </a:r>
          </a:p>
        </p:txBody>
      </p:sp>
    </p:spTree>
    <p:extLst>
      <p:ext uri="{BB962C8B-B14F-4D97-AF65-F5344CB8AC3E}">
        <p14:creationId xmlns:p14="http://schemas.microsoft.com/office/powerpoint/2010/main" val="18677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1997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Страноведение.</a:t>
            </a:r>
          </a:p>
          <a:p>
            <a:r>
              <a:rPr lang="ru-RU" dirty="0"/>
              <a:t>200 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836712"/>
            <a:ext cx="53640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Как англичанин обратится к незнакомой девушке </a:t>
            </a:r>
            <a:r>
              <a:rPr lang="ru-RU" sz="4400" dirty="0" smtClean="0"/>
              <a:t>– </a:t>
            </a:r>
          </a:p>
          <a:p>
            <a:r>
              <a:rPr lang="ru-RU" sz="4400" dirty="0" smtClean="0"/>
              <a:t>на </a:t>
            </a:r>
            <a:r>
              <a:rPr lang="ru-RU" sz="4400" dirty="0"/>
              <a:t>"ты" или на "вы"? </a:t>
            </a:r>
          </a:p>
        </p:txBody>
      </p:sp>
    </p:spTree>
    <p:extLst>
      <p:ext uri="{BB962C8B-B14F-4D97-AF65-F5344CB8AC3E}">
        <p14:creationId xmlns:p14="http://schemas.microsoft.com/office/powerpoint/2010/main" val="15116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223778"/>
            <a:ext cx="68002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/>
              <a:t>Словообразование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4325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2502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 smtClean="0"/>
              <a:t>Словообразование.</a:t>
            </a:r>
            <a:endParaRPr lang="ru-RU" dirty="0"/>
          </a:p>
          <a:p>
            <a:r>
              <a:rPr lang="ru-RU" dirty="0" smtClean="0"/>
              <a:t>50 </a:t>
            </a:r>
            <a:r>
              <a:rPr lang="ru-RU" dirty="0"/>
              <a:t>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460977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/>
              <a:t>Как называются глаголы, которые образуют форму прошедшего времени не по правилу? </a:t>
            </a:r>
          </a:p>
        </p:txBody>
      </p:sp>
    </p:spTree>
    <p:extLst>
      <p:ext uri="{BB962C8B-B14F-4D97-AF65-F5344CB8AC3E}">
        <p14:creationId xmlns:p14="http://schemas.microsoft.com/office/powerpoint/2010/main" val="29182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2358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Словообразование.</a:t>
            </a:r>
          </a:p>
          <a:p>
            <a:r>
              <a:rPr lang="ru-RU" dirty="0"/>
              <a:t>50 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340768"/>
            <a:ext cx="6606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Какая из этих английских приставок означает ПРОТИВ </a:t>
            </a:r>
            <a:endParaRPr lang="en-US" sz="3600" dirty="0" smtClean="0"/>
          </a:p>
          <a:p>
            <a:endParaRPr lang="ru-RU" dirty="0" smtClean="0"/>
          </a:p>
          <a:p>
            <a:r>
              <a:rPr lang="en-US" sz="6000" dirty="0" smtClean="0"/>
              <a:t>a</a:t>
            </a:r>
            <a:r>
              <a:rPr lang="ru-RU" sz="6000" dirty="0" err="1" smtClean="0"/>
              <a:t>nti</a:t>
            </a:r>
            <a:r>
              <a:rPr lang="ru-RU" sz="6000" dirty="0" smtClean="0"/>
              <a:t>   </a:t>
            </a:r>
            <a:r>
              <a:rPr lang="en-US" sz="6000" dirty="0" smtClean="0"/>
              <a:t>                        </a:t>
            </a:r>
            <a:r>
              <a:rPr lang="ru-RU" sz="6000" dirty="0" err="1" smtClean="0"/>
              <a:t>re</a:t>
            </a:r>
            <a:r>
              <a:rPr lang="ru-RU" sz="6000" dirty="0" smtClean="0"/>
              <a:t> </a:t>
            </a:r>
            <a:r>
              <a:rPr lang="en-US" sz="6000" dirty="0" smtClean="0"/>
              <a:t>                   </a:t>
            </a:r>
            <a:r>
              <a:rPr lang="ru-RU" sz="6000" dirty="0" err="1" smtClean="0"/>
              <a:t>inter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6912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2646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Словообразование.</a:t>
            </a:r>
          </a:p>
          <a:p>
            <a:r>
              <a:rPr lang="ru-RU" dirty="0"/>
              <a:t>50 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20005" y="121300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/>
              <a:t>С помощью какого суффикса образуются </a:t>
            </a:r>
            <a:r>
              <a:rPr lang="ru-RU" sz="4000" b="1" dirty="0" smtClean="0"/>
              <a:t>наречия</a:t>
            </a:r>
            <a:r>
              <a:rPr lang="ru-RU" sz="4000" dirty="0" smtClean="0"/>
              <a:t> в английском языке?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366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2430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Словообразование.</a:t>
            </a:r>
          </a:p>
          <a:p>
            <a:r>
              <a:rPr lang="ru-RU" dirty="0" smtClean="0"/>
              <a:t>100 </a:t>
            </a:r>
            <a:r>
              <a:rPr lang="ru-RU" dirty="0"/>
              <a:t>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Составьте новые слова из данных ниже слов путём сложения основ.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4224" y="2636912"/>
            <a:ext cx="140134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News </a:t>
            </a:r>
          </a:p>
          <a:p>
            <a:r>
              <a:rPr lang="en-US" sz="3600" dirty="0" smtClean="0"/>
              <a:t>Book</a:t>
            </a:r>
          </a:p>
          <a:p>
            <a:r>
              <a:rPr lang="en-US" sz="3600" dirty="0" smtClean="0"/>
              <a:t>Man</a:t>
            </a:r>
          </a:p>
          <a:p>
            <a:r>
              <a:rPr lang="en-US" sz="3600" dirty="0" smtClean="0"/>
              <a:t>Space</a:t>
            </a:r>
          </a:p>
          <a:p>
            <a:r>
              <a:rPr lang="en-US" sz="3600" dirty="0" smtClean="0"/>
              <a:t>Paper</a:t>
            </a:r>
          </a:p>
          <a:p>
            <a:r>
              <a:rPr lang="en-US" sz="3600" dirty="0" smtClean="0"/>
              <a:t>Tex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985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76872"/>
            <a:ext cx="6984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dirty="0">
                <a:solidFill>
                  <a:prstClr val="black"/>
                </a:solidFill>
              </a:rPr>
              <a:t>Страноведение</a:t>
            </a:r>
            <a:endParaRPr lang="ru-RU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2358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Словообразование.</a:t>
            </a:r>
          </a:p>
          <a:p>
            <a:r>
              <a:rPr lang="ru-RU" dirty="0"/>
              <a:t>100 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Составьте новые слова из данных ниже слов путём сложения основ.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7155" y="2204864"/>
            <a:ext cx="154241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Basket</a:t>
            </a:r>
          </a:p>
          <a:p>
            <a:r>
              <a:rPr lang="en-US" sz="3600" dirty="0" smtClean="0"/>
              <a:t>Line</a:t>
            </a:r>
          </a:p>
          <a:p>
            <a:r>
              <a:rPr lang="en-US" sz="3600" dirty="0" smtClean="0"/>
              <a:t>Air</a:t>
            </a:r>
          </a:p>
          <a:p>
            <a:r>
              <a:rPr lang="en-US" sz="3600" dirty="0" smtClean="0"/>
              <a:t>Plane</a:t>
            </a:r>
          </a:p>
          <a:p>
            <a:r>
              <a:rPr lang="en-US" sz="3600" dirty="0" smtClean="0"/>
              <a:t>Head</a:t>
            </a:r>
          </a:p>
          <a:p>
            <a:r>
              <a:rPr lang="en-US" sz="3600" dirty="0" smtClean="0"/>
              <a:t>Ball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474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2430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Словообразование.</a:t>
            </a:r>
          </a:p>
          <a:p>
            <a:r>
              <a:rPr lang="ru-RU" dirty="0"/>
              <a:t>100 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Составьте новые слова из данных ниже слов путём сложения основ.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2348880"/>
            <a:ext cx="162576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Mother</a:t>
            </a:r>
          </a:p>
          <a:p>
            <a:r>
              <a:rPr lang="en-US" sz="3600" dirty="0" smtClean="0"/>
              <a:t>Day</a:t>
            </a:r>
          </a:p>
          <a:p>
            <a:r>
              <a:rPr lang="en-US" sz="3600" dirty="0" smtClean="0"/>
              <a:t>Bag</a:t>
            </a:r>
          </a:p>
          <a:p>
            <a:r>
              <a:rPr lang="en-US" sz="3600" dirty="0" smtClean="0"/>
              <a:t>Sun</a:t>
            </a:r>
          </a:p>
          <a:p>
            <a:r>
              <a:rPr lang="en-US" sz="3600" dirty="0" smtClean="0"/>
              <a:t>Land</a:t>
            </a:r>
          </a:p>
          <a:p>
            <a:r>
              <a:rPr lang="en-US" sz="3600" dirty="0" smtClean="0"/>
              <a:t>Hand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8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2358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Словообразование.</a:t>
            </a:r>
          </a:p>
          <a:p>
            <a:r>
              <a:rPr lang="ru-RU" dirty="0" smtClean="0"/>
              <a:t>150 </a:t>
            </a:r>
            <a:r>
              <a:rPr lang="ru-RU" dirty="0"/>
              <a:t>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09528" y="1052736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Образуйте от этих глаголов </a:t>
            </a:r>
            <a:r>
              <a:rPr lang="ru-RU" sz="2800" b="1" dirty="0"/>
              <a:t>существительные</a:t>
            </a:r>
            <a:r>
              <a:rPr lang="ru-RU" sz="2800" dirty="0" smtClean="0"/>
              <a:t>:</a:t>
            </a:r>
          </a:p>
          <a:p>
            <a:endParaRPr lang="ru-RU" sz="2400" dirty="0"/>
          </a:p>
          <a:p>
            <a:r>
              <a:rPr lang="en-US" sz="4000" dirty="0"/>
              <a:t>To differ </a:t>
            </a:r>
          </a:p>
          <a:p>
            <a:r>
              <a:rPr lang="en-US" sz="4000" dirty="0"/>
              <a:t>To manage </a:t>
            </a:r>
          </a:p>
          <a:p>
            <a:r>
              <a:rPr lang="en-US" sz="4000" dirty="0"/>
              <a:t>To research </a:t>
            </a:r>
          </a:p>
        </p:txBody>
      </p:sp>
    </p:spTree>
    <p:extLst>
      <p:ext uri="{BB962C8B-B14F-4D97-AF65-F5344CB8AC3E}">
        <p14:creationId xmlns:p14="http://schemas.microsoft.com/office/powerpoint/2010/main" val="38484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2358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Словообразование.</a:t>
            </a:r>
          </a:p>
          <a:p>
            <a:r>
              <a:rPr lang="ru-RU" dirty="0"/>
              <a:t>150 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980728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Образуйте от этих существительных </a:t>
            </a:r>
            <a:r>
              <a:rPr lang="ru-RU" sz="2800" b="1" dirty="0" smtClean="0"/>
              <a:t>прилагательные</a:t>
            </a:r>
          </a:p>
          <a:p>
            <a:endParaRPr lang="ru-RU" dirty="0"/>
          </a:p>
          <a:p>
            <a:r>
              <a:rPr lang="en-US" sz="3600" dirty="0"/>
              <a:t>Beauty </a:t>
            </a:r>
          </a:p>
          <a:p>
            <a:r>
              <a:rPr lang="en-US" sz="3600" dirty="0"/>
              <a:t>Danger </a:t>
            </a:r>
            <a:r>
              <a:rPr lang="ru-RU" sz="3600" dirty="0" smtClean="0"/>
              <a:t> </a:t>
            </a:r>
            <a:endParaRPr lang="en-US" sz="3600" dirty="0"/>
          </a:p>
          <a:p>
            <a:r>
              <a:rPr lang="en-US" sz="3600" dirty="0"/>
              <a:t>Nature </a:t>
            </a:r>
            <a:r>
              <a:rPr lang="ru-RU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27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2358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Словообразование.</a:t>
            </a:r>
          </a:p>
          <a:p>
            <a:r>
              <a:rPr lang="ru-RU" dirty="0"/>
              <a:t>150 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788804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Образуйте </a:t>
            </a:r>
            <a:r>
              <a:rPr lang="ru-RU" sz="2800" b="1" dirty="0"/>
              <a:t>наречия</a:t>
            </a:r>
            <a:r>
              <a:rPr lang="ru-RU" sz="2800" dirty="0"/>
              <a:t> от этих прилагательных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 </a:t>
            </a:r>
          </a:p>
          <a:p>
            <a:endParaRPr lang="ru-RU" sz="2800" dirty="0"/>
          </a:p>
          <a:p>
            <a:r>
              <a:rPr lang="en-US" sz="3600" dirty="0" smtClean="0"/>
              <a:t>usual </a:t>
            </a:r>
            <a:endParaRPr lang="ru-RU" sz="3600" dirty="0" smtClean="0"/>
          </a:p>
          <a:p>
            <a:r>
              <a:rPr lang="en-US" sz="3600" dirty="0" smtClean="0"/>
              <a:t> careful  </a:t>
            </a:r>
            <a:endParaRPr lang="ru-RU" sz="3600" dirty="0" smtClean="0"/>
          </a:p>
          <a:p>
            <a:r>
              <a:rPr lang="en-US" sz="3600" dirty="0" smtClean="0"/>
              <a:t>good</a:t>
            </a:r>
            <a:endParaRPr lang="en-US" sz="3600" dirty="0"/>
          </a:p>
          <a:p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2358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Словообразование.</a:t>
            </a:r>
          </a:p>
          <a:p>
            <a:r>
              <a:rPr lang="en-US" dirty="0" smtClean="0"/>
              <a:t>200 </a:t>
            </a:r>
            <a:r>
              <a:rPr lang="ru-RU" dirty="0" smtClean="0"/>
              <a:t>баллов</a:t>
            </a:r>
            <a:r>
              <a:rPr lang="ru-RU" dirty="0"/>
              <a:t>. </a:t>
            </a:r>
          </a:p>
          <a:p>
            <a:r>
              <a:rPr lang="ru-RU" dirty="0"/>
              <a:t>Вопрос 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340768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Образуйте однокоренные слова </a:t>
            </a:r>
            <a:endParaRPr lang="en-US" sz="3600" dirty="0" smtClean="0"/>
          </a:p>
          <a:p>
            <a:r>
              <a:rPr lang="ru-RU" sz="3600" dirty="0" smtClean="0"/>
              <a:t>(</a:t>
            </a:r>
            <a:r>
              <a:rPr lang="ru-RU" sz="3600" dirty="0"/>
              <a:t>не менее 2-х) </a:t>
            </a:r>
            <a:endParaRPr lang="en-US" sz="3600" dirty="0" smtClean="0"/>
          </a:p>
          <a:p>
            <a:r>
              <a:rPr lang="ru-RU" sz="3600" dirty="0" smtClean="0"/>
              <a:t>от </a:t>
            </a:r>
            <a:r>
              <a:rPr lang="ru-RU" sz="3600" dirty="0"/>
              <a:t>слова </a:t>
            </a:r>
            <a:endParaRPr lang="en-US" sz="3600" dirty="0" smtClean="0"/>
          </a:p>
          <a:p>
            <a:r>
              <a:rPr lang="ru-RU" sz="4800" b="1" dirty="0" err="1" smtClean="0"/>
              <a:t>pollute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928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2358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Словообразование.</a:t>
            </a:r>
          </a:p>
          <a:p>
            <a:r>
              <a:rPr lang="ru-RU" dirty="0"/>
              <a:t>200 баллов. </a:t>
            </a:r>
          </a:p>
          <a:p>
            <a:r>
              <a:rPr lang="ru-RU" dirty="0"/>
              <a:t>Вопрос </a:t>
            </a:r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26876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Образуйте однокоренные </a:t>
            </a:r>
            <a:r>
              <a:rPr lang="ru-RU" sz="3600" dirty="0" smtClean="0"/>
              <a:t>слова</a:t>
            </a:r>
            <a:endParaRPr lang="en-US" sz="3600" dirty="0" smtClean="0"/>
          </a:p>
          <a:p>
            <a:r>
              <a:rPr lang="ru-RU" sz="3600" dirty="0" smtClean="0"/>
              <a:t>(</a:t>
            </a:r>
            <a:r>
              <a:rPr lang="ru-RU" sz="3600" dirty="0"/>
              <a:t>не менее 2-х)   </a:t>
            </a:r>
            <a:endParaRPr lang="en-US" sz="3600" dirty="0" smtClean="0"/>
          </a:p>
          <a:p>
            <a:r>
              <a:rPr lang="ru-RU" sz="3600" dirty="0" smtClean="0"/>
              <a:t>от </a:t>
            </a:r>
            <a:r>
              <a:rPr lang="ru-RU" sz="3600" dirty="0"/>
              <a:t>слова </a:t>
            </a:r>
            <a:endParaRPr lang="en-US" sz="3600" dirty="0" smtClean="0"/>
          </a:p>
          <a:p>
            <a:r>
              <a:rPr lang="ru-RU" sz="3600" b="1" dirty="0" err="1" smtClean="0"/>
              <a:t>protection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430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2430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Словообразование.</a:t>
            </a:r>
          </a:p>
          <a:p>
            <a:r>
              <a:rPr lang="ru-RU" dirty="0"/>
              <a:t>200 баллов. </a:t>
            </a:r>
          </a:p>
          <a:p>
            <a:r>
              <a:rPr lang="ru-RU" dirty="0"/>
              <a:t>Вопрос </a:t>
            </a:r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1967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Образуйте однокоренные слова </a:t>
            </a:r>
            <a:endParaRPr lang="en-US" sz="3600" dirty="0" smtClean="0"/>
          </a:p>
          <a:p>
            <a:r>
              <a:rPr lang="ru-RU" sz="3600" dirty="0" smtClean="0"/>
              <a:t>(</a:t>
            </a:r>
            <a:r>
              <a:rPr lang="ru-RU" sz="3600" dirty="0"/>
              <a:t>не менее 2-х)   </a:t>
            </a:r>
            <a:endParaRPr lang="en-US" sz="3600" dirty="0" smtClean="0"/>
          </a:p>
          <a:p>
            <a:r>
              <a:rPr lang="ru-RU" sz="3600" dirty="0" smtClean="0"/>
              <a:t>от </a:t>
            </a:r>
            <a:r>
              <a:rPr lang="ru-RU" sz="3600" dirty="0"/>
              <a:t>слова </a:t>
            </a:r>
            <a:endParaRPr lang="en-US" sz="3600" dirty="0" smtClean="0"/>
          </a:p>
          <a:p>
            <a:r>
              <a:rPr lang="ru-RU" sz="3600" b="1" dirty="0" err="1" smtClean="0"/>
              <a:t>recycle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253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276872"/>
            <a:ext cx="41152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/>
              <a:t>Л</a:t>
            </a:r>
            <a:r>
              <a:rPr lang="ru-RU" sz="8000" dirty="0" smtClean="0"/>
              <a:t>ексика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22246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156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Л</a:t>
            </a:r>
            <a:r>
              <a:rPr lang="ru-RU" dirty="0" smtClean="0"/>
              <a:t>ексика.</a:t>
            </a:r>
            <a:endParaRPr lang="ru-RU" dirty="0"/>
          </a:p>
          <a:p>
            <a:r>
              <a:rPr lang="ru-RU" dirty="0"/>
              <a:t>5</a:t>
            </a:r>
            <a:r>
              <a:rPr lang="ru-RU" dirty="0" smtClean="0"/>
              <a:t>0 </a:t>
            </a:r>
            <a:r>
              <a:rPr lang="ru-RU" dirty="0"/>
              <a:t>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33464" y="328401"/>
            <a:ext cx="6683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Сопоставьте картинки и слова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1124744"/>
            <a:ext cx="2574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1. quiz</a:t>
            </a:r>
            <a:endParaRPr lang="en-US" sz="2400" b="1" dirty="0"/>
          </a:p>
          <a:p>
            <a:r>
              <a:rPr lang="en-US" sz="2400" b="1" dirty="0" smtClean="0"/>
              <a:t>2. soap </a:t>
            </a:r>
            <a:r>
              <a:rPr lang="en-US" sz="2400" b="1" dirty="0"/>
              <a:t>opera</a:t>
            </a:r>
          </a:p>
          <a:p>
            <a:r>
              <a:rPr lang="en-US" sz="2400" b="1" dirty="0" smtClean="0"/>
              <a:t>3. forecast</a:t>
            </a:r>
            <a:endParaRPr lang="en-US" sz="2400" b="1" dirty="0"/>
          </a:p>
        </p:txBody>
      </p:sp>
      <p:pic>
        <p:nvPicPr>
          <p:cNvPr id="6146" name="Picture 2" descr="C:\Users\Администратор\Desktop\Для викторины\easy-qui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24908"/>
            <a:ext cx="439102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Для викторины\a4NmI4g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04" y="271074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истратор\Desktop\Для викторины\2012071715002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42" y="3816095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281" y="3816095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235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22768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0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206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b="1" dirty="0"/>
              <a:t>Страноведение.</a:t>
            </a:r>
          </a:p>
          <a:p>
            <a:r>
              <a:rPr lang="ru-RU" b="1" dirty="0"/>
              <a:t>50 баллов. </a:t>
            </a:r>
          </a:p>
          <a:p>
            <a:r>
              <a:rPr lang="ru-RU" b="1" dirty="0"/>
              <a:t>Вопрос 1.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420888"/>
            <a:ext cx="8000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Назовите главный </a:t>
            </a:r>
            <a:r>
              <a:rPr lang="ru-RU" sz="2800" dirty="0"/>
              <a:t>овощ праздника </a:t>
            </a:r>
            <a:r>
              <a:rPr lang="ru-RU" sz="2800" dirty="0" smtClean="0"/>
              <a:t>Хэллоуин.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144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192" y="332656"/>
            <a:ext cx="1997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Лексика.</a:t>
            </a:r>
          </a:p>
          <a:p>
            <a:r>
              <a:rPr lang="ru-RU" dirty="0"/>
              <a:t>50 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74160" y="476672"/>
            <a:ext cx="5950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Сопоставьте картинки и слова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26876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/>
              <a:t>1. a </a:t>
            </a:r>
            <a:r>
              <a:rPr lang="en-US" sz="2800" b="1" dirty="0"/>
              <a:t>wedding </a:t>
            </a:r>
          </a:p>
          <a:p>
            <a:r>
              <a:rPr lang="en-US" sz="2800" b="1" dirty="0" smtClean="0"/>
              <a:t>2. congratulations</a:t>
            </a:r>
            <a:endParaRPr lang="en-US" sz="2800" b="1" dirty="0"/>
          </a:p>
          <a:p>
            <a:r>
              <a:rPr lang="en-US" sz="2800" b="1" dirty="0" smtClean="0"/>
              <a:t>3. a </a:t>
            </a:r>
            <a:r>
              <a:rPr lang="en-US" sz="2800" b="1" dirty="0"/>
              <a:t>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2240" y="335699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29931" y="153298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28498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pic>
        <p:nvPicPr>
          <p:cNvPr id="5122" name="Picture 2" descr="C:\Users\Администратор\Desktop\Для викторины\Свадьба-в-Германии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4212106" cy="27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Для викторины\56045321e27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014" y="3861048"/>
            <a:ext cx="2971304" cy="228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Для викторины\gSZ9y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32" y="332656"/>
            <a:ext cx="1997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Лексика.</a:t>
            </a:r>
          </a:p>
          <a:p>
            <a:r>
              <a:rPr lang="ru-RU" dirty="0"/>
              <a:t>50 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548680"/>
            <a:ext cx="5497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Сопоставьте картинки и слова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268760"/>
            <a:ext cx="3366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1. </a:t>
            </a:r>
            <a:r>
              <a:rPr lang="en-US" sz="2400" b="1" dirty="0" smtClean="0"/>
              <a:t>an </a:t>
            </a:r>
            <a:r>
              <a:rPr lang="en-US" sz="2400" b="1" dirty="0"/>
              <a:t>earthquake</a:t>
            </a:r>
          </a:p>
          <a:p>
            <a:r>
              <a:rPr lang="ru-RU" sz="2400" b="1" dirty="0" smtClean="0"/>
              <a:t>2. </a:t>
            </a:r>
            <a:r>
              <a:rPr lang="en-US" sz="2400" b="1" dirty="0" smtClean="0"/>
              <a:t>a </a:t>
            </a:r>
            <a:r>
              <a:rPr lang="en-US" sz="2400" b="1" dirty="0"/>
              <a:t>drought  </a:t>
            </a:r>
            <a:endParaRPr lang="ru-RU" sz="2400" b="1" dirty="0" smtClean="0"/>
          </a:p>
          <a:p>
            <a:r>
              <a:rPr lang="ru-RU" sz="2400" b="1" dirty="0" smtClean="0"/>
              <a:t>3. </a:t>
            </a:r>
            <a:r>
              <a:rPr lang="en-US" sz="2400" b="1" dirty="0" smtClean="0"/>
              <a:t>a </a:t>
            </a:r>
            <a:r>
              <a:rPr lang="en-US" sz="2400" b="1" dirty="0"/>
              <a:t>volcano</a:t>
            </a:r>
          </a:p>
        </p:txBody>
      </p:sp>
      <p:pic>
        <p:nvPicPr>
          <p:cNvPr id="4098" name="Picture 2" descr="C:\Users\Администратор\Desktop\Для викторины\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46" y="1532985"/>
            <a:ext cx="3240360" cy="22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0453" y="285293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3654" y="169063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97176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pic>
        <p:nvPicPr>
          <p:cNvPr id="4099" name="Picture 3" descr="C:\Users\Администратор\Desktop\Для викторины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28688"/>
            <a:ext cx="3312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esktop\Для викторины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9" y="4335436"/>
            <a:ext cx="3536256" cy="235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2213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Лексика.</a:t>
            </a:r>
          </a:p>
          <a:p>
            <a:r>
              <a:rPr lang="en-US" dirty="0" smtClean="0"/>
              <a:t>10</a:t>
            </a:r>
            <a:r>
              <a:rPr lang="ru-RU" dirty="0" smtClean="0"/>
              <a:t>0 </a:t>
            </a:r>
            <a:r>
              <a:rPr lang="ru-RU" dirty="0"/>
              <a:t>баллов. </a:t>
            </a:r>
          </a:p>
          <a:p>
            <a:r>
              <a:rPr lang="ru-RU" dirty="0"/>
              <a:t>Вопрос 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26097" y="1700808"/>
            <a:ext cx="76500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Выберите правильное по смыслу слово</a:t>
            </a:r>
            <a:r>
              <a:rPr lang="ru-RU" sz="3200" b="1" dirty="0" smtClean="0"/>
              <a:t>:</a:t>
            </a:r>
            <a:endParaRPr lang="en-US" sz="3200" b="1" dirty="0" smtClean="0"/>
          </a:p>
          <a:p>
            <a:endParaRPr lang="ru-RU" sz="2400" b="1" dirty="0"/>
          </a:p>
          <a:p>
            <a:r>
              <a:rPr lang="en-US" sz="4800" dirty="0"/>
              <a:t>Let’s toboggan.  </a:t>
            </a:r>
            <a:endParaRPr lang="en-US" sz="4800" dirty="0" smtClean="0"/>
          </a:p>
          <a:p>
            <a:r>
              <a:rPr lang="en-US" sz="4800" dirty="0" smtClean="0"/>
              <a:t>It </a:t>
            </a:r>
            <a:r>
              <a:rPr lang="en-US" sz="4800" dirty="0"/>
              <a:t>is </a:t>
            </a:r>
            <a:r>
              <a:rPr lang="en-US" sz="4800" dirty="0" smtClean="0"/>
              <a:t>…</a:t>
            </a:r>
          </a:p>
          <a:p>
            <a:endParaRPr lang="en-US" sz="4800" dirty="0"/>
          </a:p>
          <a:p>
            <a:r>
              <a:rPr lang="en-US" sz="5400" dirty="0"/>
              <a:t>cloudy  rainy snowy</a:t>
            </a:r>
          </a:p>
        </p:txBody>
      </p:sp>
    </p:spTree>
    <p:extLst>
      <p:ext uri="{BB962C8B-B14F-4D97-AF65-F5344CB8AC3E}">
        <p14:creationId xmlns:p14="http://schemas.microsoft.com/office/powerpoint/2010/main" val="25957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1637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Лексика.</a:t>
            </a:r>
          </a:p>
          <a:p>
            <a:r>
              <a:rPr lang="ru-RU" dirty="0"/>
              <a:t>100 баллов. </a:t>
            </a:r>
          </a:p>
          <a:p>
            <a:r>
              <a:rPr lang="ru-RU" dirty="0"/>
              <a:t>Вопрос </a:t>
            </a:r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933485"/>
            <a:ext cx="61561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Выберите правильное по смыслу слово. </a:t>
            </a:r>
            <a:endParaRPr lang="en-US" sz="3200" dirty="0" smtClean="0"/>
          </a:p>
          <a:p>
            <a:endParaRPr lang="ru-RU" sz="3200" dirty="0"/>
          </a:p>
          <a:p>
            <a:r>
              <a:rPr lang="en-US" sz="4000" dirty="0"/>
              <a:t>Don’t forget you umbrella. It is </a:t>
            </a:r>
            <a:r>
              <a:rPr lang="en-US" sz="4000" dirty="0" smtClean="0"/>
              <a:t>…</a:t>
            </a:r>
          </a:p>
          <a:p>
            <a:endParaRPr lang="en-US" sz="4000" dirty="0"/>
          </a:p>
          <a:p>
            <a:r>
              <a:rPr lang="en-US" sz="4800" dirty="0"/>
              <a:t>rainy  frosty </a:t>
            </a:r>
            <a:r>
              <a:rPr lang="en-US" sz="4800" dirty="0" smtClean="0"/>
              <a:t>  foggy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461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156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Лексика.</a:t>
            </a:r>
          </a:p>
          <a:p>
            <a:r>
              <a:rPr lang="ru-RU" dirty="0"/>
              <a:t>100 баллов. </a:t>
            </a:r>
          </a:p>
          <a:p>
            <a:r>
              <a:rPr lang="ru-RU" dirty="0"/>
              <a:t>Вопрос </a:t>
            </a:r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315225"/>
            <a:ext cx="6372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Выберите правильное по смыслу слово</a:t>
            </a:r>
            <a:r>
              <a:rPr lang="ru-RU" sz="2800" b="1" dirty="0" smtClean="0"/>
              <a:t>:</a:t>
            </a:r>
            <a:endParaRPr lang="en-US" sz="2800" b="1" dirty="0" smtClean="0"/>
          </a:p>
          <a:p>
            <a:endParaRPr lang="ru-RU" sz="2800" b="1" dirty="0"/>
          </a:p>
          <a:p>
            <a:r>
              <a:rPr lang="en-US" sz="3600" dirty="0"/>
              <a:t>Don’t throw away rubbish. Please, </a:t>
            </a:r>
            <a:r>
              <a:rPr lang="en-US" sz="3600" dirty="0" smtClean="0"/>
              <a:t>use...</a:t>
            </a:r>
          </a:p>
          <a:p>
            <a:endParaRPr lang="en-US" sz="3600" dirty="0"/>
          </a:p>
          <a:p>
            <a:r>
              <a:rPr lang="en-US" sz="6000" b="1" dirty="0"/>
              <a:t>bins  cans packs</a:t>
            </a:r>
          </a:p>
        </p:txBody>
      </p:sp>
    </p:spTree>
    <p:extLst>
      <p:ext uri="{BB962C8B-B14F-4D97-AF65-F5344CB8AC3E}">
        <p14:creationId xmlns:p14="http://schemas.microsoft.com/office/powerpoint/2010/main" val="4451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1709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Лексика.</a:t>
            </a:r>
          </a:p>
          <a:p>
            <a:r>
              <a:rPr lang="ru-RU" dirty="0" smtClean="0"/>
              <a:t>1</a:t>
            </a:r>
            <a:r>
              <a:rPr lang="en-US" dirty="0" smtClean="0"/>
              <a:t>5</a:t>
            </a:r>
            <a:r>
              <a:rPr lang="ru-RU" dirty="0" smtClean="0"/>
              <a:t>0 </a:t>
            </a:r>
            <a:r>
              <a:rPr lang="ru-RU" dirty="0"/>
              <a:t>баллов. </a:t>
            </a:r>
          </a:p>
          <a:p>
            <a:r>
              <a:rPr lang="ru-RU" dirty="0"/>
              <a:t>Вопрос 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340768"/>
            <a:ext cx="67322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Найдите среди слов </a:t>
            </a:r>
            <a:r>
              <a:rPr lang="ru-RU" sz="3200" b="1" dirty="0"/>
              <a:t>два</a:t>
            </a:r>
            <a:r>
              <a:rPr lang="ru-RU" sz="3200" dirty="0"/>
              <a:t>, написание которых правильным будет считаться в </a:t>
            </a:r>
            <a:r>
              <a:rPr lang="ru-RU" sz="3200" b="1" dirty="0"/>
              <a:t>американском английском</a:t>
            </a:r>
            <a:r>
              <a:rPr lang="ru-RU" sz="3200" b="1" dirty="0" smtClean="0"/>
              <a:t>:</a:t>
            </a:r>
            <a:endParaRPr lang="en-US" sz="3200" b="1" dirty="0" smtClean="0"/>
          </a:p>
          <a:p>
            <a:endParaRPr lang="ru-RU" sz="3200" dirty="0"/>
          </a:p>
          <a:p>
            <a:r>
              <a:rPr lang="ru-RU" sz="4800" dirty="0" err="1"/>
              <a:t>colour</a:t>
            </a:r>
            <a:r>
              <a:rPr lang="ru-RU" sz="4800" dirty="0"/>
              <a:t>  </a:t>
            </a:r>
            <a:r>
              <a:rPr lang="en-US" sz="4800" dirty="0" smtClean="0"/>
              <a:t>  </a:t>
            </a:r>
            <a:r>
              <a:rPr lang="ru-RU" sz="4800" dirty="0" err="1" smtClean="0"/>
              <a:t>traveller</a:t>
            </a:r>
            <a:r>
              <a:rPr lang="ru-RU" sz="4800" dirty="0" smtClean="0"/>
              <a:t> </a:t>
            </a:r>
            <a:r>
              <a:rPr lang="ru-RU" sz="4800" dirty="0" err="1"/>
              <a:t>program</a:t>
            </a:r>
            <a:r>
              <a:rPr lang="ru-RU" sz="4800" dirty="0"/>
              <a:t> </a:t>
            </a:r>
            <a:r>
              <a:rPr lang="en-US" sz="4800" dirty="0" smtClean="0"/>
              <a:t>        </a:t>
            </a:r>
            <a:r>
              <a:rPr lang="ru-RU" sz="4800" dirty="0" err="1" smtClean="0"/>
              <a:t>favorite</a:t>
            </a:r>
            <a:r>
              <a:rPr lang="ru-RU" sz="4800" dirty="0" smtClean="0"/>
              <a:t> </a:t>
            </a:r>
            <a:r>
              <a:rPr lang="ru-RU" sz="4800" dirty="0" err="1"/>
              <a:t>cheque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726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1853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Лексика.</a:t>
            </a:r>
          </a:p>
          <a:p>
            <a:r>
              <a:rPr lang="ru-RU" dirty="0"/>
              <a:t>150 баллов. </a:t>
            </a:r>
          </a:p>
          <a:p>
            <a:r>
              <a:rPr lang="ru-RU" dirty="0"/>
              <a:t>Вопрос </a:t>
            </a:r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54928" y="382886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/>
              <a:t>Какое из этих слов обозначает </a:t>
            </a:r>
            <a:endParaRPr lang="en-US" sz="3200" b="1" dirty="0" smtClean="0"/>
          </a:p>
          <a:p>
            <a:r>
              <a:rPr lang="ru-RU" sz="3200" u="sng" dirty="0" smtClean="0"/>
              <a:t>стихийное </a:t>
            </a:r>
            <a:r>
              <a:rPr lang="ru-RU" sz="3200" u="sng" dirty="0"/>
              <a:t>бедствие:  </a:t>
            </a:r>
            <a:endParaRPr lang="en-US" sz="3200" u="sng" dirty="0" smtClean="0"/>
          </a:p>
          <a:p>
            <a:endParaRPr lang="en-US" dirty="0"/>
          </a:p>
          <a:p>
            <a:r>
              <a:rPr lang="en-US" sz="5400" dirty="0"/>
              <a:t>roof </a:t>
            </a:r>
            <a:endParaRPr lang="en-US" sz="5400" dirty="0" smtClean="0"/>
          </a:p>
          <a:p>
            <a:r>
              <a:rPr lang="ru-RU" sz="5400" dirty="0" err="1" smtClean="0"/>
              <a:t>flood</a:t>
            </a:r>
            <a:r>
              <a:rPr lang="ru-RU" sz="5400" dirty="0" smtClean="0"/>
              <a:t> </a:t>
            </a:r>
            <a:r>
              <a:rPr lang="ru-RU" sz="5400" dirty="0" err="1"/>
              <a:t>blood</a:t>
            </a:r>
            <a:r>
              <a:rPr lang="ru-RU" sz="5400" dirty="0"/>
              <a:t> </a:t>
            </a:r>
            <a:r>
              <a:rPr lang="ru-RU" sz="5400" dirty="0" err="1"/>
              <a:t>moon</a:t>
            </a:r>
            <a:r>
              <a:rPr lang="ru-RU" sz="5400" dirty="0"/>
              <a:t> </a:t>
            </a:r>
            <a:r>
              <a:rPr lang="en-US" sz="5400" dirty="0" smtClean="0"/>
              <a:t> </a:t>
            </a:r>
            <a:r>
              <a:rPr lang="ru-RU" sz="5400" dirty="0" err="1" smtClean="0"/>
              <a:t>zoo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218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1925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Лексика.</a:t>
            </a:r>
          </a:p>
          <a:p>
            <a:r>
              <a:rPr lang="ru-RU" dirty="0"/>
              <a:t>150 баллов. </a:t>
            </a:r>
          </a:p>
          <a:p>
            <a:r>
              <a:rPr lang="ru-RU" dirty="0"/>
              <a:t>Вопрос </a:t>
            </a:r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548680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/>
              <a:t>Подберите </a:t>
            </a:r>
            <a:r>
              <a:rPr lang="ru-RU" sz="4800" u="sng" dirty="0"/>
              <a:t>синонимы</a:t>
            </a:r>
            <a:r>
              <a:rPr lang="ru-RU" sz="4800" dirty="0"/>
              <a:t> </a:t>
            </a:r>
            <a:endParaRPr lang="en-US" sz="4800" dirty="0" smtClean="0"/>
          </a:p>
          <a:p>
            <a:r>
              <a:rPr lang="ru-RU" sz="4800" dirty="0" smtClean="0"/>
              <a:t>(</a:t>
            </a:r>
            <a:r>
              <a:rPr lang="ru-RU" sz="4800" dirty="0"/>
              <a:t>2 синонима) </a:t>
            </a:r>
            <a:endParaRPr lang="en-US" sz="4800" dirty="0" smtClean="0"/>
          </a:p>
          <a:p>
            <a:r>
              <a:rPr lang="ru-RU" sz="4800" dirty="0" smtClean="0"/>
              <a:t>к </a:t>
            </a:r>
            <a:r>
              <a:rPr lang="ru-RU" sz="4800" dirty="0"/>
              <a:t>слову  </a:t>
            </a:r>
            <a:endParaRPr lang="en-US" sz="4800" dirty="0" smtClean="0"/>
          </a:p>
          <a:p>
            <a:endParaRPr lang="en-US" dirty="0" smtClean="0"/>
          </a:p>
          <a:p>
            <a:r>
              <a:rPr lang="ru-RU" sz="8800" dirty="0" err="1" smtClean="0"/>
              <a:t>to</a:t>
            </a:r>
            <a:r>
              <a:rPr lang="ru-RU" sz="8800" dirty="0" smtClean="0"/>
              <a:t> </a:t>
            </a:r>
            <a:r>
              <a:rPr lang="ru-RU" sz="8800" dirty="0" err="1"/>
              <a:t>hurt</a:t>
            </a:r>
            <a:r>
              <a:rPr lang="ru-RU" sz="8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49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Лексика.</a:t>
            </a:r>
          </a:p>
          <a:p>
            <a:r>
              <a:rPr lang="ru-RU" dirty="0" smtClean="0"/>
              <a:t>200 </a:t>
            </a:r>
            <a:r>
              <a:rPr lang="ru-RU" dirty="0"/>
              <a:t>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7" y="1700808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/>
              <a:t>Расшифруйте </a:t>
            </a:r>
            <a:r>
              <a:rPr lang="ru-RU" sz="6600" dirty="0" smtClean="0"/>
              <a:t>аббревиатуру </a:t>
            </a:r>
          </a:p>
          <a:p>
            <a:pPr algn="ctr"/>
            <a:r>
              <a:rPr lang="en-US" sz="6600" b="1" dirty="0" smtClean="0"/>
              <a:t>BBC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3236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1853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Лексика.</a:t>
            </a:r>
          </a:p>
          <a:p>
            <a:r>
              <a:rPr lang="ru-RU" dirty="0"/>
              <a:t>200 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16632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/>
              <a:t>Составьте словосочетания из данных слов</a:t>
            </a:r>
            <a:r>
              <a:rPr lang="ru-RU" sz="4400" dirty="0" smtClean="0"/>
              <a:t>:</a:t>
            </a:r>
          </a:p>
          <a:p>
            <a:endParaRPr lang="ru-RU" sz="4400" dirty="0"/>
          </a:p>
          <a:p>
            <a:r>
              <a:rPr lang="en-US" sz="4400" dirty="0" smtClean="0"/>
              <a:t>time      key     silent   </a:t>
            </a:r>
          </a:p>
          <a:p>
            <a:r>
              <a:rPr lang="en-US" sz="4400" dirty="0" smtClean="0"/>
              <a:t>waste(of)</a:t>
            </a:r>
          </a:p>
          <a:p>
            <a:r>
              <a:rPr lang="en-US" sz="4400" dirty="0"/>
              <a:t>k</a:t>
            </a:r>
            <a:r>
              <a:rPr lang="en-US" sz="4400" dirty="0" smtClean="0"/>
              <a:t>eep      problem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005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2213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b="1" dirty="0"/>
              <a:t>Страноведение.</a:t>
            </a:r>
          </a:p>
          <a:p>
            <a:r>
              <a:rPr lang="ru-RU" b="1" dirty="0"/>
              <a:t>50 баллов. </a:t>
            </a:r>
          </a:p>
          <a:p>
            <a:r>
              <a:rPr lang="ru-RU" b="1" dirty="0"/>
              <a:t>Вопрос </a:t>
            </a:r>
            <a:r>
              <a:rPr lang="ru-RU" b="1" dirty="0" smtClean="0"/>
              <a:t>2.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420888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форме чего дарят открытки на день Святого Валентина?</a:t>
            </a:r>
          </a:p>
        </p:txBody>
      </p:sp>
    </p:spTree>
    <p:extLst>
      <p:ext uri="{BB962C8B-B14F-4D97-AF65-F5344CB8AC3E}">
        <p14:creationId xmlns:p14="http://schemas.microsoft.com/office/powerpoint/2010/main" val="7297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1781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Лексика.</a:t>
            </a:r>
          </a:p>
          <a:p>
            <a:r>
              <a:rPr lang="ru-RU" dirty="0"/>
              <a:t>200 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692696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Какое выражение, из приведённых ниже, правильное</a:t>
            </a:r>
            <a:r>
              <a:rPr lang="ru-RU" sz="3600" dirty="0" smtClean="0"/>
              <a:t>:</a:t>
            </a:r>
          </a:p>
          <a:p>
            <a:endParaRPr lang="ru-RU" sz="3200" dirty="0"/>
          </a:p>
          <a:p>
            <a:r>
              <a:rPr lang="ru-RU" sz="4400" b="1" dirty="0" err="1"/>
              <a:t>to</a:t>
            </a:r>
            <a:r>
              <a:rPr lang="ru-RU" sz="4400" b="1" dirty="0"/>
              <a:t> </a:t>
            </a:r>
            <a:r>
              <a:rPr lang="ru-RU" sz="4400" b="1" dirty="0" err="1"/>
              <a:t>make</a:t>
            </a:r>
            <a:r>
              <a:rPr lang="ru-RU" sz="4400" b="1" dirty="0"/>
              <a:t> </a:t>
            </a:r>
            <a:r>
              <a:rPr lang="ru-RU" sz="4400" b="1" dirty="0" err="1"/>
              <a:t>plans</a:t>
            </a:r>
            <a:r>
              <a:rPr lang="ru-RU" sz="4400" b="1" dirty="0"/>
              <a:t> </a:t>
            </a:r>
          </a:p>
          <a:p>
            <a:r>
              <a:rPr lang="ru-RU" sz="4400" b="1" dirty="0" err="1"/>
              <a:t>to</a:t>
            </a:r>
            <a:r>
              <a:rPr lang="ru-RU" sz="4400" b="1" dirty="0"/>
              <a:t> </a:t>
            </a:r>
            <a:r>
              <a:rPr lang="ru-RU" sz="4400" b="1" dirty="0" err="1"/>
              <a:t>do</a:t>
            </a:r>
            <a:r>
              <a:rPr lang="ru-RU" sz="4400" b="1" dirty="0"/>
              <a:t> </a:t>
            </a:r>
            <a:r>
              <a:rPr lang="ru-RU" sz="4400" b="1" dirty="0" err="1"/>
              <a:t>plans</a:t>
            </a:r>
            <a:endParaRPr lang="ru-RU" sz="4400" b="1" dirty="0"/>
          </a:p>
          <a:p>
            <a:r>
              <a:rPr lang="ru-RU" sz="4400" b="1" dirty="0" err="1"/>
              <a:t>to</a:t>
            </a:r>
            <a:r>
              <a:rPr lang="ru-RU" sz="4400" b="1" dirty="0"/>
              <a:t> </a:t>
            </a:r>
            <a:r>
              <a:rPr lang="ru-RU" sz="4400" b="1" dirty="0" err="1"/>
              <a:t>create</a:t>
            </a:r>
            <a:r>
              <a:rPr lang="ru-RU" sz="4400" b="1" dirty="0"/>
              <a:t> </a:t>
            </a:r>
            <a:r>
              <a:rPr lang="ru-RU" sz="4400" b="1" dirty="0" err="1"/>
              <a:t>plans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8876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492895"/>
            <a:ext cx="61478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Грамматика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0002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 smtClean="0"/>
              <a:t>Грамматика.</a:t>
            </a:r>
            <a:endParaRPr lang="ru-RU" dirty="0"/>
          </a:p>
          <a:p>
            <a:r>
              <a:rPr lang="ru-RU" dirty="0" smtClean="0"/>
              <a:t>50 </a:t>
            </a:r>
            <a:r>
              <a:rPr lang="ru-RU" dirty="0"/>
              <a:t>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980728"/>
            <a:ext cx="57724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Образуйте степени сравнения прилагательного </a:t>
            </a:r>
            <a:endParaRPr lang="ru-RU" sz="4800" dirty="0" smtClean="0"/>
          </a:p>
          <a:p>
            <a:pPr algn="ctr"/>
            <a:endParaRPr lang="ru-RU" sz="5400" b="1" dirty="0"/>
          </a:p>
          <a:p>
            <a:pPr algn="ctr"/>
            <a:r>
              <a:rPr lang="ru-RU" sz="6600" b="1" dirty="0" err="1" smtClean="0"/>
              <a:t>big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546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1925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Грамматика.</a:t>
            </a:r>
          </a:p>
          <a:p>
            <a:r>
              <a:rPr lang="ru-RU" dirty="0"/>
              <a:t>50 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843093"/>
            <a:ext cx="6210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Назовите три формы глагола </a:t>
            </a:r>
            <a:r>
              <a:rPr lang="ru-RU" sz="8000" dirty="0" err="1"/>
              <a:t>have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7942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2502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Грамматика.</a:t>
            </a:r>
          </a:p>
          <a:p>
            <a:r>
              <a:rPr lang="ru-RU" dirty="0"/>
              <a:t>50 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72816"/>
            <a:ext cx="78340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Выберите</a:t>
            </a:r>
            <a:r>
              <a:rPr lang="en-US" sz="2800" dirty="0"/>
              <a:t> </a:t>
            </a:r>
            <a:r>
              <a:rPr lang="en-US" sz="2800" b="1" dirty="0" err="1"/>
              <a:t>правильное</a:t>
            </a:r>
            <a:r>
              <a:rPr lang="en-US" sz="2800" b="1" dirty="0"/>
              <a:t> </a:t>
            </a:r>
            <a:r>
              <a:rPr lang="en-US" sz="2800" dirty="0" err="1"/>
              <a:t>предложение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r>
              <a:rPr lang="en-US" sz="2800" b="1" dirty="0"/>
              <a:t>My sister spent weekend in The New York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/>
              <a:t>My sister spent weekend in a New York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/>
              <a:t>My sister spent weekend in New York.</a:t>
            </a:r>
          </a:p>
        </p:txBody>
      </p:sp>
    </p:spTree>
    <p:extLst>
      <p:ext uri="{BB962C8B-B14F-4D97-AF65-F5344CB8AC3E}">
        <p14:creationId xmlns:p14="http://schemas.microsoft.com/office/powerpoint/2010/main" val="32593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Грамматика.</a:t>
            </a:r>
          </a:p>
          <a:p>
            <a:r>
              <a:rPr lang="en-US" dirty="0" smtClean="0"/>
              <a:t>10</a:t>
            </a:r>
            <a:r>
              <a:rPr lang="ru-RU" dirty="0" smtClean="0"/>
              <a:t>0 </a:t>
            </a:r>
            <a:r>
              <a:rPr lang="ru-RU" dirty="0"/>
              <a:t>баллов. </a:t>
            </a:r>
          </a:p>
          <a:p>
            <a:r>
              <a:rPr lang="ru-RU" dirty="0"/>
              <a:t>Вопрос 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2473" y="1412776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Образуйте степени сравнения прилагательного </a:t>
            </a:r>
            <a:r>
              <a:rPr lang="en-US" sz="3600" dirty="0" smtClean="0"/>
              <a:t> </a:t>
            </a:r>
          </a:p>
          <a:p>
            <a:endParaRPr lang="en-US" sz="3600" dirty="0" smtClean="0"/>
          </a:p>
          <a:p>
            <a:pPr algn="ctr"/>
            <a:r>
              <a:rPr lang="ru-RU" sz="4400" b="1" dirty="0" err="1" smtClean="0"/>
              <a:t>common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3114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Грамматика.</a:t>
            </a:r>
          </a:p>
          <a:p>
            <a:r>
              <a:rPr lang="ru-RU" dirty="0"/>
              <a:t>100 баллов. </a:t>
            </a:r>
          </a:p>
          <a:p>
            <a:r>
              <a:rPr lang="ru-RU" dirty="0"/>
              <a:t>Вопрос </a:t>
            </a:r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3"/>
            <a:ext cx="82626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Переведите из прямой речи в косвенную</a:t>
            </a:r>
            <a:r>
              <a:rPr lang="ru-RU" sz="4000" dirty="0" smtClean="0"/>
              <a:t>:</a:t>
            </a:r>
            <a:endParaRPr lang="en-US" sz="4000" dirty="0" smtClean="0"/>
          </a:p>
          <a:p>
            <a:endParaRPr lang="ru-RU" sz="4000" dirty="0"/>
          </a:p>
          <a:p>
            <a:r>
              <a:rPr lang="ru-RU" sz="4000" b="1" dirty="0" err="1"/>
              <a:t>The</a:t>
            </a:r>
            <a:r>
              <a:rPr lang="ru-RU" sz="4000" b="1" dirty="0"/>
              <a:t> </a:t>
            </a:r>
            <a:r>
              <a:rPr lang="ru-RU" sz="4000" b="1" dirty="0" err="1"/>
              <a:t>teacher</a:t>
            </a:r>
            <a:r>
              <a:rPr lang="ru-RU" sz="4000" b="1" dirty="0"/>
              <a:t> </a:t>
            </a:r>
            <a:r>
              <a:rPr lang="ru-RU" sz="4000" b="1" dirty="0" err="1"/>
              <a:t>says</a:t>
            </a:r>
            <a:r>
              <a:rPr lang="ru-RU" sz="4000" b="1" dirty="0"/>
              <a:t> “</a:t>
            </a:r>
            <a:r>
              <a:rPr lang="ru-RU" sz="4000" b="1" dirty="0" err="1"/>
              <a:t>Open</a:t>
            </a:r>
            <a:r>
              <a:rPr lang="ru-RU" sz="4000" b="1" dirty="0"/>
              <a:t> </a:t>
            </a:r>
            <a:r>
              <a:rPr lang="ru-RU" sz="4000" b="1" dirty="0" err="1"/>
              <a:t>the</a:t>
            </a:r>
            <a:r>
              <a:rPr lang="ru-RU" sz="4000" b="1" dirty="0"/>
              <a:t> </a:t>
            </a:r>
            <a:r>
              <a:rPr lang="ru-RU" sz="4000" b="1" dirty="0" err="1"/>
              <a:t>door</a:t>
            </a:r>
            <a:r>
              <a:rPr lang="ru-RU" sz="4000" b="1" dirty="0"/>
              <a:t>, </a:t>
            </a:r>
            <a:r>
              <a:rPr lang="ru-RU" sz="4000" b="1" dirty="0" err="1"/>
              <a:t>please</a:t>
            </a:r>
            <a:r>
              <a:rPr lang="ru-RU" sz="4000" b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8630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Грамматика.</a:t>
            </a:r>
          </a:p>
          <a:p>
            <a:r>
              <a:rPr lang="ru-RU" dirty="0"/>
              <a:t>100 баллов. </a:t>
            </a:r>
          </a:p>
          <a:p>
            <a:r>
              <a:rPr lang="ru-RU" dirty="0"/>
              <a:t>Вопрос </a:t>
            </a:r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132856"/>
            <a:ext cx="73985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Найдите слова-спутники </a:t>
            </a:r>
            <a:r>
              <a:rPr lang="en-US" sz="3600" b="1" dirty="0"/>
              <a:t>Present perfect continuous </a:t>
            </a:r>
            <a:r>
              <a:rPr lang="en-US" sz="2800" b="1" dirty="0"/>
              <a:t>(</a:t>
            </a:r>
            <a:r>
              <a:rPr lang="ru-RU" sz="2800" b="1" dirty="0"/>
              <a:t>настоящего завершённого продолженного времени</a:t>
            </a:r>
            <a:r>
              <a:rPr lang="ru-RU" sz="2800" b="1" dirty="0" smtClean="0"/>
              <a:t>):</a:t>
            </a:r>
            <a:endParaRPr lang="en-US" sz="2800" b="1" dirty="0" smtClean="0"/>
          </a:p>
          <a:p>
            <a:endParaRPr lang="ru-RU" sz="2800" b="1" dirty="0"/>
          </a:p>
          <a:p>
            <a:r>
              <a:rPr lang="en-US" sz="2800" b="1" dirty="0"/>
              <a:t>yesterday </a:t>
            </a:r>
            <a:r>
              <a:rPr lang="en-US" sz="2800" b="1" dirty="0" smtClean="0"/>
              <a:t>  since    seldom   recently    for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581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Грамматика.</a:t>
            </a:r>
          </a:p>
          <a:p>
            <a:r>
              <a:rPr lang="ru-RU" dirty="0" smtClean="0"/>
              <a:t>1</a:t>
            </a:r>
            <a:r>
              <a:rPr lang="en-US" dirty="0" smtClean="0"/>
              <a:t>5</a:t>
            </a:r>
            <a:r>
              <a:rPr lang="ru-RU" dirty="0" smtClean="0"/>
              <a:t>0 </a:t>
            </a:r>
            <a:r>
              <a:rPr lang="ru-RU" dirty="0"/>
              <a:t>баллов. </a:t>
            </a:r>
          </a:p>
          <a:p>
            <a:r>
              <a:rPr lang="ru-RU" dirty="0"/>
              <a:t>Вопрос 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556792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/>
              <a:t>Сколько случаев употребления артикля существует? </a:t>
            </a:r>
          </a:p>
        </p:txBody>
      </p:sp>
    </p:spTree>
    <p:extLst>
      <p:ext uri="{BB962C8B-B14F-4D97-AF65-F5344CB8AC3E}">
        <p14:creationId xmlns:p14="http://schemas.microsoft.com/office/powerpoint/2010/main" val="14217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716" y="260648"/>
            <a:ext cx="1997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Грамматика.</a:t>
            </a:r>
          </a:p>
          <a:p>
            <a:r>
              <a:rPr lang="ru-RU" dirty="0"/>
              <a:t>150 баллов. </a:t>
            </a:r>
          </a:p>
          <a:p>
            <a:r>
              <a:rPr lang="ru-RU" dirty="0"/>
              <a:t>Вопрос </a:t>
            </a:r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052736"/>
            <a:ext cx="705678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Как правильно перевести предложение с английского на русский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r>
              <a:rPr lang="ru-RU" sz="4000" b="1" dirty="0" err="1"/>
              <a:t>Anecdotes</a:t>
            </a:r>
            <a:r>
              <a:rPr lang="ru-RU" sz="4000" b="1" dirty="0"/>
              <a:t> </a:t>
            </a:r>
            <a:r>
              <a:rPr lang="ru-RU" sz="4000" b="1" dirty="0" err="1"/>
              <a:t>make</a:t>
            </a:r>
            <a:r>
              <a:rPr lang="ru-RU" sz="4000" b="1" dirty="0"/>
              <a:t> </a:t>
            </a:r>
            <a:r>
              <a:rPr lang="ru-RU" sz="4000" b="1" dirty="0" err="1"/>
              <a:t>me</a:t>
            </a:r>
            <a:r>
              <a:rPr lang="ru-RU" sz="4000" b="1" dirty="0"/>
              <a:t> </a:t>
            </a:r>
            <a:r>
              <a:rPr lang="ru-RU" sz="4000" b="1" dirty="0" err="1"/>
              <a:t>laugh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endParaRPr lang="ru-RU" sz="3200" dirty="0"/>
          </a:p>
          <a:p>
            <a:r>
              <a:rPr lang="ru-RU" sz="3200" dirty="0"/>
              <a:t>1. Анекдоты создают смех.</a:t>
            </a:r>
          </a:p>
          <a:p>
            <a:r>
              <a:rPr lang="ru-RU" sz="3200" dirty="0"/>
              <a:t>2. Я смеюсь над анекдотами.</a:t>
            </a:r>
          </a:p>
          <a:p>
            <a:r>
              <a:rPr lang="ru-RU" sz="3200" dirty="0"/>
              <a:t>3. Анекдоты заставляют меня смеяться.</a:t>
            </a:r>
          </a:p>
        </p:txBody>
      </p:sp>
    </p:spTree>
    <p:extLst>
      <p:ext uri="{BB962C8B-B14F-4D97-AF65-F5344CB8AC3E}">
        <p14:creationId xmlns:p14="http://schemas.microsoft.com/office/powerpoint/2010/main" val="32805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1997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b="1" dirty="0"/>
              <a:t>Страноведение.</a:t>
            </a:r>
          </a:p>
          <a:p>
            <a:r>
              <a:rPr lang="ru-RU" b="1" dirty="0"/>
              <a:t>50 баллов. </a:t>
            </a:r>
          </a:p>
          <a:p>
            <a:r>
              <a:rPr lang="ru-RU" b="1" dirty="0"/>
              <a:t>Вопрос </a:t>
            </a:r>
            <a:r>
              <a:rPr lang="ru-RU" b="1" dirty="0" smtClean="0"/>
              <a:t>3.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638649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Кто стоит во главе Великобритании? </a:t>
            </a:r>
          </a:p>
        </p:txBody>
      </p:sp>
    </p:spTree>
    <p:extLst>
      <p:ext uri="{BB962C8B-B14F-4D97-AF65-F5344CB8AC3E}">
        <p14:creationId xmlns:p14="http://schemas.microsoft.com/office/powerpoint/2010/main" val="22262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206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Грамматика.</a:t>
            </a:r>
          </a:p>
          <a:p>
            <a:r>
              <a:rPr lang="ru-RU" dirty="0"/>
              <a:t>150 баллов. </a:t>
            </a:r>
          </a:p>
          <a:p>
            <a:r>
              <a:rPr lang="ru-RU" dirty="0"/>
              <a:t>Вопрос </a:t>
            </a:r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5271" y="1916832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Расставьте правильно определённые </a:t>
            </a:r>
            <a:r>
              <a:rPr lang="ru-RU" sz="4400" b="1" dirty="0" smtClean="0"/>
              <a:t>артикли </a:t>
            </a:r>
            <a:r>
              <a:rPr lang="en-US" sz="4400" b="1" dirty="0" smtClean="0"/>
              <a:t>the</a:t>
            </a:r>
            <a:r>
              <a:rPr lang="ru-RU" sz="4400" b="1" dirty="0" smtClean="0"/>
              <a:t> </a:t>
            </a:r>
            <a:r>
              <a:rPr lang="ru-RU" sz="4400" b="1" dirty="0"/>
              <a:t>в предложении</a:t>
            </a:r>
            <a:r>
              <a:rPr lang="ru-RU" sz="4400" b="1" dirty="0" smtClean="0"/>
              <a:t>:</a:t>
            </a:r>
            <a:endParaRPr lang="en-US" sz="4400" b="1" dirty="0" smtClean="0"/>
          </a:p>
          <a:p>
            <a:endParaRPr lang="ru-RU" sz="4400" dirty="0"/>
          </a:p>
          <a:p>
            <a:r>
              <a:rPr lang="ru-RU" sz="4400" dirty="0" err="1"/>
              <a:t>Volga</a:t>
            </a:r>
            <a:r>
              <a:rPr lang="ru-RU" sz="4400" dirty="0"/>
              <a:t> </a:t>
            </a:r>
            <a:r>
              <a:rPr lang="ru-RU" sz="4400" dirty="0" err="1"/>
              <a:t>is</a:t>
            </a:r>
            <a:r>
              <a:rPr lang="ru-RU" sz="4400" dirty="0"/>
              <a:t> </a:t>
            </a:r>
            <a:r>
              <a:rPr lang="ru-RU" sz="4400" dirty="0" err="1"/>
              <a:t>longest</a:t>
            </a:r>
            <a:r>
              <a:rPr lang="ru-RU" sz="4400" dirty="0"/>
              <a:t> </a:t>
            </a:r>
            <a:r>
              <a:rPr lang="ru-RU" sz="4400" dirty="0" err="1"/>
              <a:t>river</a:t>
            </a:r>
            <a:r>
              <a:rPr lang="ru-RU" sz="4400" dirty="0"/>
              <a:t> </a:t>
            </a:r>
            <a:r>
              <a:rPr lang="ru-RU" sz="4400" dirty="0" err="1"/>
              <a:t>in</a:t>
            </a:r>
            <a:r>
              <a:rPr lang="ru-RU" sz="4400" dirty="0"/>
              <a:t> </a:t>
            </a:r>
            <a:r>
              <a:rPr lang="ru-RU" sz="4400" dirty="0" err="1"/>
              <a:t>Europe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90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Грамматика.</a:t>
            </a:r>
          </a:p>
          <a:p>
            <a:r>
              <a:rPr lang="en-US" dirty="0" smtClean="0"/>
              <a:t>200</a:t>
            </a:r>
            <a:r>
              <a:rPr lang="ru-RU" dirty="0" smtClean="0"/>
              <a:t> </a:t>
            </a:r>
            <a:r>
              <a:rPr lang="ru-RU" dirty="0"/>
              <a:t>баллов. </a:t>
            </a:r>
          </a:p>
          <a:p>
            <a:r>
              <a:rPr lang="ru-RU" dirty="0"/>
              <a:t>Вопрос 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53764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/>
              <a:t>Переведите из прямой речи в косвенную: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356992"/>
            <a:ext cx="8404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She said “Are you a good student? ”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615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Грамматика.</a:t>
            </a:r>
          </a:p>
          <a:p>
            <a:r>
              <a:rPr lang="en-US" dirty="0" smtClean="0"/>
              <a:t>20</a:t>
            </a:r>
            <a:r>
              <a:rPr lang="ru-RU" dirty="0" smtClean="0"/>
              <a:t>0 </a:t>
            </a:r>
            <a:r>
              <a:rPr lang="ru-RU" dirty="0"/>
              <a:t>баллов. </a:t>
            </a:r>
          </a:p>
          <a:p>
            <a:r>
              <a:rPr lang="ru-RU" dirty="0"/>
              <a:t>Вопрос </a:t>
            </a:r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33265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/>
              <a:t>Переведите из прямой речи в косвенную: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068960"/>
            <a:ext cx="76306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He said </a:t>
            </a:r>
            <a:endParaRPr lang="en-US" sz="4000" dirty="0" smtClean="0"/>
          </a:p>
          <a:p>
            <a:r>
              <a:rPr lang="en-US" sz="4000" dirty="0" smtClean="0"/>
              <a:t>“</a:t>
            </a:r>
            <a:r>
              <a:rPr lang="en-US" sz="4000" dirty="0"/>
              <a:t>How did you get here tonight?”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073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32" y="332656"/>
            <a:ext cx="1997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Грамматика.</a:t>
            </a:r>
          </a:p>
          <a:p>
            <a:r>
              <a:rPr lang="ru-RU" dirty="0"/>
              <a:t>200 баллов. </a:t>
            </a:r>
          </a:p>
          <a:p>
            <a:r>
              <a:rPr lang="ru-RU" dirty="0"/>
              <a:t>Вопрос </a:t>
            </a:r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30467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/>
              <a:t>Переведите из прямой речи в косвенную: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996952"/>
            <a:ext cx="70593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He said </a:t>
            </a:r>
            <a:endParaRPr lang="en-US" sz="4000" dirty="0" smtClean="0"/>
          </a:p>
          <a:p>
            <a:r>
              <a:rPr lang="en-US" sz="4000" dirty="0" smtClean="0"/>
              <a:t>“</a:t>
            </a:r>
            <a:r>
              <a:rPr lang="en-US" sz="4000" dirty="0"/>
              <a:t>Will you come to the party?”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745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b="1" dirty="0"/>
              <a:t>Страноведение.</a:t>
            </a:r>
          </a:p>
          <a:p>
            <a:r>
              <a:rPr lang="ru-RU" b="1" dirty="0" smtClean="0"/>
              <a:t>100 </a:t>
            </a:r>
            <a:r>
              <a:rPr lang="ru-RU" b="1" dirty="0"/>
              <a:t>баллов. </a:t>
            </a:r>
          </a:p>
          <a:p>
            <a:r>
              <a:rPr lang="ru-RU" b="1" dirty="0"/>
              <a:t>Вопрос </a:t>
            </a:r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76872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Какого числа празднуется </a:t>
            </a:r>
            <a:r>
              <a:rPr lang="ru-RU" sz="4000" b="1" dirty="0"/>
              <a:t>католическое Рождество?</a:t>
            </a:r>
          </a:p>
        </p:txBody>
      </p:sp>
    </p:spTree>
    <p:extLst>
      <p:ext uri="{BB962C8B-B14F-4D97-AF65-F5344CB8AC3E}">
        <p14:creationId xmlns:p14="http://schemas.microsoft.com/office/powerpoint/2010/main" val="30544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Раздел  </a:t>
            </a:r>
          </a:p>
          <a:p>
            <a:r>
              <a:rPr lang="ru-RU" b="1" dirty="0"/>
              <a:t>Страноведение.</a:t>
            </a:r>
          </a:p>
          <a:p>
            <a:r>
              <a:rPr lang="ru-RU" b="1" dirty="0"/>
              <a:t>100 баллов. </a:t>
            </a:r>
          </a:p>
          <a:p>
            <a:r>
              <a:rPr lang="ru-RU" b="1" dirty="0"/>
              <a:t>Вопрос </a:t>
            </a:r>
            <a:r>
              <a:rPr lang="ru-RU" b="1" dirty="0" smtClean="0"/>
              <a:t>2.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5567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/>
              <a:t>Назовите денежную единицу Великобритании. </a:t>
            </a:r>
          </a:p>
        </p:txBody>
      </p:sp>
    </p:spTree>
    <p:extLst>
      <p:ext uri="{BB962C8B-B14F-4D97-AF65-F5344CB8AC3E}">
        <p14:creationId xmlns:p14="http://schemas.microsoft.com/office/powerpoint/2010/main" val="29314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Раздел  </a:t>
            </a:r>
          </a:p>
          <a:p>
            <a:r>
              <a:rPr lang="ru-RU" b="1" dirty="0"/>
              <a:t>Страноведение.</a:t>
            </a:r>
          </a:p>
          <a:p>
            <a:r>
              <a:rPr lang="ru-RU" b="1" dirty="0"/>
              <a:t>100 баллов. </a:t>
            </a:r>
          </a:p>
          <a:p>
            <a:r>
              <a:rPr lang="ru-RU" b="1" dirty="0"/>
              <a:t>Вопрос </a:t>
            </a:r>
            <a:r>
              <a:rPr lang="ru-RU" b="1" dirty="0" smtClean="0"/>
              <a:t>3.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41584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 smtClean="0"/>
              <a:t>Как называется национальный музыкальный инструмент Шотландии?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40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 </a:t>
            </a:r>
          </a:p>
          <a:p>
            <a:r>
              <a:rPr lang="ru-RU" dirty="0"/>
              <a:t>Страноведение.</a:t>
            </a:r>
          </a:p>
          <a:p>
            <a:r>
              <a:rPr lang="ru-RU" dirty="0" smtClean="0"/>
              <a:t>150 </a:t>
            </a:r>
            <a:r>
              <a:rPr lang="ru-RU" dirty="0"/>
              <a:t>баллов. </a:t>
            </a:r>
          </a:p>
          <a:p>
            <a:r>
              <a:rPr lang="ru-RU" dirty="0"/>
              <a:t>Вопрос </a:t>
            </a:r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7281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/>
              <a:t>Какого числа отмечаю  Хэллоуин?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77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279</TotalTime>
  <Words>1070</Words>
  <Application>Microsoft Office PowerPoint</Application>
  <PresentationFormat>Экран (4:3)</PresentationFormat>
  <Paragraphs>369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29</cp:revision>
  <dcterms:created xsi:type="dcterms:W3CDTF">2016-03-30T17:43:24Z</dcterms:created>
  <dcterms:modified xsi:type="dcterms:W3CDTF">2016-03-30T22:34:34Z</dcterms:modified>
</cp:coreProperties>
</file>