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21" r:id="rId3"/>
    <p:sldId id="320" r:id="rId4"/>
    <p:sldId id="323" r:id="rId5"/>
    <p:sldId id="324" r:id="rId6"/>
    <p:sldId id="325" r:id="rId7"/>
    <p:sldId id="262" r:id="rId8"/>
    <p:sldId id="331" r:id="rId9"/>
    <p:sldId id="332" r:id="rId10"/>
    <p:sldId id="333" r:id="rId11"/>
    <p:sldId id="327" r:id="rId12"/>
    <p:sldId id="326" r:id="rId13"/>
    <p:sldId id="336" r:id="rId14"/>
    <p:sldId id="287" r:id="rId15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90" y="-8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20CFDDDF-67AD-41D2-B9AB-F0B28D3D32F2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275AA66-FB0E-4DBB-AF00-87E9956D91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DE503C8-0968-4BFB-9196-F4973CD930CF}" type="slidenum">
              <a:rPr lang="ru-RU" smtClean="0"/>
              <a:pPr/>
              <a:t>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post-279854-1298288370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0938" y="-428625"/>
            <a:ext cx="164306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7" descr="post-279854-1298288370.pn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313"/>
            <a:ext cx="23574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8" descr="97e6b01896c7.pn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 rot="20340000">
            <a:off x="-628650" y="-349250"/>
            <a:ext cx="3330575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4441F-85B5-4002-9124-EF3DE706687B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E4A9B-FE6F-4836-86F6-287B5D3C4CD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00CE8-4DE1-452E-A89D-0B5ABBE0A7D9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BBC02-599D-497F-A208-84E4F0938E0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BC3AB-E9FD-44EF-A85D-9447BA0CE6D3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C6816-F43C-4C8F-8099-EBD364D7C0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C6B65-BBB8-4568-BD98-AA7C60A72C0C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951F2-BA56-4E75-8557-902BA9939D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0560D-8DB3-4CD6-BC53-75DA79EFA351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65D90-56A5-4631-8175-E3EAB27408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1866-04A5-41A1-9713-030CC2458498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1CCEC-663E-45CF-866C-13D55DB471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C5A76-FF80-49B3-91EB-278BD69E0531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55CB64-5A78-4CAE-A9D7-9B1545DC55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5C4AD-4E5F-4C84-A9B4-6C490CA6F832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F25CD1-32CE-4C3B-84EA-EB98F08815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DD3E3-D5B8-461A-9A1B-46ED6F371CB3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722E5-3AF7-4715-8CE2-849D446A1E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9A8BF-476E-42D8-B929-7602BFF6D543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6B1F6-A885-4C43-A173-425B291DBD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6019B-11FC-48F2-BD89-8F5221211C88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A2848-C1A9-4B46-9636-52529B5129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C2D1DAB-7330-4F36-863E-0789CE59FAC4}" type="datetimeFigureOut">
              <a:rPr lang="ru-RU"/>
              <a:pPr>
                <a:defRPr/>
              </a:pPr>
              <a:t>22.04.2019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27F60F92-3C6A-4995-8915-8F05C7E652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2195513" y="1916113"/>
            <a:ext cx="6264275" cy="1470025"/>
          </a:xfrm>
        </p:spPr>
        <p:txBody>
          <a:bodyPr/>
          <a:lstStyle/>
          <a:p>
            <a:pPr eaLnBrk="1" hangingPunct="1"/>
            <a:r>
              <a:rPr lang="ru-RU" altLang="ru-RU" sz="3600" b="1" i="1" smtClean="0">
                <a:solidFill>
                  <a:srgbClr val="C00000"/>
                </a:solidFill>
              </a:rPr>
              <a:t>Дидактические игры по теме «ДОБРОТА»</a:t>
            </a:r>
            <a:br>
              <a:rPr lang="ru-RU" altLang="ru-RU" sz="3600" b="1" i="1" smtClean="0">
                <a:solidFill>
                  <a:srgbClr val="C00000"/>
                </a:solidFill>
              </a:rPr>
            </a:br>
            <a:r>
              <a:rPr lang="ru-RU" altLang="ru-RU" sz="3200" b="1" i="1" smtClean="0">
                <a:solidFill>
                  <a:srgbClr val="C00000"/>
                </a:solidFill>
              </a:rPr>
              <a:t>(старшая группа)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fullhdoboi.ru/_ph/6/460551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260350"/>
            <a:ext cx="8497887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https://avatars.mds.yandex.net/get-pdb/989257/2d902a3c-de73-48cf-b555-d79bb7bea289/s1200?webp=fal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692150"/>
            <a:ext cx="5761037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081492">
            <a:off x="5788025" y="3514726"/>
            <a:ext cx="1087437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02412" flipH="1">
            <a:off x="3162300" y="723900"/>
            <a:ext cx="9906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825" y="2276475"/>
            <a:ext cx="10874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205038"/>
            <a:ext cx="10890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3175" y="3636963"/>
            <a:ext cx="1089025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49463" y="3300413"/>
            <a:ext cx="93821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838" y="1989138"/>
            <a:ext cx="104457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4813"/>
            <a:ext cx="1087438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5850" y="2060575"/>
            <a:ext cx="10890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4757">
            <a:off x="5472113" y="661988"/>
            <a:ext cx="1087437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https://photoshop-kopona.com/uploads/posts/2018-08/1534663503_leaves-5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79613" y="122872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Кейс-технология</a:t>
            </a:r>
          </a:p>
        </p:txBody>
      </p:sp>
      <p:pic>
        <p:nvPicPr>
          <p:cNvPr id="13315" name="Picture 2" descr="https://igorgubarev.ru/images/foto_b/2313_00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2276475"/>
            <a:ext cx="4208463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Прямоугольник 1"/>
          <p:cNvSpPr>
            <a:spLocks noChangeArrowheads="1"/>
          </p:cNvSpPr>
          <p:nvPr/>
        </p:nvSpPr>
        <p:spPr bwMode="auto">
          <a:xfrm>
            <a:off x="1403350" y="1076325"/>
            <a:ext cx="69135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«Хоровод»</a:t>
            </a:r>
            <a:endParaRPr lang="ru-RU" sz="36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Задачи: воспитывать уважительное отношение друг к другу, доброжелательность.</a:t>
            </a:r>
          </a:p>
        </p:txBody>
      </p:sp>
      <p:sp>
        <p:nvSpPr>
          <p:cNvPr id="13317" name="Прямоугольник 2"/>
          <p:cNvSpPr>
            <a:spLocks noChangeArrowheads="1"/>
          </p:cNvSpPr>
          <p:nvPr/>
        </p:nvSpPr>
        <p:spPr bwMode="auto">
          <a:xfrm>
            <a:off x="755650" y="5097463"/>
            <a:ext cx="7704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Текст: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На празднике дети стали водить хоровод. Катя стала тянуть Марину в сторону. Марине стало больно руку и она вот-вот заплачет. И в итоге хоровод распался. Оцените поведение Кати. Как бы вы поступили на ее месте?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https://odepressii.ru/wp-content/uploads/2016/09/dobrot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8288" y="2324100"/>
            <a:ext cx="2836862" cy="200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2" descr="https://kisiselbasari.com/wp-content/uploads/9c1fdb50755abeaa678b33728d9296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2251075"/>
            <a:ext cx="2520950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6" descr="https://d2vssufd8ezk79.cloudfront.net/wp-content/uploads/2018/09/03145253/Deti-invalid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491038"/>
            <a:ext cx="2582863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Заголовок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Кейс-технология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«Посели солнышко в сердце»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Задание: Определить по внешним признакам доброго человека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Как вы это определили?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(после ответов –на правильных ответах появляется солнышко)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endParaRPr lang="ru-RU" sz="1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7" descr="https://mirlady.site/wp-content/uploads/2018/09/5fceb9cff7340b6d4c5278fe6ed667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163" y="4329113"/>
            <a:ext cx="2520950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https://avatars.mds.yandex.net/get-pdb/921063/4b1d8325-eaa5-430b-a2fc-a7f87e51f749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1138" y="5084763"/>
            <a:ext cx="771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https://avatars.mds.yandex.net/get-pdb/921063/4b1d8325-eaa5-430b-a2fc-a7f87e51f749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5263" y="5067300"/>
            <a:ext cx="771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https://avatars.mds.yandex.net/get-pdb/921063/4b1d8325-eaa5-430b-a2fc-a7f87e51f749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1138" y="5084763"/>
            <a:ext cx="7715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3.05556E-6 -0.12662 C -3.05556E-6 -0.18334 0.0757 -0.25301 0.13733 -0.25301 L 0.27466 -0.25301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" y="-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85185E-6 L -0.18107 -0.398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81481E-6 L -0.19687 -0.031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" y="-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latin typeface="Times New Roman" pitchFamily="18" charset="0"/>
                <a:cs typeface="Times New Roman" pitchFamily="18" charset="0"/>
              </a:rPr>
              <a:t>Задание: Определите добрые поступки</a:t>
            </a:r>
          </a:p>
        </p:txBody>
      </p:sp>
      <p:pic>
        <p:nvPicPr>
          <p:cNvPr id="33795" name="Picture 2" descr="https://img3.stockfresh.com/files/l/lenm/m/44/7201264_stock-vector-kid-boy-help-old-wo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2060575"/>
            <a:ext cx="148272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8" descr="http://iessay.ru/public/page_images/8074/pic%20(65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113" y="4302125"/>
            <a:ext cx="233680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10" descr="https://4.bp.blogspot.com/-egFODNgtI-o/WuyEPHLrhsI/AAAAAAAAATI/-uzxhQzb__AsQkjOpCNY6BiGa3yITTtOACLcBGAs/s1600/%25D0%25A3%25D1%2580%25D0%25BE%25D0%25BA%25D0%25B8%2B%25D0%25B4%25D0%25BE%25D0%25B1%25D1%2580%25D0%25BE%25D1%2582%25D1%258B_0011_%25D0%25BD%25D0%25BE%25D0%25B2%25D1%258B%25D0%25B9%2B%25D1%2580%25D0%25B0%25D0%25B7%25D0%25BC%25D0%25B5%25D1%2580_%25D0%25BD%25D0%25BE%25D0%25B2%25D1%258B%25D0%25B9%2B%25D1%2580%25D0%25B0%25D0%25B7%25D0%25BC%25D0%25B5%25D1%25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3573463"/>
            <a:ext cx="1944688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2" descr="https://rudenko-luch11.edumsko.ru/uploads/39700/39650/section/959776/kruzhok_Thelidze_LV.jpg?15429880946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0113" y="1720850"/>
            <a:ext cx="279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4" descr="https://drasler.ru/wp-content/uploads/2018/12/2-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4286250"/>
            <a:ext cx="1655763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16" descr="https://ds05.infourok.ru/uploads/ex/0ffb/000309b2-8477f173/6/hello_html_5c05bba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1773238"/>
            <a:ext cx="2447925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mirgif.com/KARTINKI/jemocii/emocii2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691680" y="3284984"/>
            <a:ext cx="5064206" cy="3254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785786" y="692697"/>
            <a:ext cx="7643866" cy="2593427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71156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laycast.ru/uploads/2018/11/15/2613605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038" y="4089400"/>
            <a:ext cx="8362950" cy="241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Прямоугольник 13"/>
          <p:cNvSpPr>
            <a:spLocks noChangeArrowheads="1"/>
          </p:cNvSpPr>
          <p:nvPr/>
        </p:nvSpPr>
        <p:spPr bwMode="auto">
          <a:xfrm>
            <a:off x="604838" y="4471988"/>
            <a:ext cx="4868862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/>
            <a:r>
              <a:rPr lang="ru-RU" sz="2000" b="1">
                <a:latin typeface="Times New Roman" pitchFamily="18" charset="0"/>
                <a:cs typeface="Times New Roman" pitchFamily="18" charset="0"/>
              </a:rPr>
              <a:t>Какой герой на картинке с «Золотым» или «каменным» сердцем (злой или добрый?) Из какой сказки? Какой в этой сказке противоположный герой? Кто вам больше нравится?</a:t>
            </a:r>
          </a:p>
        </p:txBody>
      </p:sp>
      <p:sp>
        <p:nvSpPr>
          <p:cNvPr id="4100" name="Заголовок 1"/>
          <p:cNvSpPr>
            <a:spLocks noGrp="1"/>
          </p:cNvSpPr>
          <p:nvPr>
            <p:ph type="title"/>
          </p:nvPr>
        </p:nvSpPr>
        <p:spPr>
          <a:xfrm>
            <a:off x="427038" y="466725"/>
            <a:ext cx="8229600" cy="417513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«Золотое и каменное сердце» </a:t>
            </a:r>
          </a:p>
        </p:txBody>
      </p:sp>
      <p:pic>
        <p:nvPicPr>
          <p:cNvPr id="4101" name="Picture 8" descr="https://banner2.kisspng.com/20171215/c1e/stone-png-5a34a1589eba91.09477373151339861665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8" y="1130300"/>
            <a:ext cx="2447925" cy="168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2" descr="http://pngimg.com/uploads/heart/heart_PNG511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1130300"/>
            <a:ext cx="215582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0" descr="https://avatars.mds.yandex.net/get-pdb/225396/a2066c33-740b-4294-8772-af954d8a525e/s1200?webp=fals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51263" y="4313238"/>
            <a:ext cx="16637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2" descr="https://avatars.mds.yandex.net/get-pdb/989105/93d61b24-a0a0-4ac3-a57e-15a22069a14f/s1200?webp=false" hidden="1"/>
          <p:cNvPicPr>
            <a:picLocks noChangeAspect="1" noChangeArrowheads="1"/>
          </p:cNvPicPr>
          <p:nvPr/>
        </p:nvPicPr>
        <p:blipFill>
          <a:blip r:embed="rId7" cstate="print"/>
          <a:srcRect l="32838" t="2235" r="13889" b="2765"/>
          <a:stretch>
            <a:fillRect/>
          </a:stretch>
        </p:blipFill>
        <p:spPr bwMode="auto">
          <a:xfrm>
            <a:off x="4308475" y="4079875"/>
            <a:ext cx="1381125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s://avatars.mds.yandex.net/get-pdb/932587/54df8341-024b-420a-bb13-7004693688b2/s1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16375" y="4232275"/>
            <a:ext cx="139858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8" descr="https://naurok.com.ua/uploads/files/22712/58081/62309_html/images/58081.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7475" y="4186238"/>
            <a:ext cx="1619250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https://velyamovichi.roobrest.gov.by/files/00137/obj/120/18103/img/00000.jpg"/>
          <p:cNvPicPr>
            <a:picLocks noChangeAspect="1" noChangeArrowheads="1"/>
          </p:cNvPicPr>
          <p:nvPr/>
        </p:nvPicPr>
        <p:blipFill>
          <a:blip r:embed="rId10" cstate="print"/>
          <a:srcRect l="19971" t="4057" r="24818" b="53"/>
          <a:stretch>
            <a:fillRect/>
          </a:stretch>
        </p:blipFill>
        <p:spPr bwMode="auto">
          <a:xfrm>
            <a:off x="4168775" y="4313238"/>
            <a:ext cx="13684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4" descr="https://png.pngtree.com/png_detail/18/09/10/pngtree-fox-png-clipart_280878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46538" y="4281488"/>
            <a:ext cx="1336675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18" descr="https://avatars.mds.yandex.net/get-pdb/34158/fb35ee87-26ce-4380-9b4f-ca9f31bf7ebe/s1200?webp=fals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56063" y="4165600"/>
            <a:ext cx="14398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5" descr="http://www.krasnaiashapochka.caduk.ru/images/0_123f2e_87e071cb_orig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35463" y="5102225"/>
            <a:ext cx="1009650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2007 1.48148E-6 C 0.29063 1.48148E-6 0.40139 -0.11528 0.40139 -0.2088 L 0.40139 -0.41759 " pathEditMode="relative" rAng="0" ptsTypes="FfFF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" y="-2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26216 -0.4192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" y="-2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5E-6 -0.2794 C 5E-6 -0.40463 0.04775 -0.5588 0.08664 -0.5588 L 0.17344 -0.5588 " pathEditMode="relative" rAng="0" ptsTypes="FfFF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38577 -0.3245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3 -0.14352 L -0.03143 -0.26852 C -0.03143 -0.32454 0.03751 -0.39352 0.09358 -0.39352 L 0.21858 -0.39352 " pathEditMode="relative" rAng="0" ptsTypes="FfFF">
                                      <p:cBhvr>
                                        <p:cTn id="51" dur="2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0.14271 1.48148E-6 C 0.20677 1.48148E-6 0.28559 -0.08611 0.28559 -0.15602 L 0.28559 -0.31204 " pathEditMode="relative" rAng="0" ptsTypes="FfFF">
                                      <p:cBhvr>
                                        <p:cTn id="60" dur="2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85185E-6 L -0.10903 -0.4849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-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.poembook.ru/theme/f0/3e/e3/44109276655561dbffa6d5550b454346f9b45d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997200"/>
            <a:ext cx="84963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5" descr="http://dar-baby.ru/images/games/naulice/i14.jpg"/>
          <p:cNvPicPr>
            <a:picLocks noChangeAspect="1" noChangeArrowheads="1"/>
          </p:cNvPicPr>
          <p:nvPr/>
        </p:nvPicPr>
        <p:blipFill>
          <a:blip r:embed="rId3" cstate="print"/>
          <a:srcRect l="5518" t="471" r="677" b="5029"/>
          <a:stretch>
            <a:fillRect/>
          </a:stretch>
        </p:blipFill>
        <p:spPr bwMode="auto">
          <a:xfrm>
            <a:off x="2987675" y="3727450"/>
            <a:ext cx="36004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1"/>
          <p:cNvSpPr>
            <a:spLocks noChangeArrowheads="1"/>
          </p:cNvSpPr>
          <p:nvPr/>
        </p:nvSpPr>
        <p:spPr bwMode="auto">
          <a:xfrm>
            <a:off x="755650" y="260350"/>
            <a:ext cx="8064500" cy="406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FF0000"/>
                </a:solidFill>
                <a:cs typeface="Arial" charset="0"/>
              </a:rPr>
              <a:t>Игра-тренинг “Волшебный цветок добра”.</a:t>
            </a:r>
          </a:p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Дети, встаньте в круг, слегка вытяните руки вперед ладонями вверх и закройте глаза. Представьте себе то, что я вам сейчас скажу. (Можно включить красивую, приятную мелодию.)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Нарисуйте в своем воображении цветок добра и хорошего настроения. Положите его на обе ладони. Почувствуйте, как он согревает вас: ваши руки, ваше тело, вашу душу. От него исходит удивительный запах и приятная музыка. И вам хочется ее послушать. Мысленно поместите все добро и хорошее настроение этого цветка внутрь, в свое сердце.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Почувствуйте, как добро входит в вас, доставляет вам радость. У вас появляются новые силы: силы здоровья, счастья и радости. Вы чувствуете, как ваше тело наполняется удовольствием и радостью. Как приятно вашему лицу, как хорошо и радостно становится вашей душе...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http://youloveit.ru/uploads/gallery/main/289/sakura_haruno___kuroshitsuji_by_sakucell.jpg"/>
          <p:cNvPicPr>
            <a:picLocks noChangeAspect="1" noChangeArrowheads="1"/>
          </p:cNvPicPr>
          <p:nvPr/>
        </p:nvPicPr>
        <p:blipFill>
          <a:blip r:embed="rId2" cstate="print"/>
          <a:srcRect l="5106" r="8844"/>
          <a:stretch>
            <a:fillRect/>
          </a:stretch>
        </p:blipFill>
        <p:spPr bwMode="auto">
          <a:xfrm>
            <a:off x="5441950" y="2649538"/>
            <a:ext cx="1727200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Заголовок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29600" cy="1143000"/>
          </a:xfrm>
        </p:spPr>
        <p:txBody>
          <a:bodyPr/>
          <a:lstStyle/>
          <a:p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(ТРИЗ)</a:t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«Добрые –Злые»</a:t>
            </a:r>
          </a:p>
        </p:txBody>
      </p:sp>
      <p:sp>
        <p:nvSpPr>
          <p:cNvPr id="6148" name="Прямоугольник 2"/>
          <p:cNvSpPr>
            <a:spLocks noChangeArrowheads="1"/>
          </p:cNvSpPr>
          <p:nvPr/>
        </p:nvSpPr>
        <p:spPr bwMode="auto">
          <a:xfrm>
            <a:off x="755650" y="1225550"/>
            <a:ext cx="4895850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Развивать умение отличать доброго человека от злого (по внешнему виду),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развитие воображения, образного мышления, эмоциональной сферы, изобразительных навыков.</a:t>
            </a:r>
          </a:p>
          <a:p>
            <a:pPr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карточки с контурным изображением двух фей (королей, волшебников, принцесс и пр.) (по количеству детей); простой карандаш, ластик, набор цветных карандашей или фломастеров (для каждого ребёнка).</a:t>
            </a:r>
          </a:p>
          <a:p>
            <a:pPr algn="ctr" eaLnBrk="1" hangingPunct="1"/>
            <a:r>
              <a:rPr lang="ru-RU" sz="1600" b="1">
                <a:latin typeface="Times New Roman" pitchFamily="18" charset="0"/>
                <a:cs typeface="Times New Roman" pitchFamily="18" charset="0"/>
              </a:rPr>
              <a:t>Ход игры</a:t>
            </a:r>
          </a:p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Взрослый раздаёт детям карточки к игре и говорит: «На листе бумаги вы видите изображения двух фей. Представь те себе, что одна из них злая, другая добрая. Чтобы всем было понятно, где какая фея, дорисуйте и раскрасьте лица и одежду. Возможно, вы захотите изобразить какие-нибудь волшебные вещи или сказочных спутников наших фей».</a:t>
            </a:r>
          </a:p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Примечание. Можно предложить детям изобразить фей при помощи мимики и пантомимы и выбрать ребёнка, который, используя выразительные движения, создал наиболее яркие образы.</a:t>
            </a:r>
          </a:p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ru-RU" sz="1600">
                <a:latin typeface="Times New Roman" pitchFamily="18" charset="0"/>
                <a:cs typeface="Times New Roman" pitchFamily="18" charset="0"/>
              </a:rPr>
              <a:t>     </a:t>
            </a:r>
          </a:p>
        </p:txBody>
      </p:sp>
      <p:pic>
        <p:nvPicPr>
          <p:cNvPr id="6149" name="Picture 5" descr="http://youloveit.ru/uploads/gallery/main/289/sakura_haruno___kuroshitsuji_by_sakucell.jpg"/>
          <p:cNvPicPr>
            <a:picLocks noChangeAspect="1" noChangeArrowheads="1"/>
          </p:cNvPicPr>
          <p:nvPr/>
        </p:nvPicPr>
        <p:blipFill>
          <a:blip r:embed="rId2" cstate="print"/>
          <a:srcRect l="5106" r="8844"/>
          <a:stretch>
            <a:fillRect/>
          </a:stretch>
        </p:blipFill>
        <p:spPr bwMode="auto">
          <a:xfrm>
            <a:off x="6958013" y="803275"/>
            <a:ext cx="1728787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https://kartinki.detki.today/wp-content/uploads/2017/07/volk-risunok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4221163"/>
            <a:ext cx="16097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611188" y="1206500"/>
            <a:ext cx="8229600" cy="1143000"/>
          </a:xfrm>
        </p:spPr>
        <p:txBody>
          <a:bodyPr/>
          <a:lstStyle/>
          <a:p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Дидактическая игра (ТРИЗ-технология)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«Сказка на изнанку – </a:t>
            </a:r>
            <a:b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Красная Шапочка и добрый Волк»</a:t>
            </a:r>
            <a: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2" name="Прямоугольник 2"/>
          <p:cNvSpPr>
            <a:spLocks noChangeArrowheads="1"/>
          </p:cNvSpPr>
          <p:nvPr/>
        </p:nvSpPr>
        <p:spPr bwMode="auto">
          <a:xfrm>
            <a:off x="900113" y="2349500"/>
            <a:ext cx="74168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Развивающие задачи</a:t>
            </a:r>
          </a:p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Продолжать формировать представление об общечеловеческих</a:t>
            </a:r>
          </a:p>
          <a:p>
            <a:pPr eaLnBrk="1" hangingPunct="1"/>
            <a:r>
              <a:rPr lang="ru-RU" alt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ценностях («добро», «зло», </a:t>
            </a:r>
            <a:endParaRPr lang="ru-RU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            Учить детей придумывать сказку (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менять положительный </a:t>
            </a:r>
          </a:p>
          <a:p>
            <a:pPr eaLnBrk="1" hangingPunct="1"/>
            <a:r>
              <a:rPr lang="ru-RU">
                <a:latin typeface="Times New Roman" pitchFamily="18" charset="0"/>
                <a:cs typeface="Times New Roman" pitchFamily="18" charset="0"/>
              </a:rPr>
              <a:t>             характер на отрицательный и наоборот.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             Решать противоречия типа «Что будет, если…» 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             Развивать и активизировать словарь детей.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Развивающие задачи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             Развивать творческую активность детей.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             Развивать речь и умение обосновывать свои ответы.</a:t>
            </a:r>
          </a:p>
          <a:p>
            <a:pPr eaLnBrk="1" hangingPunct="1"/>
            <a:r>
              <a:rPr lang="ru-RU" b="1">
                <a:solidFill>
                  <a:srgbClr val="000000"/>
                </a:solidFill>
                <a:latin typeface="Times New Roman" pitchFamily="18" charset="0"/>
              </a:rPr>
              <a:t>Воспитательные задачи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             Воспитывать интерес к творчеству.</a:t>
            </a:r>
          </a:p>
          <a:p>
            <a:pPr eaLnBrk="1" hangingPunct="1"/>
            <a:r>
              <a:rPr lang="ru-RU">
                <a:solidFill>
                  <a:srgbClr val="000000"/>
                </a:solidFill>
                <a:latin typeface="Times New Roman" pitchFamily="18" charset="0"/>
              </a:rPr>
              <a:t>             </a:t>
            </a:r>
          </a:p>
        </p:txBody>
      </p:sp>
      <p:pic>
        <p:nvPicPr>
          <p:cNvPr id="7173" name="Picture 5" descr="http://www.krasnaiashapochka.caduk.ru/images/0_123f2e_87e071cb_ori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0150" y="2565400"/>
            <a:ext cx="15938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nastol.com.ua/pic/201406/2560x1600/nastol.com.ua-101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225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2" descr="ÐÐ»Ð»ÑÑÑÑÐ°ÑÐ¸Ñ 3 Ð¸Ð· 5 Ð´Ð»Ñ Ð¡ÐºÐ°Ð·ÐºÐ¸ | ÐÐ°Ð±Ð¸ÑÐ¸Ð½Ñ - ÐºÐ½Ð¸Ð³Ð¸. ÐÑÑÐ¾ÑÐ½Ð¸Ðº: Ð¡ÑÐ°ÑÐ¾Ð´ÑÐ±ÐµÑ  ÐÑÐ¸Ð½Ð°"/>
          <p:cNvPicPr>
            <a:picLocks noChangeAspect="1" noChangeArrowheads="1"/>
          </p:cNvPicPr>
          <p:nvPr/>
        </p:nvPicPr>
        <p:blipFill>
          <a:blip r:embed="rId3" cstate="print"/>
          <a:srcRect l="37801" t="10748" r="4556" b="-320"/>
          <a:stretch>
            <a:fillRect/>
          </a:stretch>
        </p:blipFill>
        <p:spPr bwMode="auto">
          <a:xfrm>
            <a:off x="2700338" y="3255963"/>
            <a:ext cx="43926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s://pp.userapi.com/c841528/v841528045/5b467/_V7YlvDqq9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260350"/>
            <a:ext cx="4752975" cy="633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ÐÐ°ÑÑÐ¸Ð½ÐºÐ° Ð¸Ð· ÑÐºÐ°Ð·ÐºÐ¸ ÐÑÐ°ÑÐ½Ð°Ñ Ð¨Ð°Ð¿Ð¾ÑÐºÐ° - ÐºÐ°ÑÑÐ¸Ð½ÐºÐ° â75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260350"/>
            <a:ext cx="85725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printonic.ru/uploads/images/2016/02/22/.tmb/thumb_img_56cadd48b5f58_resize_900_5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" y="227013"/>
            <a:ext cx="8572500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https://konspekta.net/studopedianet/baza2/932884455214.files/image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325" y="4292600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Игра - практикум</a:t>
            </a:r>
            <a:b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«Волшебный сад доброты»</a:t>
            </a:r>
            <a:endParaRPr lang="ru-RU" smtClean="0"/>
          </a:p>
        </p:txBody>
      </p:sp>
      <p:sp>
        <p:nvSpPr>
          <p:cNvPr id="10244" name="Прямоугольник 2"/>
          <p:cNvSpPr>
            <a:spLocks noChangeArrowheads="1"/>
          </p:cNvSpPr>
          <p:nvPr/>
        </p:nvSpPr>
        <p:spPr bwMode="auto">
          <a:xfrm>
            <a:off x="827088" y="1557338"/>
            <a:ext cx="7705725" cy="424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i="1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Продолжать формировать представление об общечеловеческих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ценностях («добро», «зло», «дружба», «взаимопонимание»,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«справедливость»), их важность в жизни людей.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Задачи: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1. Развивать умение сравнивать, анализировать, выделять главное,  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  обобщать.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2. Формировать умение совместно работать в группах.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3. Воспитывать доброе отношение к окружающим людям, и              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  стремление совершать добрые дела.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Оборудование:    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Запись песен « Дорогою Добра»,  «Если добрый ты»,  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                                 мультимедийный проектор.  Фрагменты картины. </a:t>
            </a:r>
          </a:p>
          <a:p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(игра- практикум проходит в виде игры –практикума: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выполняют ряд предложенных заданий. За каждую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правильную группы ответов на слайде появляется </a:t>
            </a: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1 элемент «Волшебного сада»)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5" descr="https://konspekta.net/studopedianet/baza2/932884455214.files/image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5229225"/>
            <a:ext cx="12969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5" descr="https://konspekta.net/studopedianet/baza2/932884455214.files/image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333375"/>
            <a:ext cx="1295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Заголовок 1"/>
          <p:cNvSpPr>
            <a:spLocks noGrp="1"/>
          </p:cNvSpPr>
          <p:nvPr>
            <p:ph type="title"/>
          </p:nvPr>
        </p:nvSpPr>
        <p:spPr>
          <a:xfrm>
            <a:off x="755650" y="3068638"/>
            <a:ext cx="8013700" cy="1143000"/>
          </a:xfrm>
        </p:spPr>
        <p:txBody>
          <a:bodyPr/>
          <a:lstStyle/>
          <a:p>
            <a:pPr algn="l"/>
            <a:r>
              <a:rPr lang="ru-RU" smtClean="0"/>
              <a:t>                       </a:t>
            </a:r>
            <a:r>
              <a:rPr lang="ru-RU" sz="3600" smtClean="0">
                <a:latin typeface="Times New Roman" pitchFamily="18" charset="0"/>
                <a:cs typeface="Times New Roman" pitchFamily="18" charset="0"/>
              </a:rPr>
              <a:t>Ход игры</a:t>
            </a:r>
            <a:r>
              <a:rPr lang="ru-RU" smtClean="0"/>
              <a:t/>
            </a:r>
            <a:br>
              <a:rPr lang="ru-RU" smtClean="0"/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Под песню «Дорогою Добра» дети входят в группу.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Восп-тель</a:t>
            </a:r>
            <a:r>
              <a:rPr lang="ru-RU" sz="1800" i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Один мудрец заметил: “Человек прожил жизнь не зря, если построил дом, вырастил сад и воспитал ребёнка”. Давайте и мы сейчас тоже сделаем одно общее доброе дело. Сегодня мы заложим волшебный сад Доброты.  Что нам нужно? Взрыхлить землю и заложить зерно доброты.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- Итак, что такое добро? Где вы его встречали? (Да, это всё хорошее, доброе, красивое….)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1.  «Закончи стихотворение» 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н-р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Встретил Витю, я соседа,  Встреча грустная была: На меня он, как торпеда, </a:t>
            </a:r>
            <a:br>
              <a:rPr 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                           Налетел из-за угла!  Но напрасно я от Вити Ждал лишь слова…(извините)</a:t>
            </a:r>
            <a:r>
              <a:rPr lang="ru-RU" sz="1400" b="1" smtClean="0"/>
              <a:t/>
            </a:r>
            <a:br>
              <a:rPr lang="ru-RU" sz="1400" b="1" smtClean="0"/>
            </a:br>
            <a:r>
              <a:rPr lang="ru-RU" sz="1800" b="1" smtClean="0"/>
              <a:t>2</a:t>
            </a:r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Игра с мячом «Скажи другу доброе слово»</a:t>
            </a:r>
            <a:br>
              <a:rPr lang="ru-RU" sz="18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вывод:</a:t>
            </a:r>
            <a:r>
              <a:rPr lang="ru-RU" sz="1800" smtClean="0"/>
              <a:t>.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Какой мы с вами сделали первый шаг к доброте? (это доброе слово или волшебное слово).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ru-RU" sz="1800" i="1" u="sng" smtClean="0">
                <a:latin typeface="Times New Roman" pitchFamily="18" charset="0"/>
                <a:cs typeface="Times New Roman" pitchFamily="18" charset="0"/>
              </a:rPr>
              <a:t>на слайде появляется ТРАВА</a:t>
            </a:r>
            <a:br>
              <a:rPr lang="ru-RU" sz="1800" i="1" u="sng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3. «Объясни пословицу» (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Доброе слово лечит - злое калечит.)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Следующий шаг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- добрые мысли                     </a:t>
            </a:r>
            <a:r>
              <a:rPr lang="ru-RU" sz="1800" i="1" u="sng" smtClean="0">
                <a:latin typeface="Times New Roman" pitchFamily="18" charset="0"/>
                <a:cs typeface="Times New Roman" pitchFamily="18" charset="0"/>
              </a:rPr>
              <a:t>на слайде появляется ДЕРЕВО</a:t>
            </a:r>
            <a:br>
              <a:rPr lang="ru-RU" sz="1800" i="1" u="sng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4. «Добрый поступок или нет»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( разделить рисунки  - добрый поступок или нет)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1800" b="1" smtClean="0">
                <a:latin typeface="Times New Roman" pitchFamily="18" charset="0"/>
                <a:cs typeface="Times New Roman" pitchFamily="18" charset="0"/>
              </a:rPr>
              <a:t>вывод: </a:t>
            </a: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Во что же могут превратиться добрые мысли и слова?</a:t>
            </a:r>
            <a:br>
              <a:rPr lang="ru-RU" sz="180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                    Следующий шаг -  добрые поступки </a:t>
            </a:r>
            <a:r>
              <a:rPr lang="ru-RU" sz="1800" i="1" u="sng" smtClean="0">
                <a:latin typeface="Times New Roman" pitchFamily="18" charset="0"/>
                <a:cs typeface="Times New Roman" pitchFamily="18" charset="0"/>
              </a:rPr>
              <a:t>на слайде появляется ЛИСТЬЯ</a:t>
            </a:r>
            <a:br>
              <a:rPr lang="ru-RU" sz="1800" i="1" u="sng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u="sng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u="sng" smtClean="0">
                <a:latin typeface="Times New Roman" pitchFamily="18" charset="0"/>
                <a:cs typeface="Times New Roman" pitchFamily="18" charset="0"/>
              </a:rPr>
            </a:br>
            <a:endParaRPr lang="ru-RU" sz="5400" i="1" u="sng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2693</TotalTime>
  <Words>591</Words>
  <Application>Microsoft Office PowerPoint</Application>
  <PresentationFormat>Экран (4:3)</PresentationFormat>
  <Paragraphs>54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Дидактические игры по теме «ДОБРОТА» (старшая группа)</vt:lpstr>
      <vt:lpstr>Дидактическая игра «Золотое и каменное сердце» </vt:lpstr>
      <vt:lpstr>Слайд 3</vt:lpstr>
      <vt:lpstr>Дидактическая игра (ТРИЗ) «Добрые –Злые»</vt:lpstr>
      <vt:lpstr>Дидактическая игра (ТРИЗ-технология) «Сказка на изнанку –  Красная Шапочка и добрый Волк» </vt:lpstr>
      <vt:lpstr>Слайд 6</vt:lpstr>
      <vt:lpstr>Слайд 7</vt:lpstr>
      <vt:lpstr>  Игра - практикум «Волшебный сад доброты»</vt:lpstr>
      <vt:lpstr>                       Ход игры Под песню «Дорогою Добра» дети входят в группу.  Восп-тель: Один мудрец заметил: “Человек прожил жизнь не зря, если построил дом, вырастил сад и воспитал ребёнка”. Давайте и мы сейчас тоже сделаем одно общее доброе дело. Сегодня мы заложим волшебный сад Доброты.  Что нам нужно? Взрыхлить землю и заложить зерно доброты. - Итак, что такое добро? Где вы его встречали? (Да, это всё хорошее, доброе, красивое….) 1.  «Закончи стихотворение»                 н-р: Встретил Витю, я соседа,  Встреча грустная была: На меня он, как торпеда,                             Налетел из-за угла!  Но напрасно я от Вити Ждал лишь слова…(извините) 2.. Игра с мячом «Скажи другу доброе слово»          вывод:. Какой мы с вами сделали первый шаг к доброте? (это доброе слово или волшебное слово).                                     на слайде появляется ТРАВА 3. «Объясни пословицу» (Доброе слово лечит - злое калечит.) Следующий шаг- добрые мысли                     на слайде появляется ДЕРЕВО 4. «Добрый поступок или нет» ( разделить рисунки  - добрый поступок или нет)                       вывод: Во что же могут превратиться добрые мысли и слова?                     Следующий шаг -  добрые поступки на слайде появляется ЛИСТЬЯ  </vt:lpstr>
      <vt:lpstr>Слайд 10</vt:lpstr>
      <vt:lpstr>Кейс-технология</vt:lpstr>
      <vt:lpstr>Кейс-технология «Посели солнышко в сердце» Задание: Определить по внешним признакам доброго человека Как вы это определили? (после ответов –на правильных ответах появляется солнышко) </vt:lpstr>
      <vt:lpstr>Задание: Определите добрые поступки</vt:lpstr>
      <vt:lpstr>Слайд 14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natasha23</dc:creator>
  <cp:lastModifiedBy>Игорь</cp:lastModifiedBy>
  <cp:revision>200</cp:revision>
  <dcterms:created xsi:type="dcterms:W3CDTF">2011-08-02T23:19:04Z</dcterms:created>
  <dcterms:modified xsi:type="dcterms:W3CDTF">2019-04-22T15:59:31Z</dcterms:modified>
</cp:coreProperties>
</file>