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F33B918-232C-4192-9EA6-AA902DDA640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1ACDF15-2656-40E5-8771-CC7F4B104D1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5DC3ADC-A1E7-4166-A727-3512E4B34C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2259682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интегрированного обучения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83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686800" cy="1371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Закономерности интегрированных уроков: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весь урок подчинён авторскому замыслу,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урок объединяется основной мыслью (стержень урока),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урок составляет единое целое, этапы урока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0113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507288" cy="1371600"/>
          </a:xfrm>
        </p:spPr>
        <p:txBody>
          <a:bodyPr>
            <a:normAutofit/>
          </a:bodyPr>
          <a:lstStyle/>
          <a:p>
            <a:r>
              <a:rPr lang="ru-RU" dirty="0"/>
              <a:t>Методика </a:t>
            </a:r>
            <a:r>
              <a:rPr lang="ru-RU" dirty="0" smtClean="0"/>
              <a:t>проведения интегрированного </a:t>
            </a:r>
            <a:r>
              <a:rPr lang="ru-RU" dirty="0"/>
              <a:t>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467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5" y="188640"/>
            <a:ext cx="9148325" cy="1587624"/>
          </a:xfrm>
        </p:spPr>
        <p:txBody>
          <a:bodyPr>
            <a:normAutofit/>
          </a:bodyPr>
          <a:lstStyle/>
          <a:p>
            <a:pPr algn="just"/>
            <a:r>
              <a:rPr lang="ru-RU" sz="3100" b="1" dirty="0"/>
              <a:t>Основные преимущества </a:t>
            </a:r>
            <a:r>
              <a:rPr lang="ru-RU" sz="3100" b="1" dirty="0" err="1" smtClean="0"/>
              <a:t>интегри-рованного</a:t>
            </a:r>
            <a:r>
              <a:rPr lang="ru-RU" sz="3100" b="1" dirty="0" smtClean="0"/>
              <a:t> урока:</a:t>
            </a:r>
            <a:r>
              <a:rPr lang="ru-RU" sz="3100" dirty="0" smtClean="0"/>
              <a:t> 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7620000" cy="4373563"/>
          </a:xfrm>
        </p:spPr>
        <p:txBody>
          <a:bodyPr/>
          <a:lstStyle/>
          <a:p>
            <a:r>
              <a:rPr lang="ru-RU" sz="2400" dirty="0"/>
              <a:t>1. Формируют целостную картину мира</a:t>
            </a:r>
          </a:p>
          <a:p>
            <a:r>
              <a:rPr lang="ru-RU" sz="2400" dirty="0"/>
              <a:t>2.Являются источником нахождения новых связей между фактами в различных предметах.</a:t>
            </a:r>
          </a:p>
          <a:p>
            <a:r>
              <a:rPr lang="ru-RU" sz="2400" dirty="0"/>
              <a:t>3.Дают возможность для самореализации, самовыражения, творчества учителя.</a:t>
            </a:r>
          </a:p>
          <a:p>
            <a:r>
              <a:rPr lang="ru-RU" sz="2400" dirty="0"/>
              <a:t>4.Побуждают к осмыслению и нахождению причинно-следственных связей.</a:t>
            </a:r>
          </a:p>
          <a:p>
            <a:r>
              <a:rPr lang="ru-RU" sz="2400" dirty="0"/>
              <a:t>5.Побуждают к активному познанию окружающей действительности.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929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147248" cy="5721499"/>
          </a:xfrm>
        </p:spPr>
        <p:txBody>
          <a:bodyPr>
            <a:normAutofit/>
          </a:bodyPr>
          <a:lstStyle/>
          <a:p>
            <a:r>
              <a:rPr lang="ru-RU" sz="2400" dirty="0"/>
              <a:t>6.Способствуют интенсификации учебно-воспитательного процесса.</a:t>
            </a:r>
          </a:p>
          <a:p>
            <a:r>
              <a:rPr lang="ru-RU" sz="2400" dirty="0"/>
              <a:t>7.Способствуют воспитанию широко эрудированного школьника.</a:t>
            </a:r>
          </a:p>
          <a:p>
            <a:r>
              <a:rPr lang="ru-RU" sz="2400" dirty="0"/>
              <a:t>8.Развивают потенциал учащихся, образное мышление.</a:t>
            </a:r>
          </a:p>
          <a:p>
            <a:r>
              <a:rPr lang="ru-RU" sz="2400" dirty="0"/>
              <a:t>9.Снимают утомляемость, перенапряжение учащихся за счёт переключения на разные виды деятельности.</a:t>
            </a:r>
          </a:p>
          <a:p>
            <a:r>
              <a:rPr lang="ru-RU" sz="2400" dirty="0"/>
              <a:t>10.Формируют познавательный интерес учащихся.</a:t>
            </a:r>
          </a:p>
          <a:p>
            <a:r>
              <a:rPr lang="ru-RU" sz="2400" dirty="0"/>
              <a:t>11.Способствуют формированию умений учащихся сравнивать, обобщать, делать выводы.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903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5865515"/>
          </a:xfrm>
        </p:spPr>
        <p:txBody>
          <a:bodyPr/>
          <a:lstStyle/>
          <a:p>
            <a:r>
              <a:rPr lang="ru-RU" sz="2400" dirty="0"/>
              <a:t>12.Использование различных видов работ поддерживает внимание учащихся на высоком уровне.</a:t>
            </a:r>
          </a:p>
          <a:p>
            <a:r>
              <a:rPr lang="ru-RU" sz="2400" dirty="0"/>
              <a:t>13.Предполагают обязательное развитие творческой активности учащихся.</a:t>
            </a:r>
          </a:p>
          <a:p>
            <a:r>
              <a:rPr lang="ru-RU" sz="2400" dirty="0"/>
              <a:t>14.Служат развитию воображения, внимания, мышления, речи и памяти учащихся.</a:t>
            </a:r>
          </a:p>
          <a:p>
            <a:r>
              <a:rPr lang="ru-RU" sz="2400" dirty="0"/>
              <a:t>15.Углубляют представление о предмете, расширяют кругозор учащихся.</a:t>
            </a:r>
          </a:p>
          <a:p>
            <a:r>
              <a:rPr lang="ru-RU" sz="2400" dirty="0"/>
              <a:t>16.Способствуют повышению мотивации учения.</a:t>
            </a:r>
          </a:p>
          <a:p>
            <a:r>
              <a:rPr lang="ru-RU" sz="2400" dirty="0"/>
              <a:t>17.Урок решает не множество задач, а их совокупность.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679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8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/>
          <a:lstStyle/>
          <a:p>
            <a:pPr algn="just"/>
            <a:r>
              <a:rPr lang="ru-RU" sz="2800" dirty="0">
                <a:solidFill>
                  <a:srgbClr val="FF6600"/>
                </a:solidFill>
              </a:rPr>
              <a:t>Интеграция</a:t>
            </a:r>
            <a:r>
              <a:rPr lang="ru-RU" sz="2800" dirty="0"/>
              <a:t> -  это глубокое </a:t>
            </a:r>
            <a:r>
              <a:rPr lang="ru-RU" sz="2800" dirty="0" err="1" smtClean="0"/>
              <a:t>взаимо</a:t>
            </a:r>
            <a:r>
              <a:rPr lang="ru-RU" sz="2800" dirty="0" smtClean="0"/>
              <a:t>-проникновение</a:t>
            </a:r>
            <a:r>
              <a:rPr lang="ru-RU" sz="2800" dirty="0"/>
              <a:t>, слияние, насколько это возможно, в одном учебном материале обобщённых знаний в той или иной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39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44" y="260648"/>
            <a:ext cx="9073008" cy="2191451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FF6600"/>
                </a:solidFill>
              </a:rPr>
              <a:t>Потребность в возникновении</a:t>
            </a:r>
            <a:r>
              <a:rPr lang="ru-RU" i="1" dirty="0"/>
              <a:t> </a:t>
            </a:r>
            <a:r>
              <a:rPr lang="ru-RU" dirty="0"/>
              <a:t>интегрированных уроков объясняется целым рядом причин.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defRPr/>
            </a:pPr>
            <a:endParaRPr lang="ru-RU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300" dirty="0"/>
              <a:t>Мир, окружающий детей, познаётся ими во всём многообразии и единстве, а зачастую предметы школьного цикла, направленные на изучение отдельных явлений, дробят его на разрозненные фрагменты</a:t>
            </a:r>
            <a:r>
              <a:rPr lang="ru-RU" sz="2300" dirty="0" smtClean="0"/>
              <a:t>.</a:t>
            </a:r>
            <a:endParaRPr lang="ru-RU" sz="2300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ru-RU" sz="2300" dirty="0"/>
              <a:t>Интегрированные уроки развивают потенциал самих учащихся, побуждают к активному познанию окружающей действительности, к осмыслению и нахождению </a:t>
            </a:r>
            <a:r>
              <a:rPr lang="ru-RU" sz="2400" dirty="0"/>
              <a:t>причинно-следственных</a:t>
            </a:r>
            <a:r>
              <a:rPr lang="ru-RU" sz="2300" dirty="0"/>
              <a:t> связей, к развитию логики, мышления, коммуникативных способностей</a:t>
            </a:r>
            <a:r>
              <a:rPr lang="ru-RU" sz="2300" dirty="0" smtClean="0"/>
              <a:t>.</a:t>
            </a:r>
            <a:endParaRPr lang="ru-RU" sz="2300" dirty="0"/>
          </a:p>
          <a:p>
            <a:pPr>
              <a:lnSpc>
                <a:spcPct val="80000"/>
              </a:lnSpc>
              <a:defRPr/>
            </a:pPr>
            <a:endParaRPr lang="ru-RU" sz="2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92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593752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dirty="0" smtClean="0"/>
              <a:t>3</a:t>
            </a:r>
            <a:r>
              <a:rPr lang="ru-RU" sz="2400" dirty="0" smtClean="0"/>
              <a:t>. Форма </a:t>
            </a:r>
            <a:r>
              <a:rPr lang="ru-RU" sz="2400" dirty="0"/>
              <a:t>проведения интегрированных уроков нестандартна, интересна. Использование  различных видов работы в течение урока поддерживает внимание учеников на высоком уровне, что позволяет говорить о достаточной эффективности уроков. Интегрированные уроки раскрывают значительные педагогические возможности.</a:t>
            </a:r>
          </a:p>
          <a:p>
            <a:pPr algn="just">
              <a:lnSpc>
                <a:spcPct val="80000"/>
              </a:lnSpc>
              <a:defRPr/>
            </a:pPr>
            <a:endParaRPr lang="ru-RU" sz="2400" dirty="0" smtClean="0"/>
          </a:p>
          <a:p>
            <a:pPr algn="just">
              <a:lnSpc>
                <a:spcPct val="80000"/>
              </a:lnSpc>
              <a:defRPr/>
            </a:pPr>
            <a:r>
              <a:rPr lang="ru-RU" sz="2400" dirty="0" smtClean="0"/>
              <a:t>4. Интеграция </a:t>
            </a:r>
            <a:r>
              <a:rPr lang="ru-RU" sz="2400" dirty="0"/>
              <a:t>в современном обществе объясняет необходимость интеграции в образовании. Современному обществу необходимы высококлассные, хорошо подготовленные специалисты.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  <a:defRPr/>
            </a:pPr>
            <a:endParaRPr lang="ru-RU" sz="2400" dirty="0"/>
          </a:p>
          <a:p>
            <a:pPr algn="just">
              <a:lnSpc>
                <a:spcPct val="80000"/>
              </a:lnSpc>
              <a:defRPr/>
            </a:pPr>
            <a:r>
              <a:rPr lang="ru-RU" sz="2400" dirty="0" smtClean="0"/>
              <a:t>5. Интеграция </a:t>
            </a:r>
            <a:r>
              <a:rPr lang="ru-RU" sz="2400" dirty="0"/>
              <a:t>даёт возможность для самореализации, самовыражения, творчества учителя, способствует раскрытию способностей.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93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Интегрирования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</a:t>
            </a:r>
          </a:p>
          <a:p>
            <a:pPr marL="342900" indent="-342900">
              <a:buFontTx/>
              <a:buChar char="-"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уровню</a:t>
            </a:r>
          </a:p>
          <a:p>
            <a:pPr marL="342900" indent="-342900">
              <a:buFontTx/>
              <a:buChar char="-"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77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интегрирования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Интегрированный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курс, </a:t>
            </a:r>
            <a:endParaRPr lang="ru-RU" sz="2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Интегрированный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урок,</a:t>
            </a:r>
          </a:p>
          <a:p>
            <a:pPr marL="342900" indent="-342900">
              <a:buFontTx/>
              <a:buChar char="-"/>
            </a:pP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Интегрированный фрагмент урока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9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1371600"/>
          </a:xfrm>
        </p:spPr>
        <p:txBody>
          <a:bodyPr>
            <a:normAutofit/>
          </a:bodyPr>
          <a:lstStyle/>
          <a:p>
            <a:r>
              <a:rPr lang="ru-RU" b="1" dirty="0"/>
              <a:t>Цели интегрированного </a:t>
            </a:r>
            <a:r>
              <a:rPr lang="ru-RU" b="1" dirty="0" smtClean="0"/>
              <a:t>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Создание оптимальных условий для развития мышления  обучающихся в процессе обучения на основе   интеграции  разных предметов.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Преодоление некоторых противоречий процесса обучения. 		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Активизация познавательной деятельности обучающихся на уроках.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44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8680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Принципы интегрированного обучения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err="1" smtClean="0"/>
              <a:t>Синтезированность</a:t>
            </a:r>
            <a:r>
              <a:rPr lang="ru-RU" sz="2400" dirty="0" smtClean="0"/>
              <a:t> </a:t>
            </a:r>
            <a:r>
              <a:rPr lang="ru-RU" sz="2400" dirty="0"/>
              <a:t>знаний	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Углубленность  изучения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Актуальность проблемы, или практическая значимость проблемы.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Альтернативность решения.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06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>
            <a:normAutofit/>
          </a:bodyPr>
          <a:lstStyle/>
          <a:p>
            <a:r>
              <a:rPr lang="ru-RU" dirty="0"/>
              <a:t>Преимущества интегрированных </a:t>
            </a:r>
            <a:r>
              <a:rPr lang="ru-RU" dirty="0" smtClean="0"/>
              <a:t>уроков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ru-RU" dirty="0" smtClean="0"/>
              <a:t>Повышение мотивации учения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Формирование познавательного интереса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467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30</TotalTime>
  <Words>416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Главная</vt:lpstr>
      <vt:lpstr>Технология интегрированного обучения</vt:lpstr>
      <vt:lpstr>Презентация PowerPoint</vt:lpstr>
      <vt:lpstr>Потребность в возникновении интегрированных уроков объясняется целым рядом причин. </vt:lpstr>
      <vt:lpstr> </vt:lpstr>
      <vt:lpstr>Интегрирования </vt:lpstr>
      <vt:lpstr>Формы интегрирования</vt:lpstr>
      <vt:lpstr>Цели интегрированного обучения</vt:lpstr>
      <vt:lpstr>Принципы интегрированного обучения </vt:lpstr>
      <vt:lpstr>Преимущества интегрированных уроков</vt:lpstr>
      <vt:lpstr>Закономерности интегрированных уроков: </vt:lpstr>
      <vt:lpstr>Методика проведения интегрированного урока</vt:lpstr>
      <vt:lpstr>Основные преимущества интегри-рованного урока: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интегрированного обучения</dc:title>
  <dc:creator>Mariya</dc:creator>
  <cp:lastModifiedBy>Mariya</cp:lastModifiedBy>
  <cp:revision>3</cp:revision>
  <dcterms:created xsi:type="dcterms:W3CDTF">2019-04-16T00:19:25Z</dcterms:created>
  <dcterms:modified xsi:type="dcterms:W3CDTF">2019-04-16T00:49:38Z</dcterms:modified>
</cp:coreProperties>
</file>