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1" r:id="rId5"/>
    <p:sldId id="259" r:id="rId6"/>
    <p:sldId id="260" r:id="rId7"/>
    <p:sldId id="272" r:id="rId8"/>
    <p:sldId id="261" r:id="rId9"/>
    <p:sldId id="273" r:id="rId10"/>
    <p:sldId id="262" r:id="rId11"/>
    <p:sldId id="263" r:id="rId12"/>
    <p:sldId id="264" r:id="rId13"/>
    <p:sldId id="276" r:id="rId14"/>
    <p:sldId id="266" r:id="rId15"/>
    <p:sldId id="265" r:id="rId16"/>
    <p:sldId id="277" r:id="rId17"/>
    <p:sldId id="267" r:id="rId18"/>
    <p:sldId id="280" r:id="rId19"/>
    <p:sldId id="268" r:id="rId20"/>
    <p:sldId id="269"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8CDEF41-D0B1-4EB8-8079-22AD0DC08D40}" type="datetimeFigureOut">
              <a:rPr lang="ru-RU" smtClean="0"/>
              <a:t>12.04.2019</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254B90B-AA14-470E-AF87-DED8940AD7D0}"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8CDEF41-D0B1-4EB8-8079-22AD0DC08D40}" type="datetimeFigureOut">
              <a:rPr lang="ru-RU" smtClean="0"/>
              <a:t>12.04.2019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54B90B-AA14-470E-AF87-DED8940AD7D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8CDEF41-D0B1-4EB8-8079-22AD0DC08D40}" type="datetimeFigureOut">
              <a:rPr lang="ru-RU" smtClean="0"/>
              <a:t>12.04.2019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54B90B-AA14-470E-AF87-DED8940AD7D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8CDEF41-D0B1-4EB8-8079-22AD0DC08D40}" type="datetimeFigureOut">
              <a:rPr lang="ru-RU" smtClean="0"/>
              <a:t>12.04.2019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54B90B-AA14-470E-AF87-DED8940AD7D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8CDEF41-D0B1-4EB8-8079-22AD0DC08D40}" type="datetimeFigureOut">
              <a:rPr lang="ru-RU" smtClean="0"/>
              <a:t>12.04.2019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54B90B-AA14-470E-AF87-DED8940AD7D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58CDEF41-D0B1-4EB8-8079-22AD0DC08D40}" type="datetimeFigureOut">
              <a:rPr lang="ru-RU" smtClean="0"/>
              <a:t>12.04.2019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254B90B-AA14-470E-AF87-DED8940AD7D0}"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8CDEF41-D0B1-4EB8-8079-22AD0DC08D40}" type="datetimeFigureOut">
              <a:rPr lang="ru-RU" smtClean="0"/>
              <a:t>12.04.2019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254B90B-AA14-470E-AF87-DED8940AD7D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8CDEF41-D0B1-4EB8-8079-22AD0DC08D40}" type="datetimeFigureOut">
              <a:rPr lang="ru-RU" smtClean="0"/>
              <a:t>12.04.2019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254B90B-AA14-470E-AF87-DED8940AD7D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CDEF41-D0B1-4EB8-8079-22AD0DC08D40}" type="datetimeFigureOut">
              <a:rPr lang="ru-RU" smtClean="0"/>
              <a:t>12.04.2019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254B90B-AA14-470E-AF87-DED8940AD7D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8CDEF41-D0B1-4EB8-8079-22AD0DC08D40}" type="datetimeFigureOut">
              <a:rPr lang="ru-RU" smtClean="0"/>
              <a:t>12.04.2019</a:t>
            </a:fld>
            <a:endParaRPr lang="ru-RU"/>
          </a:p>
        </p:txBody>
      </p:sp>
      <p:sp>
        <p:nvSpPr>
          <p:cNvPr id="7" name="Slide Number Placeholder 6"/>
          <p:cNvSpPr>
            <a:spLocks noGrp="1"/>
          </p:cNvSpPr>
          <p:nvPr>
            <p:ph type="sldNum" sz="quarter" idx="12"/>
          </p:nvPr>
        </p:nvSpPr>
        <p:spPr/>
        <p:txBody>
          <a:bodyPr/>
          <a:lstStyle/>
          <a:p>
            <a:fld id="{1254B90B-AA14-470E-AF87-DED8940AD7D0}"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8CDEF41-D0B1-4EB8-8079-22AD0DC08D40}" type="datetimeFigureOut">
              <a:rPr lang="ru-RU" smtClean="0"/>
              <a:t>12.04.2019</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1254B90B-AA14-470E-AF87-DED8940AD7D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8CDEF41-D0B1-4EB8-8079-22AD0DC08D40}" type="datetimeFigureOut">
              <a:rPr lang="ru-RU" smtClean="0"/>
              <a:t>12.04.2019</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254B90B-AA14-470E-AF87-DED8940AD7D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788024" y="0"/>
            <a:ext cx="3258696" cy="2204864"/>
          </a:xfrm>
        </p:spPr>
        <p:txBody>
          <a:bodyPr>
            <a:normAutofit fontScale="90000"/>
          </a:bodyPr>
          <a:lstStyle/>
          <a:p>
            <a:r>
              <a:rPr lang="ru-RU" sz="1600" dirty="0">
                <a:solidFill>
                  <a:schemeClr val="tx1"/>
                </a:solidFill>
              </a:rPr>
              <a:t>Муниципальное бюджетное общеобразовательное учреждение</a:t>
            </a:r>
            <a:br>
              <a:rPr lang="ru-RU" sz="1600" dirty="0">
                <a:solidFill>
                  <a:schemeClr val="tx1"/>
                </a:solidFill>
              </a:rPr>
            </a:br>
            <a:r>
              <a:rPr lang="ru-RU" sz="1600" dirty="0">
                <a:solidFill>
                  <a:schemeClr val="tx1"/>
                </a:solidFill>
              </a:rPr>
              <a:t>«Средняя школа №7 имени Героя Советского Союза </a:t>
            </a:r>
            <a:r>
              <a:rPr lang="ru-RU" sz="1600" dirty="0" err="1">
                <a:solidFill>
                  <a:schemeClr val="tx1"/>
                </a:solidFill>
              </a:rPr>
              <a:t>Б.С.Левина</a:t>
            </a:r>
            <a:r>
              <a:rPr lang="ru-RU" sz="1600" dirty="0">
                <a:solidFill>
                  <a:schemeClr val="tx1"/>
                </a:solidFill>
              </a:rPr>
              <a:t>»</a:t>
            </a:r>
            <a:br>
              <a:rPr lang="ru-RU" sz="1600" dirty="0">
                <a:solidFill>
                  <a:schemeClr val="tx1"/>
                </a:solidFill>
              </a:rPr>
            </a:br>
            <a:r>
              <a:rPr lang="ru-RU" sz="1600" dirty="0">
                <a:solidFill>
                  <a:schemeClr val="tx1"/>
                </a:solidFill>
              </a:rPr>
              <a:t>г. Рославль Смоленской области</a:t>
            </a:r>
            <a:br>
              <a:rPr lang="ru-RU" sz="1600" dirty="0">
                <a:solidFill>
                  <a:schemeClr val="tx1"/>
                </a:solidFill>
              </a:rPr>
            </a:br>
            <a:r>
              <a:rPr lang="ru-RU" sz="1800" dirty="0">
                <a:solidFill>
                  <a:schemeClr val="tx1"/>
                </a:solidFill>
              </a:rPr>
              <a:t/>
            </a:r>
            <a:br>
              <a:rPr lang="ru-RU" sz="1800" dirty="0">
                <a:solidFill>
                  <a:schemeClr val="tx1"/>
                </a:solidFill>
              </a:rPr>
            </a:br>
            <a:endParaRPr lang="ru-RU" sz="1800" dirty="0">
              <a:solidFill>
                <a:schemeClr val="tx1"/>
              </a:solidFill>
            </a:endParaRPr>
          </a:p>
        </p:txBody>
      </p:sp>
      <p:sp>
        <p:nvSpPr>
          <p:cNvPr id="3" name="Подзаголовок 2"/>
          <p:cNvSpPr>
            <a:spLocks noGrp="1"/>
          </p:cNvSpPr>
          <p:nvPr>
            <p:ph type="subTitle" idx="1"/>
          </p:nvPr>
        </p:nvSpPr>
        <p:spPr>
          <a:xfrm>
            <a:off x="4788024" y="2420888"/>
            <a:ext cx="3309803" cy="3260821"/>
          </a:xfrm>
        </p:spPr>
        <p:txBody>
          <a:bodyPr>
            <a:normAutofit/>
          </a:bodyPr>
          <a:lstStyle/>
          <a:p>
            <a:r>
              <a:rPr lang="ru-RU" dirty="0">
                <a:solidFill>
                  <a:schemeClr val="accent1">
                    <a:lumMod val="75000"/>
                  </a:schemeClr>
                </a:solidFill>
              </a:rPr>
              <a:t> </a:t>
            </a:r>
            <a:r>
              <a:rPr lang="ru-RU" dirty="0" smtClean="0">
                <a:solidFill>
                  <a:schemeClr val="accent1">
                    <a:lumMod val="75000"/>
                  </a:schemeClr>
                </a:solidFill>
              </a:rPr>
              <a:t>Презентация </a:t>
            </a:r>
            <a:r>
              <a:rPr lang="ru-RU" smtClean="0">
                <a:solidFill>
                  <a:schemeClr val="accent1">
                    <a:lumMod val="75000"/>
                  </a:schemeClr>
                </a:solidFill>
              </a:rPr>
              <a:t>на тему:</a:t>
            </a:r>
          </a:p>
          <a:p>
            <a:r>
              <a:rPr lang="ru-RU" smtClean="0">
                <a:solidFill>
                  <a:schemeClr val="accent1">
                    <a:lumMod val="75000"/>
                  </a:schemeClr>
                </a:solidFill>
              </a:rPr>
              <a:t>«</a:t>
            </a:r>
            <a:r>
              <a:rPr lang="ru-RU" dirty="0" err="1" smtClean="0">
                <a:solidFill>
                  <a:schemeClr val="accent1">
                    <a:lumMod val="75000"/>
                  </a:schemeClr>
                </a:solidFill>
              </a:rPr>
              <a:t>Здоровьесберегающие</a:t>
            </a:r>
            <a:r>
              <a:rPr lang="ru-RU" dirty="0" smtClean="0">
                <a:solidFill>
                  <a:schemeClr val="accent1">
                    <a:lumMod val="75000"/>
                  </a:schemeClr>
                </a:solidFill>
              </a:rPr>
              <a:t> </a:t>
            </a:r>
            <a:r>
              <a:rPr lang="ru-RU" dirty="0">
                <a:solidFill>
                  <a:schemeClr val="accent1">
                    <a:lumMod val="75000"/>
                  </a:schemeClr>
                </a:solidFill>
              </a:rPr>
              <a:t>технологии в практике </a:t>
            </a:r>
            <a:r>
              <a:rPr lang="ru-RU" dirty="0" smtClean="0">
                <a:solidFill>
                  <a:schemeClr val="accent1">
                    <a:lumMod val="75000"/>
                  </a:schemeClr>
                </a:solidFill>
              </a:rPr>
              <a:t>логопеда» учителя-логопеда Боровиковой Екатерины Александровны.</a:t>
            </a:r>
            <a:endParaRPr lang="ru-RU" dirty="0">
              <a:solidFill>
                <a:schemeClr val="accent1">
                  <a:lumMod val="75000"/>
                </a:schemeClr>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00808"/>
            <a:ext cx="4512501" cy="3384376"/>
          </a:xfrm>
          <a:prstGeom prst="rect">
            <a:avLst/>
          </a:prstGeom>
          <a:ln>
            <a:noFill/>
          </a:ln>
          <a:effectLst>
            <a:glow rad="139700">
              <a:schemeClr val="accent5">
                <a:satMod val="175000"/>
                <a:alpha val="40000"/>
              </a:schemeClr>
            </a:glow>
            <a:outerShdw blurRad="292100" dist="139700" dir="2700000" algn="tl" rotWithShape="0">
              <a:srgbClr val="333333">
                <a:alpha val="65000"/>
              </a:srgbClr>
            </a:outerShdw>
          </a:effectLst>
          <a:scene3d>
            <a:camera prst="isometricOffAxis1Right"/>
            <a:lightRig rig="threePt" dir="t"/>
          </a:scene3d>
        </p:spPr>
      </p:pic>
    </p:spTree>
    <p:extLst>
      <p:ext uri="{BB962C8B-B14F-4D97-AF65-F5344CB8AC3E}">
        <p14:creationId xmlns:p14="http://schemas.microsoft.com/office/powerpoint/2010/main" val="74779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normAutofit/>
          </a:bodyPr>
          <a:lstStyle/>
          <a:p>
            <a:r>
              <a:rPr lang="ru-RU" sz="3600" b="1" dirty="0" smtClean="0">
                <a:solidFill>
                  <a:schemeClr val="accent1">
                    <a:lumMod val="75000"/>
                  </a:schemeClr>
                </a:solidFill>
              </a:rPr>
              <a:t>Развитие мелкой моторики.</a:t>
            </a:r>
            <a:endParaRPr lang="ru-RU" sz="3600" b="1" dirty="0">
              <a:solidFill>
                <a:schemeClr val="accent1">
                  <a:lumMod val="75000"/>
                </a:schemeClr>
              </a:solidFill>
            </a:endParaRPr>
          </a:p>
        </p:txBody>
      </p:sp>
      <p:sp>
        <p:nvSpPr>
          <p:cNvPr id="3" name="Объект 2"/>
          <p:cNvSpPr>
            <a:spLocks noGrp="1"/>
          </p:cNvSpPr>
          <p:nvPr>
            <p:ph idx="1"/>
          </p:nvPr>
        </p:nvSpPr>
        <p:spPr/>
        <p:txBody>
          <a:bodyPr>
            <a:normAutofit lnSpcReduction="10000"/>
          </a:bodyPr>
          <a:lstStyle/>
          <a:p>
            <a:pPr marL="68580" indent="0" algn="ctr">
              <a:buNone/>
            </a:pPr>
            <a:r>
              <a:rPr lang="ru-RU" b="1" dirty="0"/>
              <a:t>Чем больше мастерства в детской руке, тем ребенок умнее. Систематические упражнения по тренировке движений пальцев, наряду со стимулирующим влиянием на развитие речи, является мощным средством повышения работоспособности коры головного мозга, влияет на центры развития речи, развивает ручную умелость, помогает снять напряжение.</a:t>
            </a:r>
          </a:p>
        </p:txBody>
      </p:sp>
    </p:spTree>
    <p:extLst>
      <p:ext uri="{BB962C8B-B14F-4D97-AF65-F5344CB8AC3E}">
        <p14:creationId xmlns:p14="http://schemas.microsoft.com/office/powerpoint/2010/main" val="1562269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692696"/>
            <a:ext cx="7024744" cy="1143000"/>
          </a:xfrm>
        </p:spPr>
        <p:txBody>
          <a:bodyPr anchor="t">
            <a:normAutofit/>
          </a:bodyPr>
          <a:lstStyle/>
          <a:p>
            <a:pPr algn="ctr"/>
            <a:r>
              <a:rPr lang="ru-RU" sz="3200" b="1" dirty="0" smtClean="0">
                <a:solidFill>
                  <a:schemeClr val="accent1">
                    <a:lumMod val="75000"/>
                  </a:schemeClr>
                </a:solidFill>
              </a:rPr>
              <a:t>Выполнение </a:t>
            </a:r>
            <a:r>
              <a:rPr lang="ru-RU" sz="3200" b="1" dirty="0">
                <a:solidFill>
                  <a:schemeClr val="accent1">
                    <a:lumMod val="75000"/>
                  </a:schemeClr>
                </a:solidFill>
              </a:rPr>
              <a:t>заданий типа: дорисуй, раскрась, помоги.</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3688" y="1844824"/>
            <a:ext cx="5857200" cy="4392901"/>
          </a:xfrm>
          <a:effectLst>
            <a:glow rad="139700">
              <a:schemeClr val="accent5">
                <a:satMod val="175000"/>
                <a:alpha val="40000"/>
              </a:schemeClr>
            </a:glow>
            <a:outerShdw blurRad="63500" sx="102000" sy="102000" algn="ctr" rotWithShape="0">
              <a:prstClr val="black">
                <a:alpha val="40000"/>
              </a:prstClr>
            </a:outerShdw>
          </a:effectLst>
        </p:spPr>
      </p:pic>
    </p:spTree>
    <p:extLst>
      <p:ext uri="{BB962C8B-B14F-4D97-AF65-F5344CB8AC3E}">
        <p14:creationId xmlns:p14="http://schemas.microsoft.com/office/powerpoint/2010/main" val="305861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b="1" dirty="0" smtClean="0"/>
              <a:t>Пальчиковые </a:t>
            </a:r>
            <a:r>
              <a:rPr lang="ru-RU" b="1" dirty="0"/>
              <a:t>игры с мелкими </a:t>
            </a:r>
            <a:r>
              <a:rPr lang="ru-RU" b="1" dirty="0" smtClean="0"/>
              <a:t>предметами.</a:t>
            </a:r>
            <a:endParaRPr lang="ru-RU" b="1"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2564904"/>
            <a:ext cx="2631281" cy="3508375"/>
          </a:xfrm>
          <a:effectLst>
            <a:glow rad="139700">
              <a:schemeClr val="accent2">
                <a:satMod val="175000"/>
                <a:alpha val="40000"/>
              </a:schemeClr>
            </a:glow>
          </a:effec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009" y="2276872"/>
            <a:ext cx="5112570" cy="3451319"/>
          </a:xfrm>
          <a:prstGeom prst="rect">
            <a:avLst/>
          </a:prstGeom>
        </p:spPr>
      </p:pic>
    </p:spTree>
    <p:extLst>
      <p:ext uri="{BB962C8B-B14F-4D97-AF65-F5344CB8AC3E}">
        <p14:creationId xmlns:p14="http://schemas.microsoft.com/office/powerpoint/2010/main" val="151486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692696"/>
            <a:ext cx="7462926" cy="5597195"/>
          </a:xfrm>
        </p:spPr>
      </p:pic>
    </p:spTree>
    <p:extLst>
      <p:ext uri="{BB962C8B-B14F-4D97-AF65-F5344CB8AC3E}">
        <p14:creationId xmlns:p14="http://schemas.microsoft.com/office/powerpoint/2010/main" val="3986191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692696"/>
            <a:ext cx="7024744" cy="1143000"/>
          </a:xfrm>
        </p:spPr>
        <p:txBody>
          <a:bodyPr anchor="t">
            <a:normAutofit fontScale="90000"/>
          </a:bodyPr>
          <a:lstStyle/>
          <a:p>
            <a:pPr algn="ctr"/>
            <a:r>
              <a:rPr lang="ru-RU" sz="3600" b="1" dirty="0" smtClean="0">
                <a:solidFill>
                  <a:schemeClr val="accent1">
                    <a:lumMod val="75000"/>
                  </a:schemeClr>
                </a:solidFill>
              </a:rPr>
              <a:t>Разрезные </a:t>
            </a:r>
            <a:r>
              <a:rPr lang="ru-RU" sz="3600" b="1" dirty="0">
                <a:solidFill>
                  <a:schemeClr val="accent1">
                    <a:lumMod val="75000"/>
                  </a:schemeClr>
                </a:solidFill>
              </a:rPr>
              <a:t>картинки, </a:t>
            </a:r>
            <a:r>
              <a:rPr lang="ru-RU" sz="3600" b="1" dirty="0" err="1">
                <a:solidFill>
                  <a:schemeClr val="accent1">
                    <a:lumMod val="75000"/>
                  </a:schemeClr>
                </a:solidFill>
              </a:rPr>
              <a:t>пазлы</a:t>
            </a:r>
            <a:r>
              <a:rPr lang="ru-RU" sz="3600" b="1" dirty="0">
                <a:solidFill>
                  <a:schemeClr val="accent1">
                    <a:lumMod val="75000"/>
                  </a:schemeClr>
                </a:solidFill>
              </a:rPr>
              <a:t>, </a:t>
            </a:r>
            <a:r>
              <a:rPr lang="ru-RU" sz="3600" b="1" dirty="0" smtClean="0">
                <a:solidFill>
                  <a:schemeClr val="accent1">
                    <a:lumMod val="75000"/>
                  </a:schemeClr>
                </a:solidFill>
              </a:rPr>
              <a:t>мозаики, конструкторы.</a:t>
            </a:r>
            <a:endParaRPr lang="ru-RU" sz="3600" b="1" dirty="0">
              <a:solidFill>
                <a:schemeClr val="accent1">
                  <a:lumMod val="75000"/>
                </a:schemeClr>
              </a:solidFill>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3688" y="1844824"/>
            <a:ext cx="5857200" cy="4392900"/>
          </a:xfrm>
          <a:prstGeom prst="rect">
            <a:avLst/>
          </a:prstGeom>
          <a:ln>
            <a:noFill/>
          </a:ln>
          <a:effectLst>
            <a:glow rad="139700">
              <a:schemeClr val="accent5">
                <a:satMod val="175000"/>
                <a:alpha val="40000"/>
              </a:schemeClr>
            </a:glow>
            <a:outerShdw blurRad="292100" dist="139700" dir="2700000" algn="tl" rotWithShape="0">
              <a:srgbClr val="333333">
                <a:alpha val="65000"/>
              </a:srgbClr>
            </a:outerShdw>
          </a:effectLst>
        </p:spPr>
      </p:pic>
    </p:spTree>
    <p:extLst>
      <p:ext uri="{BB962C8B-B14F-4D97-AF65-F5344CB8AC3E}">
        <p14:creationId xmlns:p14="http://schemas.microsoft.com/office/powerpoint/2010/main" val="320949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08912" cy="1143000"/>
          </a:xfrm>
        </p:spPr>
        <p:txBody>
          <a:bodyPr anchor="b">
            <a:noAutofit/>
          </a:bodyPr>
          <a:lstStyle/>
          <a:p>
            <a:pPr algn="ctr"/>
            <a:r>
              <a:rPr lang="ru-RU" sz="1600" b="1" dirty="0">
                <a:solidFill>
                  <a:schemeClr val="accent1">
                    <a:lumMod val="75000"/>
                  </a:schemeClr>
                </a:solidFill>
              </a:rPr>
              <a:t>Систематические упражнения по тренировке движений пальцев, наряду со стимулирующим влиянием на развитие речи, является мощным средством повышения работоспособности коры головного мозга, влияет на центры развития речи, развивает ручную умелость, помогает снять напряжение.</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1680" y="1916832"/>
            <a:ext cx="5858552" cy="4248473"/>
          </a:xfrm>
          <a:prstGeom prst="rect">
            <a:avLst/>
          </a:prstGeom>
          <a:ln>
            <a:noFill/>
          </a:ln>
          <a:effectLst>
            <a:glow rad="139700">
              <a:schemeClr val="accent5">
                <a:satMod val="175000"/>
                <a:alpha val="40000"/>
              </a:schemeClr>
            </a:glow>
            <a:outerShdw blurRad="292100" dist="139700" dir="2700000" algn="tl" rotWithShape="0">
              <a:srgbClr val="333333">
                <a:alpha val="65000"/>
              </a:srgbClr>
            </a:outerShdw>
          </a:effectLst>
        </p:spPr>
      </p:pic>
    </p:spTree>
    <p:extLst>
      <p:ext uri="{BB962C8B-B14F-4D97-AF65-F5344CB8AC3E}">
        <p14:creationId xmlns:p14="http://schemas.microsoft.com/office/powerpoint/2010/main" val="403790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4" y="692695"/>
            <a:ext cx="7488832" cy="5616625"/>
          </a:xfrm>
        </p:spPr>
      </p:pic>
    </p:spTree>
    <p:extLst>
      <p:ext uri="{BB962C8B-B14F-4D97-AF65-F5344CB8AC3E}">
        <p14:creationId xmlns:p14="http://schemas.microsoft.com/office/powerpoint/2010/main" val="1923984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620688"/>
            <a:ext cx="7024744" cy="1143000"/>
          </a:xfrm>
        </p:spPr>
        <p:txBody>
          <a:bodyPr>
            <a:normAutofit/>
          </a:bodyPr>
          <a:lstStyle/>
          <a:p>
            <a:r>
              <a:rPr lang="ru-RU" sz="6000" b="1" dirty="0" smtClean="0"/>
              <a:t>Сухой бассейн.</a:t>
            </a:r>
            <a:endParaRPr lang="ru-RU" sz="6000" b="1"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2204864"/>
            <a:ext cx="4680000" cy="3510000"/>
          </a:xfrm>
          <a:prstGeom prst="rect">
            <a:avLst/>
          </a:prstGeom>
          <a:ln>
            <a:noFill/>
          </a:ln>
          <a:effectLst>
            <a:glow rad="139700">
              <a:schemeClr val="accent5">
                <a:satMod val="175000"/>
                <a:alpha val="40000"/>
              </a:schemeClr>
            </a:glow>
            <a:outerShdw blurRad="292100" dist="139700" dir="2700000" algn="tl" rotWithShape="0">
              <a:srgbClr val="333333">
                <a:alpha val="65000"/>
              </a:srgbClr>
            </a:outerShd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246005" y="2610979"/>
            <a:ext cx="3528389" cy="2716159"/>
          </a:xfrm>
          <a:prstGeom prst="rect">
            <a:avLst/>
          </a:prstGeom>
          <a:ln>
            <a:noFill/>
          </a:ln>
          <a:effectLst>
            <a:glow rad="139700">
              <a:schemeClr val="accent5">
                <a:satMod val="175000"/>
                <a:alpha val="40000"/>
              </a:schemeClr>
            </a:glow>
            <a:outerShdw blurRad="292100" dist="139700" dir="2700000" algn="tl" rotWithShape="0">
              <a:srgbClr val="333333">
                <a:alpha val="65000"/>
              </a:srgbClr>
            </a:outerShdw>
          </a:effectLst>
        </p:spPr>
      </p:pic>
    </p:spTree>
    <p:extLst>
      <p:ext uri="{BB962C8B-B14F-4D97-AF65-F5344CB8AC3E}">
        <p14:creationId xmlns:p14="http://schemas.microsoft.com/office/powerpoint/2010/main" val="50864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548680"/>
            <a:ext cx="7621123" cy="5715843"/>
          </a:xfrm>
        </p:spPr>
      </p:pic>
    </p:spTree>
    <p:extLst>
      <p:ext uri="{BB962C8B-B14F-4D97-AF65-F5344CB8AC3E}">
        <p14:creationId xmlns:p14="http://schemas.microsoft.com/office/powerpoint/2010/main" val="40313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b">
            <a:noAutofit/>
          </a:bodyPr>
          <a:lstStyle/>
          <a:p>
            <a:pPr algn="ctr"/>
            <a:r>
              <a:rPr lang="ru-RU" sz="1600" b="1" dirty="0">
                <a:solidFill>
                  <a:schemeClr val="accent1">
                    <a:lumMod val="75000"/>
                  </a:schemeClr>
                </a:solidFill>
              </a:rPr>
              <a:t>Логопедическая практика показывает, что с каждым годом увеличивается количество детей с нарушениями речи. Известно, что дошкольный возраст является решающим этапом в формировании фундамента физического и психического здоровья ребенка. </a:t>
            </a:r>
          </a:p>
        </p:txBody>
      </p:sp>
      <p:sp>
        <p:nvSpPr>
          <p:cNvPr id="3" name="Объект 2"/>
          <p:cNvSpPr>
            <a:spLocks noGrp="1"/>
          </p:cNvSpPr>
          <p:nvPr>
            <p:ph idx="1"/>
          </p:nvPr>
        </p:nvSpPr>
        <p:spPr/>
        <p:txBody>
          <a:bodyPr>
            <a:normAutofit fontScale="92500"/>
          </a:bodyPr>
          <a:lstStyle/>
          <a:p>
            <a:pPr marL="68580" indent="0" algn="ctr">
              <a:buNone/>
            </a:pPr>
            <a:r>
              <a:rPr lang="ru-RU" b="1" dirty="0" smtClean="0"/>
              <a:t>Благодаря использованию данных методов </a:t>
            </a:r>
            <a:r>
              <a:rPr lang="ru-RU" b="1" dirty="0"/>
              <a:t>в своей работе, у детей развиваются все психические процессы, в том числе и речь (что очень важно для меня, как логопеда), развивается мелкая моторика и мускульная память, повышается работоспособность детей, улучшается качество образовательного процесса. Правильно говорящий ребёнок - это здоровый ребёнок.</a:t>
            </a:r>
          </a:p>
        </p:txBody>
      </p:sp>
    </p:spTree>
    <p:extLst>
      <p:ext uri="{BB962C8B-B14F-4D97-AF65-F5344CB8AC3E}">
        <p14:creationId xmlns:p14="http://schemas.microsoft.com/office/powerpoint/2010/main" val="917266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620688"/>
            <a:ext cx="7024744" cy="1549976"/>
          </a:xfrm>
        </p:spPr>
        <p:txBody>
          <a:bodyPr>
            <a:normAutofit fontScale="90000"/>
          </a:bodyPr>
          <a:lstStyle/>
          <a:p>
            <a:pPr algn="just"/>
            <a:r>
              <a:rPr lang="ru-RU" sz="1800" b="1" dirty="0" err="1">
                <a:latin typeface="Arial" panose="020B0604020202020204" pitchFamily="34" charset="0"/>
                <a:cs typeface="Arial" panose="020B0604020202020204" pitchFamily="34" charset="0"/>
              </a:rPr>
              <a:t>Здоровьесберегающие</a:t>
            </a:r>
            <a:r>
              <a:rPr lang="ru-RU" sz="1800" b="1" dirty="0">
                <a:latin typeface="Arial" panose="020B0604020202020204" pitchFamily="34" charset="0"/>
                <a:cs typeface="Arial" panose="020B0604020202020204" pitchFamily="34" charset="0"/>
              </a:rPr>
              <a:t> технологии в дошкольном образовании – технологии, направленные на решение приоритетной задачи современного дошкольного образования-задачи сохранения, поддержания и обогащения здоровья субъектов педагогического процесса в детском саду, прежде всего детей, педагогов и родителей. </a:t>
            </a:r>
          </a:p>
        </p:txBody>
      </p:sp>
      <p:sp>
        <p:nvSpPr>
          <p:cNvPr id="5" name="Объект 4"/>
          <p:cNvSpPr>
            <a:spLocks noGrp="1"/>
          </p:cNvSpPr>
          <p:nvPr>
            <p:ph idx="1"/>
          </p:nvPr>
        </p:nvSpPr>
        <p:spPr/>
        <p:txBody>
          <a:bodyPr>
            <a:normAutofit fontScale="77500" lnSpcReduction="20000"/>
          </a:bodyPr>
          <a:lstStyle/>
          <a:p>
            <a:pPr marL="68580" indent="0" algn="ctr">
              <a:buNone/>
            </a:pPr>
            <a:r>
              <a:rPr lang="ru-RU" sz="3600" b="1" dirty="0" err="1" smtClean="0">
                <a:solidFill>
                  <a:schemeClr val="tx2">
                    <a:lumMod val="75000"/>
                  </a:schemeClr>
                </a:solidFill>
              </a:rPr>
              <a:t>Здоровьесберегающие</a:t>
            </a:r>
            <a:r>
              <a:rPr lang="ru-RU" sz="3600" b="1" dirty="0" smtClean="0">
                <a:solidFill>
                  <a:schemeClr val="tx2">
                    <a:lumMod val="75000"/>
                  </a:schemeClr>
                </a:solidFill>
              </a:rPr>
              <a:t> </a:t>
            </a:r>
            <a:r>
              <a:rPr lang="ru-RU" sz="3600" b="1" dirty="0">
                <a:solidFill>
                  <a:schemeClr val="tx2">
                    <a:lumMod val="75000"/>
                  </a:schemeClr>
                </a:solidFill>
              </a:rPr>
              <a:t>технологии являются необходимым компонентом комплексной работы по развитию речи детей. Кроме того, они влияют на формирование гармоничной, творческой личности и подготовки его к самореализации в жизни с опорой на ценностные ориентиры, такие как здоровье.</a:t>
            </a:r>
          </a:p>
          <a:p>
            <a:endParaRPr lang="ru-RU" dirty="0"/>
          </a:p>
        </p:txBody>
      </p:sp>
    </p:spTree>
    <p:extLst>
      <p:ext uri="{BB962C8B-B14F-4D97-AF65-F5344CB8AC3E}">
        <p14:creationId xmlns:p14="http://schemas.microsoft.com/office/powerpoint/2010/main" val="3910876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Список литературы:</a:t>
            </a:r>
            <a:r>
              <a:rPr lang="ru-RU" dirty="0"/>
              <a:t/>
            </a:r>
            <a:br>
              <a:rPr lang="ru-RU" dirty="0"/>
            </a:br>
            <a:endParaRPr lang="ru-RU" dirty="0"/>
          </a:p>
        </p:txBody>
      </p:sp>
      <p:sp>
        <p:nvSpPr>
          <p:cNvPr id="3" name="Объект 2"/>
          <p:cNvSpPr>
            <a:spLocks noGrp="1"/>
          </p:cNvSpPr>
          <p:nvPr>
            <p:ph idx="1"/>
          </p:nvPr>
        </p:nvSpPr>
        <p:spPr/>
        <p:txBody>
          <a:bodyPr>
            <a:normAutofit fontScale="62500" lnSpcReduction="20000"/>
          </a:bodyPr>
          <a:lstStyle/>
          <a:p>
            <a:r>
              <a:rPr lang="ru-RU" b="1" dirty="0" smtClean="0">
                <a:solidFill>
                  <a:schemeClr val="accent2">
                    <a:lumMod val="75000"/>
                  </a:schemeClr>
                </a:solidFill>
              </a:rPr>
              <a:t>• Каминская </a:t>
            </a:r>
            <a:r>
              <a:rPr lang="ru-RU" b="1" dirty="0">
                <a:solidFill>
                  <a:schemeClr val="accent2">
                    <a:lumMod val="75000"/>
                  </a:schemeClr>
                </a:solidFill>
              </a:rPr>
              <a:t>Л.И., Никифорова Т.В. Помощник учителя-логопеда центра социально-психологической и педагогической помощи. Методическое пособие - М: Полиграф сервис, 1999. - 172 с.</a:t>
            </a:r>
          </a:p>
          <a:p>
            <a:r>
              <a:rPr lang="ru-RU" b="1" dirty="0" smtClean="0">
                <a:solidFill>
                  <a:schemeClr val="accent2">
                    <a:lumMod val="75000"/>
                  </a:schemeClr>
                </a:solidFill>
              </a:rPr>
              <a:t>• </a:t>
            </a:r>
            <a:r>
              <a:rPr lang="ru-RU" b="1" dirty="0" err="1" smtClean="0">
                <a:solidFill>
                  <a:schemeClr val="accent2">
                    <a:lumMod val="75000"/>
                  </a:schemeClr>
                </a:solidFill>
              </a:rPr>
              <a:t>Каралашвили</a:t>
            </a:r>
            <a:r>
              <a:rPr lang="ru-RU" b="1" dirty="0" smtClean="0">
                <a:solidFill>
                  <a:schemeClr val="accent2">
                    <a:lumMod val="75000"/>
                  </a:schemeClr>
                </a:solidFill>
              </a:rPr>
              <a:t> </a:t>
            </a:r>
            <a:r>
              <a:rPr lang="ru-RU" b="1" dirty="0">
                <a:solidFill>
                  <a:schemeClr val="accent2">
                    <a:lumMod val="75000"/>
                  </a:schemeClr>
                </a:solidFill>
              </a:rPr>
              <a:t>Е.А. Физкультурная минутка. Динамические упражнения. - М.: ТЦ «Сфера», 2007. – 128 с.</a:t>
            </a:r>
          </a:p>
          <a:p>
            <a:r>
              <a:rPr lang="ru-RU" b="1" dirty="0" smtClean="0">
                <a:solidFill>
                  <a:schemeClr val="accent2">
                    <a:lumMod val="75000"/>
                  </a:schemeClr>
                </a:solidFill>
              </a:rPr>
              <a:t>• Коноваленко </a:t>
            </a:r>
            <a:r>
              <a:rPr lang="ru-RU" b="1" dirty="0">
                <a:solidFill>
                  <a:schemeClr val="accent2">
                    <a:lumMod val="75000"/>
                  </a:schemeClr>
                </a:solidFill>
              </a:rPr>
              <a:t>С.В. Развитие познавательной деятельности у детей от 6 - 9 лет. - М: Гном-Пресс, Новая школа, 2000. – 215 с.</a:t>
            </a:r>
          </a:p>
          <a:p>
            <a:r>
              <a:rPr lang="ru-RU" b="1" dirty="0" smtClean="0">
                <a:solidFill>
                  <a:schemeClr val="accent2">
                    <a:lumMod val="75000"/>
                  </a:schemeClr>
                </a:solidFill>
              </a:rPr>
              <a:t>• </a:t>
            </a:r>
            <a:r>
              <a:rPr lang="ru-RU" b="1" dirty="0" err="1" smtClean="0">
                <a:solidFill>
                  <a:schemeClr val="accent2">
                    <a:lumMod val="75000"/>
                  </a:schemeClr>
                </a:solidFill>
              </a:rPr>
              <a:t>Краузе</a:t>
            </a:r>
            <a:r>
              <a:rPr lang="ru-RU" b="1" dirty="0" smtClean="0">
                <a:solidFill>
                  <a:schemeClr val="accent2">
                    <a:lumMod val="75000"/>
                  </a:schemeClr>
                </a:solidFill>
              </a:rPr>
              <a:t> </a:t>
            </a:r>
            <a:r>
              <a:rPr lang="ru-RU" b="1" dirty="0">
                <a:solidFill>
                  <a:schemeClr val="accent2">
                    <a:lumMod val="75000"/>
                  </a:schemeClr>
                </a:solidFill>
              </a:rPr>
              <a:t>Е.Н. Логопедический массаж и артикуляционная гимнастика. - СПб.: Корона, 2004. – 78 с.</a:t>
            </a:r>
          </a:p>
          <a:p>
            <a:r>
              <a:rPr lang="ru-RU" b="1" dirty="0" smtClean="0">
                <a:solidFill>
                  <a:schemeClr val="accent2">
                    <a:lumMod val="75000"/>
                  </a:schemeClr>
                </a:solidFill>
              </a:rPr>
              <a:t>• </a:t>
            </a:r>
            <a:r>
              <a:rPr lang="ru-RU" b="1" dirty="0" err="1" smtClean="0">
                <a:solidFill>
                  <a:schemeClr val="accent2">
                    <a:lumMod val="75000"/>
                  </a:schemeClr>
                </a:solidFill>
              </a:rPr>
              <a:t>Узорова</a:t>
            </a:r>
            <a:r>
              <a:rPr lang="ru-RU" b="1" dirty="0" smtClean="0">
                <a:solidFill>
                  <a:schemeClr val="accent2">
                    <a:lumMod val="75000"/>
                  </a:schemeClr>
                </a:solidFill>
              </a:rPr>
              <a:t> </a:t>
            </a:r>
            <a:r>
              <a:rPr lang="ru-RU" b="1" dirty="0">
                <a:solidFill>
                  <a:schemeClr val="accent2">
                    <a:lumMod val="75000"/>
                  </a:schemeClr>
                </a:solidFill>
              </a:rPr>
              <a:t>О.В., Нефедова Е.А. Физкультурные минутки. - М.: ООО «Изд-во </a:t>
            </a:r>
            <a:r>
              <a:rPr lang="ru-RU" b="1" dirty="0" err="1">
                <a:solidFill>
                  <a:schemeClr val="accent2">
                    <a:lumMod val="75000"/>
                  </a:schemeClr>
                </a:solidFill>
              </a:rPr>
              <a:t>Астрель</a:t>
            </a:r>
            <a:r>
              <a:rPr lang="ru-RU" b="1" dirty="0">
                <a:solidFill>
                  <a:schemeClr val="accent2">
                    <a:lumMod val="75000"/>
                  </a:schemeClr>
                </a:solidFill>
              </a:rPr>
              <a:t>», ООО «Издательство АСТ», ЗАО НПП «Ермак», 2006. – 96 с.</a:t>
            </a:r>
          </a:p>
          <a:p>
            <a:r>
              <a:rPr lang="ru-RU" b="1" dirty="0" smtClean="0">
                <a:solidFill>
                  <a:schemeClr val="accent2">
                    <a:lumMod val="75000"/>
                  </a:schemeClr>
                </a:solidFill>
              </a:rPr>
              <a:t>• Филичева </a:t>
            </a:r>
            <a:r>
              <a:rPr lang="ru-RU" b="1" dirty="0">
                <a:solidFill>
                  <a:schemeClr val="accent2">
                    <a:lumMod val="75000"/>
                  </a:schemeClr>
                </a:solidFill>
              </a:rPr>
              <a:t>Т.Б., </a:t>
            </a:r>
            <a:r>
              <a:rPr lang="ru-RU" b="1" dirty="0" err="1">
                <a:solidFill>
                  <a:schemeClr val="accent2">
                    <a:lumMod val="75000"/>
                  </a:schemeClr>
                </a:solidFill>
              </a:rPr>
              <a:t>Чевелева</a:t>
            </a:r>
            <a:r>
              <a:rPr lang="ru-RU" b="1" dirty="0">
                <a:solidFill>
                  <a:schemeClr val="accent2">
                    <a:lumMod val="75000"/>
                  </a:schemeClr>
                </a:solidFill>
              </a:rPr>
              <a:t> Н.А., Чиркина Г.В. Основы логопедии. - М: Просвещение, 1989. – 223 с</a:t>
            </a:r>
          </a:p>
          <a:p>
            <a:pPr marL="68580" indent="0">
              <a:buNone/>
            </a:pPr>
            <a:endParaRPr lang="ru-RU" dirty="0"/>
          </a:p>
        </p:txBody>
      </p:sp>
    </p:spTree>
    <p:extLst>
      <p:ext uri="{BB962C8B-B14F-4D97-AF65-F5344CB8AC3E}">
        <p14:creationId xmlns:p14="http://schemas.microsoft.com/office/powerpoint/2010/main" val="1667631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lstStyle/>
          <a:p>
            <a:pPr algn="ctr"/>
            <a:r>
              <a:rPr lang="ru-RU" b="1" dirty="0" smtClean="0">
                <a:solidFill>
                  <a:schemeClr val="tx2">
                    <a:lumMod val="75000"/>
                  </a:schemeClr>
                </a:solidFill>
              </a:rPr>
              <a:t>Су-</a:t>
            </a:r>
            <a:r>
              <a:rPr lang="ru-RU" b="1" dirty="0" err="1" smtClean="0">
                <a:solidFill>
                  <a:schemeClr val="tx2">
                    <a:lumMod val="75000"/>
                  </a:schemeClr>
                </a:solidFill>
              </a:rPr>
              <a:t>джок</a:t>
            </a:r>
            <a:r>
              <a:rPr lang="ru-RU" b="1" dirty="0" smtClean="0">
                <a:solidFill>
                  <a:schemeClr val="tx2">
                    <a:lumMod val="75000"/>
                  </a:schemeClr>
                </a:solidFill>
              </a:rPr>
              <a:t> терапия</a:t>
            </a:r>
            <a:endParaRPr lang="ru-RU" b="1" dirty="0">
              <a:solidFill>
                <a:schemeClr val="tx2">
                  <a:lumMod val="75000"/>
                </a:schemeClr>
              </a:solidFill>
            </a:endParaRPr>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5696" y="2060848"/>
            <a:ext cx="5438783" cy="40790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69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764703"/>
            <a:ext cx="7416824" cy="5562619"/>
          </a:xfrm>
        </p:spPr>
      </p:pic>
    </p:spTree>
    <p:extLst>
      <p:ext uri="{BB962C8B-B14F-4D97-AF65-F5344CB8AC3E}">
        <p14:creationId xmlns:p14="http://schemas.microsoft.com/office/powerpoint/2010/main" val="2015885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b">
            <a:normAutofit fontScale="90000"/>
          </a:bodyPr>
          <a:lstStyle/>
          <a:p>
            <a:pPr algn="ctr"/>
            <a:r>
              <a:rPr lang="ru-RU" dirty="0"/>
              <a:t/>
            </a:r>
            <a:br>
              <a:rPr lang="ru-RU" dirty="0"/>
            </a:br>
            <a:r>
              <a:rPr lang="ru-RU" b="1" dirty="0" smtClean="0">
                <a:solidFill>
                  <a:schemeClr val="tx2">
                    <a:lumMod val="75000"/>
                  </a:schemeClr>
                </a:solidFill>
              </a:rPr>
              <a:t>Дыхательные упражнения.</a:t>
            </a:r>
            <a:r>
              <a:rPr lang="ru-RU" dirty="0"/>
              <a:t/>
            </a:r>
            <a:br>
              <a:rPr lang="ru-RU" dirty="0"/>
            </a:br>
            <a:endParaRPr lang="ru-RU" dirty="0"/>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7664" y="1772816"/>
            <a:ext cx="5857200" cy="4010908"/>
          </a:xfrm>
          <a:effectLst>
            <a:glow rad="139700">
              <a:schemeClr val="accent5">
                <a:satMod val="175000"/>
                <a:alpha val="40000"/>
              </a:schemeClr>
            </a:glow>
            <a:outerShdw blurRad="50800" dist="38100" dir="16200000" rotWithShape="0">
              <a:prstClr val="black">
                <a:alpha val="40000"/>
              </a:prstClr>
            </a:outerShdw>
          </a:effectLst>
        </p:spPr>
      </p:pic>
    </p:spTree>
    <p:extLst>
      <p:ext uri="{BB962C8B-B14F-4D97-AF65-F5344CB8AC3E}">
        <p14:creationId xmlns:p14="http://schemas.microsoft.com/office/powerpoint/2010/main" val="355436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1600" b="1" dirty="0">
                <a:solidFill>
                  <a:schemeClr val="tx2">
                    <a:lumMod val="75000"/>
                  </a:schemeClr>
                </a:solidFill>
              </a:rPr>
              <a:t>Дыхательные упражнения помогают выработать диафрагмальное дыхание, а также продолжительность, силу и правильное распределение выдоха. </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2204864"/>
            <a:ext cx="5857200" cy="3933757"/>
          </a:xfrm>
          <a:prstGeom prst="rect">
            <a:avLst/>
          </a:prstGeom>
          <a:noFill/>
          <a:ln>
            <a:noFill/>
          </a:ln>
          <a:effectLst>
            <a:glow rad="1397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381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620688"/>
            <a:ext cx="7704856" cy="5778642"/>
          </a:xfrm>
        </p:spPr>
      </p:pic>
    </p:spTree>
    <p:extLst>
      <p:ext uri="{BB962C8B-B14F-4D97-AF65-F5344CB8AC3E}">
        <p14:creationId xmlns:p14="http://schemas.microsoft.com/office/powerpoint/2010/main" val="169729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1600" b="1" dirty="0">
                <a:solidFill>
                  <a:schemeClr val="accent1">
                    <a:lumMod val="75000"/>
                  </a:schemeClr>
                </a:solidFill>
              </a:rPr>
              <a:t>Ритмичные шумные вдохи и выдохи способствуют насыщению организма кислородом, улучшают обменные процессы, </a:t>
            </a:r>
            <a:r>
              <a:rPr lang="ru-RU" sz="1600" b="1" dirty="0" err="1">
                <a:solidFill>
                  <a:schemeClr val="accent1">
                    <a:lumMod val="75000"/>
                  </a:schemeClr>
                </a:solidFill>
              </a:rPr>
              <a:t>психо</a:t>
            </a:r>
            <a:r>
              <a:rPr lang="ru-RU" sz="1600" b="1" dirty="0">
                <a:solidFill>
                  <a:schemeClr val="accent1">
                    <a:lumMod val="75000"/>
                  </a:schemeClr>
                </a:solidFill>
              </a:rPr>
              <a:t>– эмоциональное состояние, выводят из стресса, повышают иммунитет.</a:t>
            </a:r>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7664" y="2204865"/>
            <a:ext cx="5857200" cy="3926255"/>
          </a:xfrm>
          <a:effectLst>
            <a:glow rad="139700">
              <a:schemeClr val="accent5">
                <a:satMod val="175000"/>
                <a:alpha val="40000"/>
              </a:schemeClr>
            </a:glow>
            <a:outerShdw blurRad="50800" dist="38100" algn="l" rotWithShape="0">
              <a:prstClr val="black">
                <a:alpha val="40000"/>
              </a:prstClr>
            </a:outerShdw>
          </a:effectLst>
        </p:spPr>
      </p:pic>
    </p:spTree>
    <p:extLst>
      <p:ext uri="{BB962C8B-B14F-4D97-AF65-F5344CB8AC3E}">
        <p14:creationId xmlns:p14="http://schemas.microsoft.com/office/powerpoint/2010/main" val="334145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548680"/>
            <a:ext cx="7759997" cy="5819998"/>
          </a:xfrm>
        </p:spPr>
      </p:pic>
    </p:spTree>
    <p:extLst>
      <p:ext uri="{BB962C8B-B14F-4D97-AF65-F5344CB8AC3E}">
        <p14:creationId xmlns:p14="http://schemas.microsoft.com/office/powerpoint/2010/main" val="4479139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184</TotalTime>
  <Words>510</Words>
  <Application>Microsoft Office PowerPoint</Application>
  <PresentationFormat>Экран (4:3)</PresentationFormat>
  <Paragraphs>25</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Остин</vt:lpstr>
      <vt:lpstr>Муниципальное бюджетное общеобразовательное учреждение «Средняя школа №7 имени Героя Советского Союза Б.С.Левина» г. Рославль Смоленской области  </vt:lpstr>
      <vt:lpstr>Здоровьесберегающие технологии в дошкольном образовании – технологии, направленные на решение приоритетной задачи современного дошкольного образования-задачи сохранения, поддержания и обогащения здоровья субъектов педагогического процесса в детском саду, прежде всего детей, педагогов и родителей. </vt:lpstr>
      <vt:lpstr>Су-джок терапия</vt:lpstr>
      <vt:lpstr>Презентация PowerPoint</vt:lpstr>
      <vt:lpstr> Дыхательные упражнения. </vt:lpstr>
      <vt:lpstr>Дыхательные упражнения помогают выработать диафрагмальное дыхание, а также продолжительность, силу и правильное распределение выдоха. </vt:lpstr>
      <vt:lpstr>Презентация PowerPoint</vt:lpstr>
      <vt:lpstr>Ритмичные шумные вдохи и выдохи способствуют насыщению организма кислородом, улучшают обменные процессы, психо– эмоциональное состояние, выводят из стресса, повышают иммунитет.</vt:lpstr>
      <vt:lpstr>Презентация PowerPoint</vt:lpstr>
      <vt:lpstr>Развитие мелкой моторики.</vt:lpstr>
      <vt:lpstr>Выполнение заданий типа: дорисуй, раскрась, помоги.</vt:lpstr>
      <vt:lpstr>Пальчиковые игры с мелкими предметами.</vt:lpstr>
      <vt:lpstr>Презентация PowerPoint</vt:lpstr>
      <vt:lpstr>Разрезные картинки, пазлы, мозаики, конструкторы.</vt:lpstr>
      <vt:lpstr>Систематические упражнения по тренировке движений пальцев, наряду со стимулирующим влиянием на развитие речи, является мощным средством повышения работоспособности коры головного мозга, влияет на центры развития речи, развивает ручную умелость, помогает снять напряжение.</vt:lpstr>
      <vt:lpstr>Презентация PowerPoint</vt:lpstr>
      <vt:lpstr>Сухой бассейн.</vt:lpstr>
      <vt:lpstr>Презентация PowerPoint</vt:lpstr>
      <vt:lpstr>Логопедическая практика показывает, что с каждым годом увеличивается количество детей с нарушениями речи. Известно, что дошкольный возраст является решающим этапом в формировании фундамента физического и психического здоровья ребенка. </vt:lpstr>
      <vt:lpstr>Список литературы: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МБДОУ д\с «Светлячок»</dc:title>
  <dc:creator>n16</dc:creator>
  <cp:lastModifiedBy>котя</cp:lastModifiedBy>
  <cp:revision>22</cp:revision>
  <dcterms:created xsi:type="dcterms:W3CDTF">2015-03-25T11:37:30Z</dcterms:created>
  <dcterms:modified xsi:type="dcterms:W3CDTF">2019-04-12T18:06:05Z</dcterms:modified>
</cp:coreProperties>
</file>