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16" r:id="rId14"/>
    <p:sldMasterId id="2147483828" r:id="rId15"/>
    <p:sldMasterId id="2147483840" r:id="rId16"/>
    <p:sldMasterId id="2147483852" r:id="rId17"/>
  </p:sldMasterIdLst>
  <p:notesMasterIdLst>
    <p:notesMasterId r:id="rId43"/>
  </p:notesMasterIdLst>
  <p:sldIdLst>
    <p:sldId id="257" r:id="rId18"/>
    <p:sldId id="288" r:id="rId19"/>
    <p:sldId id="290" r:id="rId20"/>
    <p:sldId id="291" r:id="rId21"/>
    <p:sldId id="292" r:id="rId22"/>
    <p:sldId id="293" r:id="rId23"/>
    <p:sldId id="295" r:id="rId24"/>
    <p:sldId id="296" r:id="rId25"/>
    <p:sldId id="298" r:id="rId26"/>
    <p:sldId id="299" r:id="rId27"/>
    <p:sldId id="300" r:id="rId28"/>
    <p:sldId id="301" r:id="rId29"/>
    <p:sldId id="302" r:id="rId30"/>
    <p:sldId id="304" r:id="rId31"/>
    <p:sldId id="312" r:id="rId32"/>
    <p:sldId id="305" r:id="rId33"/>
    <p:sldId id="306" r:id="rId34"/>
    <p:sldId id="307" r:id="rId35"/>
    <p:sldId id="278" r:id="rId36"/>
    <p:sldId id="277" r:id="rId37"/>
    <p:sldId id="308" r:id="rId38"/>
    <p:sldId id="309" r:id="rId39"/>
    <p:sldId id="279" r:id="rId40"/>
    <p:sldId id="311" r:id="rId41"/>
    <p:sldId id="31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22B83-9878-4146-952F-2AF85B2A7AF6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12BA0-66CC-4DA3-BCA3-B4BA29435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2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66766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47244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2694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46951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14797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19649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84999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58032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88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39728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91201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693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15195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09068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22477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0655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32938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44621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63538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5790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0567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82620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494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320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08971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64140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2357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36066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76506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30559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7890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05251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15459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7223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7295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19943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84911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01819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07319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72314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39804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76207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69832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6683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7486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73155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40271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72705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32910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85336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18908"/>
      </p:ext>
    </p:extLst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71321"/>
      </p:ext>
    </p:extLst>
  </p:cSld>
  <p:clrMapOvr>
    <a:masterClrMapping/>
  </p:clrMapOvr>
  <p:transition spd="slow">
    <p:push dir="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64400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40433"/>
      </p:ext>
    </p:extLst>
  </p:cSld>
  <p:clrMapOvr>
    <a:masterClrMapping/>
  </p:clrMapOvr>
  <p:transition spd="slow">
    <p:push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45635"/>
      </p:ext>
    </p:extLst>
  </p:cSld>
  <p:clrMapOvr>
    <a:masterClrMapping/>
  </p:clrMapOvr>
  <p:transition spd="slow">
    <p:push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8564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76391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58519"/>
      </p:ext>
    </p:extLst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16254"/>
      </p:ext>
    </p:extLst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06318"/>
      </p:ext>
    </p:extLst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09407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25251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02898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66289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64017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4339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2301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10019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75150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75072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01101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72760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18882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42376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3011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54603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7606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055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0530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95909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49531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583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76932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3780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07388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79911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53017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80539"/>
      </p:ext>
    </p:extLst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464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83708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29701"/>
      </p:ext>
    </p:extLst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3815"/>
      </p:ext>
    </p:extLst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68303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49413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23996"/>
      </p:ext>
    </p:extLst>
  </p:cSld>
  <p:clrMapOvr>
    <a:masterClrMapping/>
  </p:clrMapOvr>
  <p:transition spd="slow">
    <p:push dir="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36651"/>
      </p:ext>
    </p:extLst>
  </p:cSld>
  <p:clrMapOvr>
    <a:masterClrMapping/>
  </p:clrMapOvr>
  <p:transition spd="slow">
    <p:push dir="u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9713"/>
      </p:ext>
    </p:extLst>
  </p:cSld>
  <p:clrMapOvr>
    <a:masterClrMapping/>
  </p:clrMapOvr>
  <p:transition spd="slow">
    <p:push dir="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7894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8463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2076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9926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7141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4581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7770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5685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7195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035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316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7552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3410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7439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9197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2514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6303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0773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7136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7841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0683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5042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5062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130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3786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56497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4556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1601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79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6122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707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760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3308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3480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3901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683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6712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323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9959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7443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1170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1828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5907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3078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1170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789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397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19227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9993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754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827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53395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4851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581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030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24816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613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9520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75829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6015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4555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59493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0828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4736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46256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72514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52433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3707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5103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2367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77823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286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364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04060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768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1261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706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62511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2732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99651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08294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5218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78815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87949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16679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6571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33989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41510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04591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013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F4A3-A422-4189-A4F1-6A49FC92A6C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4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9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6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7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6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4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1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7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1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97425"/>
            <a:ext cx="6400800" cy="16557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i="1" dirty="0" smtClean="0">
                <a:solidFill>
                  <a:schemeClr val="tx1"/>
                </a:solidFill>
              </a:rPr>
              <a:t>Выполнила </a:t>
            </a:r>
            <a:r>
              <a:rPr lang="ru-RU" sz="2400" b="1" i="1" dirty="0">
                <a:solidFill>
                  <a:schemeClr val="tx1"/>
                </a:solidFill>
              </a:rPr>
              <a:t>Н</a:t>
            </a:r>
            <a:r>
              <a:rPr lang="ru-RU" sz="2400" b="1" i="1" dirty="0" smtClean="0">
                <a:solidFill>
                  <a:schemeClr val="tx1"/>
                </a:solidFill>
              </a:rPr>
              <a:t>икитина Е. А., </a:t>
            </a:r>
          </a:p>
          <a:p>
            <a:pPr eaLnBrk="1" hangingPunct="1"/>
            <a:r>
              <a:rPr lang="ru-RU" sz="2400" b="1" i="1" dirty="0" smtClean="0">
                <a:solidFill>
                  <a:schemeClr val="tx1"/>
                </a:solidFill>
              </a:rPr>
              <a:t>Воспитатель МБДОУ д/с № 11 «</a:t>
            </a:r>
            <a:r>
              <a:rPr lang="ru-RU" sz="2400" b="1" i="1" dirty="0" err="1">
                <a:solidFill>
                  <a:schemeClr val="tx1"/>
                </a:solidFill>
              </a:rPr>
              <a:t>Г</a:t>
            </a:r>
            <a:r>
              <a:rPr lang="ru-RU" sz="2400" b="1" i="1" dirty="0" err="1" smtClean="0">
                <a:solidFill>
                  <a:schemeClr val="tx1"/>
                </a:solidFill>
              </a:rPr>
              <a:t>ималашка</a:t>
            </a:r>
            <a:r>
              <a:rPr lang="ru-RU" sz="2400" b="1" i="1" dirty="0" smtClean="0">
                <a:solidFill>
                  <a:schemeClr val="tx1"/>
                </a:solidFill>
              </a:rPr>
              <a:t>»</a:t>
            </a:r>
          </a:p>
          <a:p>
            <a:pPr eaLnBrk="1" hangingPunct="1"/>
            <a:r>
              <a:rPr lang="ru-RU" sz="2400" b="1" i="1" dirty="0" err="1">
                <a:solidFill>
                  <a:schemeClr val="tx1"/>
                </a:solidFill>
              </a:rPr>
              <a:t>п</a:t>
            </a:r>
            <a:r>
              <a:rPr lang="ru-RU" sz="2400" b="1" i="1" dirty="0" err="1" smtClean="0">
                <a:solidFill>
                  <a:schemeClr val="tx1"/>
                </a:solidFill>
              </a:rPr>
              <a:t>.Переяславка</a:t>
            </a:r>
            <a:endParaRPr lang="ru-RU" sz="2400" b="1" i="1" dirty="0" smtClean="0">
              <a:solidFill>
                <a:schemeClr val="tx1"/>
              </a:solidFill>
            </a:endParaRPr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11188" y="1341438"/>
            <a:ext cx="7921625" cy="3024187"/>
          </a:xfrm>
          <a:pattFill prst="ltDnDiag">
            <a:fgClr>
              <a:srgbClr val="CCFFFF"/>
            </a:fgClr>
            <a:bgClr>
              <a:schemeClr val="bg1"/>
            </a:bgClr>
          </a:patt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Презентация краткосрочного проекта </a:t>
            </a:r>
            <a:r>
              <a:rPr lang="ru-RU" sz="5400" b="1" dirty="0" smtClean="0">
                <a:solidFill>
                  <a:srgbClr val="00C400"/>
                </a:solidFill>
                <a:latin typeface="Monotype Corsiva" pitchFamily="66" charset="0"/>
              </a:rPr>
              <a:t>«Огород на подоконнике»</a:t>
            </a:r>
            <a:br>
              <a:rPr lang="ru-RU" sz="5400" b="1" dirty="0" smtClean="0">
                <a:solidFill>
                  <a:srgbClr val="00C4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во второй младшей группе </a:t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«Капельки»</a:t>
            </a:r>
          </a:p>
        </p:txBody>
      </p:sp>
      <p:pic>
        <p:nvPicPr>
          <p:cNvPr id="2" name="Дуэт арф _Шарм_ — In the Garden, in the Garden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1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/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403350" y="549275"/>
            <a:ext cx="6553200" cy="868363"/>
          </a:xfrm>
        </p:spPr>
        <p:txBody>
          <a:bodyPr/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70C0"/>
                </a:solidFill>
              </a:rPr>
              <a:t>2. Основной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(исследовательский)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 </a:t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sz="3200" dirty="0" smtClean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3850" y="1628775"/>
            <a:ext cx="4038600" cy="4525963"/>
          </a:xfrm>
        </p:spPr>
        <p:txBody>
          <a:bodyPr/>
          <a:lstStyle/>
          <a:p>
            <a:pPr>
              <a:defRPr/>
            </a:pPr>
            <a:endParaRPr lang="ru-RU" sz="2400" b="1" i="1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ru-RU" sz="2400" i="1" dirty="0" smtClean="0">
                <a:solidFill>
                  <a:srgbClr val="00B050"/>
                </a:solidFill>
              </a:rPr>
              <a:t>Содержание </a:t>
            </a:r>
            <a:r>
              <a:rPr lang="ru-RU" sz="2400" i="1" dirty="0">
                <a:solidFill>
                  <a:srgbClr val="00B050"/>
                </a:solidFill>
              </a:rPr>
              <a:t>деятельности воспитателя и детей:</a:t>
            </a:r>
            <a:r>
              <a:rPr lang="ru-RU" sz="2000" i="1" dirty="0"/>
              <a:t>	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рассматривание </a:t>
            </a:r>
            <a:endParaRPr lang="ru-RU" sz="2000" dirty="0" smtClean="0"/>
          </a:p>
          <a:p>
            <a:pPr marL="0" indent="0">
              <a:buFontTx/>
              <a:buNone/>
              <a:defRPr/>
            </a:pPr>
            <a:r>
              <a:rPr lang="ru-RU" sz="2000" dirty="0"/>
              <a:t> </a:t>
            </a:r>
            <a:r>
              <a:rPr lang="ru-RU" sz="2000" dirty="0" smtClean="0"/>
              <a:t>    и посев семян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19923"/>
            <a:ext cx="4038600" cy="4353087"/>
          </a:xfrm>
          <a:ln w="5715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409990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011796" y="364973"/>
            <a:ext cx="7272808" cy="1943100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Исследовательская и практическая деятельность по изучению особенностей выращивания культурных насаждений: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dirty="0" smtClean="0"/>
              <a:t>- подготовка почвы;</a:t>
            </a:r>
            <a:br>
              <a:rPr lang="ru-RU" sz="2000" b="1" dirty="0" smtClean="0"/>
            </a:br>
            <a:r>
              <a:rPr lang="ru-RU" sz="2000" b="1" dirty="0" smtClean="0"/>
              <a:t>- отбор хороших семян от плохих;</a:t>
            </a:r>
            <a:br>
              <a:rPr lang="ru-RU" sz="2000" b="1" dirty="0" smtClean="0"/>
            </a:br>
            <a:endParaRPr lang="ru-RU" sz="2000" b="1" dirty="0" smtClean="0"/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169" y="2289414"/>
            <a:ext cx="3682752" cy="383389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08073"/>
            <a:ext cx="3678560" cy="3818090"/>
          </a:xfrm>
          <a:ln w="5715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188610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81528" cy="940817"/>
          </a:xfrm>
        </p:spPr>
        <p:txBody>
          <a:bodyPr/>
          <a:lstStyle/>
          <a:p>
            <a:r>
              <a:rPr lang="ru-RU" sz="2400" i="1" dirty="0">
                <a:solidFill>
                  <a:srgbClr val="0070C0"/>
                </a:solidFill>
              </a:rPr>
              <a:t>З</a:t>
            </a:r>
            <a:r>
              <a:rPr lang="ru-RU" sz="2400" i="1" dirty="0" smtClean="0">
                <a:solidFill>
                  <a:srgbClr val="0070C0"/>
                </a:solidFill>
              </a:rPr>
              <a:t>накомство </a:t>
            </a:r>
            <a:r>
              <a:rPr lang="ru-RU" sz="2400" i="1" dirty="0" smtClean="0">
                <a:solidFill>
                  <a:srgbClr val="0070C0"/>
                </a:solidFill>
              </a:rPr>
              <a:t>с моделью трудового </a:t>
            </a:r>
            <a:r>
              <a:rPr lang="ru-RU" sz="2400" i="1" dirty="0" smtClean="0">
                <a:solidFill>
                  <a:srgbClr val="0070C0"/>
                </a:solidFill>
              </a:rPr>
              <a:t>процесса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graphicFrame>
        <p:nvGraphicFramePr>
          <p:cNvPr id="13315" name="Объект 7"/>
          <p:cNvGraphicFramePr>
            <a:graphicFrameLocks noGrp="1" noChangeAspect="1"/>
          </p:cNvGraphicFramePr>
          <p:nvPr>
            <p:ph idx="1"/>
          </p:nvPr>
        </p:nvGraphicFramePr>
        <p:xfrm>
          <a:off x="457200" y="2025650"/>
          <a:ext cx="82296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Документ" r:id="rId3" imgW="10005385" imgH="4551497" progId="Word.Document.12">
                  <p:embed/>
                </p:oleObj>
              </mc:Choice>
              <mc:Fallback>
                <p:oleObj name="Документ" r:id="rId3" imgW="10005385" imgH="4551497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25650"/>
                        <a:ext cx="8229600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820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067175" y="620713"/>
            <a:ext cx="4105275" cy="1584325"/>
          </a:xfrm>
        </p:spPr>
        <p:txBody>
          <a:bodyPr/>
          <a:lstStyle/>
          <a:p>
            <a:r>
              <a:rPr lang="ru-RU" sz="2800" i="1" dirty="0" smtClean="0"/>
              <a:t/>
            </a:r>
            <a:br>
              <a:rPr lang="ru-RU" sz="2800" i="1" dirty="0" smtClean="0"/>
            </a:br>
            <a:endParaRPr lang="ru-RU" sz="2800" i="1" dirty="0" smtClean="0"/>
          </a:p>
        </p:txBody>
      </p:sp>
      <p:sp>
        <p:nvSpPr>
          <p:cNvPr id="14341" name="Прямоугольник 12"/>
          <p:cNvSpPr>
            <a:spLocks noChangeArrowheads="1"/>
          </p:cNvSpPr>
          <p:nvPr/>
        </p:nvSpPr>
        <p:spPr bwMode="auto">
          <a:xfrm>
            <a:off x="611188" y="4365625"/>
            <a:ext cx="367347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000000"/>
                </a:solidFill>
              </a:rPr>
              <a:t> </a:t>
            </a:r>
            <a:endParaRPr lang="ru-RU" sz="2800" dirty="0" smtClean="0">
              <a:solidFill>
                <a:srgbClr val="0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8" y="2270534"/>
            <a:ext cx="4038600" cy="3241871"/>
          </a:xfrm>
          <a:ln w="57150">
            <a:solidFill>
              <a:srgbClr val="00B0F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096393" cy="4968553"/>
          </a:xfrm>
          <a:ln w="57150"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206537" y="932280"/>
            <a:ext cx="33130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Консультации для родителей о пользе витаминов</a:t>
            </a:r>
            <a:endParaRPr lang="ru-RU" sz="2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7991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08062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Оформление огорода на окне</a:t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в морской тематике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875"/>
            <a:ext cx="7272808" cy="4896445"/>
          </a:xfr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98232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625">
            <a:off x="938881" y="2231067"/>
            <a:ext cx="3446547" cy="3510467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3879486" cy="4555994"/>
          </a:xfrm>
          <a:prstGeom prst="rect">
            <a:avLst/>
          </a:prstGeom>
          <a:ln w="571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67734" y="395395"/>
            <a:ext cx="5224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Наблюдение за </a:t>
            </a:r>
            <a:r>
              <a:rPr lang="ru-RU" sz="2400" b="1" i="1" dirty="0" smtClean="0">
                <a:solidFill>
                  <a:srgbClr val="0070C0"/>
                </a:solidFill>
              </a:rPr>
              <a:t>первыми </a:t>
            </a:r>
            <a:r>
              <a:rPr lang="ru-RU" sz="2400" b="1" i="1" dirty="0">
                <a:solidFill>
                  <a:srgbClr val="0070C0"/>
                </a:solidFill>
              </a:rPr>
              <a:t>всходами и дальнейшим </a:t>
            </a:r>
            <a:r>
              <a:rPr lang="ru-RU" sz="2400" b="1" i="1" dirty="0" smtClean="0">
                <a:solidFill>
                  <a:srgbClr val="0070C0"/>
                </a:solidFill>
              </a:rPr>
              <a:t>развитием</a:t>
            </a:r>
            <a:r>
              <a:rPr lang="ru-RU" sz="2400" b="1" i="1" dirty="0">
                <a:solidFill>
                  <a:srgbClr val="0070C0"/>
                </a:solidFill>
              </a:rPr>
              <a:t>.</a:t>
            </a:r>
            <a:endParaRPr lang="ru-RU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952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solidFill>
                  <a:srgbClr val="008000"/>
                </a:solidFill>
              </a:rPr>
              <a:t>Беседы о пользе овощей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3609387" cy="3722270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19476"/>
            <a:ext cx="3452192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008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0536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258">
            <a:off x="1219604" y="2266697"/>
            <a:ext cx="3168352" cy="381642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816">
            <a:off x="5010824" y="1356130"/>
            <a:ext cx="3332906" cy="381642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3648" y="320181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Чтоб здоровым быть,</a:t>
            </a:r>
          </a:p>
          <a:p>
            <a:pPr algn="ctr"/>
            <a:r>
              <a:rPr lang="ru-RU" sz="2400" b="1" i="1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Надо овощи любить </a:t>
            </a:r>
          </a:p>
          <a:p>
            <a:pPr algn="ctr"/>
            <a:r>
              <a:rPr lang="ru-RU" sz="2400" b="1" i="1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 без исключения, </a:t>
            </a:r>
          </a:p>
          <a:p>
            <a:pPr algn="ctr"/>
            <a:r>
              <a:rPr lang="ru-RU" sz="2400" b="1" i="1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этом нет сомнения!</a:t>
            </a:r>
            <a:endParaRPr lang="ru-RU" sz="2400" b="1" i="1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08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933">
            <a:off x="4491913" y="1596250"/>
            <a:ext cx="3876114" cy="3168352"/>
          </a:xfrm>
          <a:prstGeom prst="rect">
            <a:avLst/>
          </a:prstGeom>
          <a:ln w="571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199">
            <a:off x="821500" y="1489336"/>
            <a:ext cx="3219824" cy="2888700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79584" y="4869160"/>
            <a:ext cx="65026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морковки красный носик, </a:t>
            </a:r>
          </a:p>
          <a:p>
            <a:pPr algn="ctr"/>
            <a:r>
              <a:rPr lang="ru-RU" sz="2400" b="1" i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Сочный, вкусный, сладкий плод. </a:t>
            </a:r>
          </a:p>
          <a:p>
            <a:pPr algn="ctr"/>
            <a:r>
              <a:rPr lang="ru-RU" sz="2400" b="1" i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зелёный пышный хвостик</a:t>
            </a:r>
          </a:p>
          <a:p>
            <a:pPr algn="ctr"/>
            <a:r>
              <a:rPr lang="ru-RU" sz="2400" b="1" i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украшает огород! </a:t>
            </a:r>
            <a:endParaRPr lang="ru-RU" sz="2400" b="1" i="1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02651" y="438870"/>
            <a:ext cx="5456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Отражение результата </a:t>
            </a:r>
            <a:br>
              <a:rPr lang="ru-RU" sz="2000" b="1" i="1" dirty="0">
                <a:solidFill>
                  <a:srgbClr val="0070C0"/>
                </a:solidFill>
              </a:rPr>
            </a:br>
            <a:r>
              <a:rPr lang="ru-RU" sz="2000" b="1" i="1" dirty="0">
                <a:solidFill>
                  <a:srgbClr val="0070C0"/>
                </a:solidFill>
              </a:rPr>
              <a:t>в художественно - творческой  деятельности</a:t>
            </a:r>
            <a:endParaRPr lang="ru-RU" sz="2000" b="1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8188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476672"/>
            <a:ext cx="5256584" cy="144016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8000"/>
                </a:solidFill>
              </a:rPr>
              <a:t>Очень горький и полезный!</a:t>
            </a:r>
            <a:br>
              <a:rPr lang="ru-RU" sz="2400" b="1" i="1" dirty="0" smtClean="0">
                <a:solidFill>
                  <a:srgbClr val="008000"/>
                </a:solidFill>
              </a:rPr>
            </a:br>
            <a:r>
              <a:rPr lang="ru-RU" sz="2400" b="1" i="1" dirty="0" smtClean="0">
                <a:solidFill>
                  <a:srgbClr val="008000"/>
                </a:solidFill>
              </a:rPr>
              <a:t>Защищает от болезней!</a:t>
            </a:r>
            <a:br>
              <a:rPr lang="ru-RU" sz="2400" b="1" i="1" dirty="0" smtClean="0">
                <a:solidFill>
                  <a:srgbClr val="008000"/>
                </a:solidFill>
              </a:rPr>
            </a:br>
            <a:r>
              <a:rPr lang="ru-RU" sz="2400" b="1" i="1" dirty="0" smtClean="0">
                <a:solidFill>
                  <a:srgbClr val="008000"/>
                </a:solidFill>
              </a:rPr>
              <a:t>И микробам он не друг, </a:t>
            </a:r>
            <a:br>
              <a:rPr lang="ru-RU" sz="2400" b="1" i="1" dirty="0" smtClean="0">
                <a:solidFill>
                  <a:srgbClr val="008000"/>
                </a:solidFill>
              </a:rPr>
            </a:br>
            <a:r>
              <a:rPr lang="ru-RU" sz="2400" b="1" i="1" dirty="0" smtClean="0">
                <a:solidFill>
                  <a:srgbClr val="008000"/>
                </a:solidFill>
              </a:rPr>
              <a:t>Потому, что это ЛУК!</a:t>
            </a:r>
            <a:endParaRPr lang="ru-RU" sz="2400" b="1" i="1" dirty="0">
              <a:solidFill>
                <a:srgbClr val="008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55738"/>
            <a:ext cx="3600400" cy="3384376"/>
          </a:xfrm>
          <a:prstGeom prst="rect">
            <a:avLst/>
          </a:prstGeom>
          <a:ln w="571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55738"/>
            <a:ext cx="3672408" cy="3384376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9772" y="5775660"/>
            <a:ext cx="41764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Лепка</a:t>
            </a:r>
            <a:endParaRPr lang="ru-RU" sz="2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40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89925" cy="5688013"/>
          </a:xfrm>
        </p:spPr>
        <p:txBody>
          <a:bodyPr/>
          <a:lstStyle/>
          <a:p>
            <a:pPr eaLnBrk="1" hangingPunct="1"/>
            <a:r>
              <a:rPr lang="ru-RU" sz="2400" b="1" i="1" dirty="0" smtClean="0">
                <a:solidFill>
                  <a:srgbClr val="FF0000"/>
                </a:solidFill>
              </a:rPr>
              <a:t>Актуальность Проекта: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С самого рождения ребенок является первооткрывателем, исследователем того мира, который его окружает. А особенно ребенок – дошкольник.   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</a:t>
            </a:r>
            <a:r>
              <a:rPr lang="ru-RU" sz="1800" b="1" dirty="0" smtClean="0"/>
              <a:t>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Дети младшего дошкольного возраста в недостаточной степени имеют представления о растениях, о условиях необходимых для их роста .  </a:t>
            </a:r>
            <a:br>
              <a:rPr lang="ru-RU" sz="1800" dirty="0" smtClean="0"/>
            </a:br>
            <a:r>
              <a:rPr lang="ru-RU" sz="1800" dirty="0" smtClean="0"/>
              <a:t>Проект направлен на расширение и обобщение знаний о культурных огородных растениях. Научившись понимать состояние растений, ребенок будет видеть в зеленом ростке особое живое существо, жизнь которого целиком зависит от того, получает он уход или нет.</a:t>
            </a:r>
            <a:br>
              <a:rPr lang="ru-RU" sz="1800" dirty="0" smtClean="0"/>
            </a:br>
            <a:r>
              <a:rPr lang="ru-RU" sz="1800" dirty="0" smtClean="0"/>
              <a:t>Таким образом, решаются задачи познавательно-исследовательского, социально-личностного, эстетического развития ребенка. Маленькие дети любят действовать. Приобщение к посильному труду по уходу за растениями – это развитие таких качеств, как ответственность за выполнение поручения, за полученный результат, обязательность, целеустремленность. </a:t>
            </a:r>
            <a:br>
              <a:rPr lang="ru-RU" sz="1800" dirty="0" smtClean="0"/>
            </a:b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128081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3765" y="836712"/>
            <a:ext cx="2880320" cy="144016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8000"/>
                </a:solidFill>
                <a:latin typeface="+mn-lt"/>
              </a:rPr>
              <a:t>Дидактические игры: </a:t>
            </a:r>
            <a:br>
              <a:rPr lang="ru-RU" sz="2400" b="1" i="1" dirty="0" smtClean="0">
                <a:solidFill>
                  <a:srgbClr val="008000"/>
                </a:solidFill>
                <a:latin typeface="+mn-lt"/>
              </a:rPr>
            </a:br>
            <a:r>
              <a:rPr lang="ru-RU" sz="2400" b="1" i="1" dirty="0" smtClean="0">
                <a:solidFill>
                  <a:srgbClr val="008000"/>
                </a:solidFill>
                <a:latin typeface="+mn-lt"/>
              </a:rPr>
              <a:t>«Что растёт на огороде»;</a:t>
            </a:r>
            <a:br>
              <a:rPr lang="ru-RU" sz="2400" b="1" i="1" dirty="0" smtClean="0">
                <a:solidFill>
                  <a:srgbClr val="008000"/>
                </a:solidFill>
                <a:latin typeface="+mn-lt"/>
              </a:rPr>
            </a:br>
            <a:r>
              <a:rPr lang="ru-RU" sz="2400" b="1" i="1" dirty="0" smtClean="0">
                <a:solidFill>
                  <a:srgbClr val="008000"/>
                </a:solidFill>
                <a:latin typeface="+mn-lt"/>
              </a:rPr>
              <a:t>«Сварим борщ» </a:t>
            </a:r>
            <a:endParaRPr lang="ru-RU" sz="2400" b="1" i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312368" cy="3816424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08920"/>
            <a:ext cx="3172602" cy="2880320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778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57" y="1556792"/>
            <a:ext cx="5687179" cy="4464496"/>
          </a:xfrm>
          <a:prstGeom prst="rect">
            <a:avLst/>
          </a:prstGeom>
          <a:ln w="571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56780" y="692696"/>
            <a:ext cx="5974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Театрализация сказки «Репка»</a:t>
            </a:r>
            <a:endParaRPr lang="ru-RU" sz="3200" b="1" i="1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420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7" y="1496061"/>
            <a:ext cx="3312368" cy="3672408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83" y="583164"/>
            <a:ext cx="3867894" cy="3384376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429000"/>
            <a:ext cx="3250077" cy="2954422"/>
          </a:xfrm>
          <a:prstGeom prst="rect">
            <a:avLst/>
          </a:prstGeom>
          <a:ln w="571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41955" y="583164"/>
            <a:ext cx="21516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морям…</a:t>
            </a:r>
            <a:endParaRPr lang="ru-RU" sz="2800" b="1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48264" y="4322192"/>
            <a:ext cx="167158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волнам…</a:t>
            </a:r>
            <a:endParaRPr lang="ru-RU" sz="2800" b="1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38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47664" y="498183"/>
            <a:ext cx="6192688" cy="576063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3. Заключительный этап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150221" y="1074246"/>
            <a:ext cx="3312368" cy="1291467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8000"/>
                </a:solidFill>
              </a:rPr>
              <a:t>От </a:t>
            </a:r>
            <a:r>
              <a:rPr lang="ru-RU" sz="2000" b="1" i="1" dirty="0">
                <a:solidFill>
                  <a:srgbClr val="008000"/>
                </a:solidFill>
              </a:rPr>
              <a:t>природы он такой,</a:t>
            </a:r>
            <a:br>
              <a:rPr lang="ru-RU" sz="2000" b="1" i="1" dirty="0">
                <a:solidFill>
                  <a:srgbClr val="008000"/>
                </a:solidFill>
              </a:rPr>
            </a:br>
            <a:r>
              <a:rPr lang="ru-RU" sz="2000" b="1" i="1" dirty="0">
                <a:solidFill>
                  <a:srgbClr val="008000"/>
                </a:solidFill>
              </a:rPr>
              <a:t>Очень скромный и простой.</a:t>
            </a:r>
            <a:br>
              <a:rPr lang="ru-RU" sz="2000" b="1" i="1" dirty="0">
                <a:solidFill>
                  <a:srgbClr val="008000"/>
                </a:solidFill>
              </a:rPr>
            </a:br>
            <a:r>
              <a:rPr lang="ru-RU" sz="2000" b="1" i="1" dirty="0">
                <a:solidFill>
                  <a:srgbClr val="008000"/>
                </a:solidFill>
              </a:rPr>
              <a:t>Ешьте все зелёный лук,</a:t>
            </a:r>
            <a:br>
              <a:rPr lang="ru-RU" sz="2000" b="1" i="1" dirty="0">
                <a:solidFill>
                  <a:srgbClr val="008000"/>
                </a:solidFill>
              </a:rPr>
            </a:br>
            <a:r>
              <a:rPr lang="ru-RU" sz="2000" b="1" i="1" dirty="0">
                <a:solidFill>
                  <a:srgbClr val="008000"/>
                </a:solidFill>
              </a:rPr>
              <a:t>Он здоровью верный друг!</a:t>
            </a:r>
            <a:br>
              <a:rPr lang="ru-RU" sz="2000" b="1" i="1" dirty="0">
                <a:solidFill>
                  <a:srgbClr val="008000"/>
                </a:solidFill>
              </a:rPr>
            </a:br>
            <a:r>
              <a:rPr lang="ru-RU" sz="2000" b="1" i="1" dirty="0">
                <a:solidFill>
                  <a:srgbClr val="008000"/>
                </a:solidFill>
              </a:rPr>
              <a:t/>
            </a:r>
            <a:br>
              <a:rPr lang="ru-RU" sz="2000" b="1" i="1" dirty="0">
                <a:solidFill>
                  <a:srgbClr val="008000"/>
                </a:solidFill>
              </a:rPr>
            </a:br>
            <a:endParaRPr lang="ru-RU" sz="2000" b="1" i="1" dirty="0">
              <a:solidFill>
                <a:srgbClr val="008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719979"/>
            <a:ext cx="2880320" cy="3384376"/>
          </a:xfrm>
          <a:prstGeom prst="rect">
            <a:avLst/>
          </a:prstGeom>
          <a:ln w="571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58" y="2924944"/>
            <a:ext cx="3867894" cy="3096344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00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120680" cy="4608512"/>
          </a:xfrm>
          <a:prstGeom prst="rect">
            <a:avLst/>
          </a:prstGeom>
          <a:ln w="571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03648" y="548680"/>
            <a:ext cx="64087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Вот такой замечательный огород зеленеет на нашем окне!</a:t>
            </a:r>
            <a:endParaRPr lang="ru-RU" sz="2800" b="1" i="1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92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854">
            <a:off x="4921656" y="1018805"/>
            <a:ext cx="3271003" cy="3870309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671">
            <a:off x="1299050" y="995129"/>
            <a:ext cx="3384376" cy="3867464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79712" y="5229200"/>
            <a:ext cx="5206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  <a:endParaRPr lang="ru-RU" sz="4000" b="1" i="1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871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688012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FF0000"/>
                </a:solidFill>
              </a:rPr>
              <a:t>Участники Проекта: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Дети второй младшей группы «Капельки», воспитатель, родители. </a:t>
            </a:r>
            <a:br>
              <a:rPr lang="ru-RU" sz="2400" dirty="0" smtClean="0"/>
            </a:br>
            <a:r>
              <a:rPr lang="ru-RU" sz="2800" b="1" i="1" dirty="0" smtClean="0">
                <a:solidFill>
                  <a:srgbClr val="FF0000"/>
                </a:solidFill>
              </a:rPr>
              <a:t>Тип Проекта: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По содержанию: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обучающий, познавательный, исследовательский.</a:t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70C0"/>
                </a:solidFill>
              </a:rPr>
              <a:t>По числу участников: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групповой (дети второй младшей группы).</a:t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70C0"/>
                </a:solidFill>
              </a:rPr>
              <a:t>По времени проведения: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краткосрочный (6 недель).</a:t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70C0"/>
                </a:solidFill>
              </a:rPr>
              <a:t>По характеру: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в рамках ДОУ.</a:t>
            </a:r>
            <a:br>
              <a:rPr lang="ru-RU" sz="2400" dirty="0" smtClean="0"/>
            </a:b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10873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6840760" cy="3888432"/>
          </a:xfrm>
          <a:solidFill>
            <a:srgbClr val="FFFFCC"/>
          </a:solidFill>
          <a:ln w="38100">
            <a:solidFill>
              <a:srgbClr val="FFCC66"/>
            </a:solidFill>
          </a:ln>
        </p:spPr>
        <p:txBody>
          <a:bodyPr/>
          <a:lstStyle/>
          <a:p>
            <a:pPr eaLnBrk="1" hangingPunct="1"/>
            <a:r>
              <a:rPr lang="ru-RU" sz="2800" b="1" i="1" dirty="0" smtClean="0"/>
              <a:t>Цель Проекта:</a:t>
            </a:r>
            <a:br>
              <a:rPr lang="ru-RU" sz="2800" b="1" i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Поддерживать детское любопытство и развивать интерес детей к совместному со взрослым и самостоятельному познанию </a:t>
            </a:r>
            <a:br>
              <a:rPr lang="ru-RU" sz="2400" dirty="0" smtClean="0"/>
            </a:br>
            <a:r>
              <a:rPr lang="ru-RU" sz="2400" dirty="0" smtClean="0"/>
              <a:t>(через наблюдения за растениями).</a:t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2" name="Дуэт арф _Шарм_ — In the Garden, in the Garden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0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865188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FF0000"/>
                </a:solidFill>
              </a:rPr>
              <a:t>Задачи Проекта: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Обогащать представления о растениях и поддерживать стремление отражать их в разных продуктах детской деятельности.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Развивать интерес к развитию и росту растений, наблюдательность и любознательность.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Формировать у детей представления о росте и потребности растений. Дать наглядное представление о необходимости света, тепла и влаги  для их роста.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Формировать представления о структуре трудового процесса. Развивать интерес к посадке растений (лук), посеву крупных семян (бобов, гороха).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Развивать умение узнавать и называть части растения.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Создать условия для участия родителей в образовательном процессе.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Совместно со взрослым устанавливать взаимосвязь «цель - результат» в труде. Формировать чувство ответственности при уходе за растениями: вовремя полить, рыхлить почву.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800" b="1" dirty="0" smtClean="0"/>
              <a:t>Способствовать развитию самостоятельности, уверенности, положительной самооценки.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1800" b="1" dirty="0" smtClean="0"/>
              <a:t> </a:t>
            </a:r>
          </a:p>
          <a:p>
            <a:pPr marL="0" indent="0" eaLnBrk="1" hangingPunct="1">
              <a:buFontTx/>
              <a:buNone/>
              <a:defRPr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35398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1484313"/>
            <a:ext cx="8229600" cy="1008062"/>
          </a:xfrm>
        </p:spPr>
        <p:txBody>
          <a:bodyPr/>
          <a:lstStyle/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Проект включает в себя три этапа: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2400" b="1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2708275"/>
            <a:ext cx="7416800" cy="3241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Подготовительный</a:t>
            </a:r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Основной (исследовательский)</a:t>
            </a:r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Заключительный</a:t>
            </a:r>
            <a:endParaRPr lang="ru-RU" sz="2800" dirty="0" smtClean="0"/>
          </a:p>
          <a:p>
            <a:pPr marL="0" indent="0" algn="ctr" eaLnBrk="1" hangingPunct="1">
              <a:buFontTx/>
              <a:buNone/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792380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366838"/>
          </a:xfrm>
        </p:spPr>
        <p:txBody>
          <a:bodyPr/>
          <a:lstStyle/>
          <a:p>
            <a:r>
              <a:rPr lang="ru-RU" sz="3600" b="1" i="1" smtClean="0"/>
              <a:t>Значимость Проекта </a:t>
            </a:r>
            <a:br>
              <a:rPr lang="ru-RU" sz="3600" b="1" i="1" smtClean="0"/>
            </a:br>
            <a:r>
              <a:rPr lang="ru-RU" sz="3600" b="1" i="1" smtClean="0"/>
              <a:t>для всех его участников:</a:t>
            </a:r>
            <a:endParaRPr lang="ru-RU" sz="36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824413"/>
          </a:xfr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</a:rPr>
              <a:t>Дети</a:t>
            </a:r>
            <a:r>
              <a:rPr lang="ru-RU" sz="2400" i="1" dirty="0"/>
              <a:t> </a:t>
            </a:r>
            <a:r>
              <a:rPr lang="ru-RU" sz="2400" dirty="0"/>
              <a:t>получают знания по уходу за культурными огородными растениями, формируются представления о структуре трудового процесса. Дети узнают  и называют части растения.</a:t>
            </a:r>
          </a:p>
          <a:p>
            <a:pPr>
              <a:defRPr/>
            </a:pPr>
            <a:r>
              <a:rPr lang="ru-RU" sz="2400" b="1" i="1" dirty="0">
                <a:solidFill>
                  <a:srgbClr val="6600FF"/>
                </a:solidFill>
              </a:rPr>
              <a:t>Воспитатель</a:t>
            </a:r>
            <a:r>
              <a:rPr lang="ru-RU" sz="2400" b="1" i="1" dirty="0"/>
              <a:t> </a:t>
            </a:r>
            <a:r>
              <a:rPr lang="ru-RU" sz="2400" dirty="0"/>
              <a:t>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</a:t>
            </a:r>
          </a:p>
          <a:p>
            <a:pPr>
              <a:defRPr/>
            </a:pPr>
            <a:r>
              <a:rPr lang="ru-RU" sz="2400" b="1" i="1" dirty="0">
                <a:solidFill>
                  <a:srgbClr val="009900"/>
                </a:solidFill>
              </a:rPr>
              <a:t>Родители</a:t>
            </a:r>
            <a:r>
              <a:rPr lang="ru-RU" sz="2400" dirty="0"/>
              <a:t> активно участвуют в подготовке материалов (</a:t>
            </a:r>
            <a:r>
              <a:rPr lang="ru-RU" sz="2400" dirty="0" smtClean="0"/>
              <a:t>подготовка грунта, семян, лука </a:t>
            </a:r>
            <a:r>
              <a:rPr lang="ru-RU" sz="2400" dirty="0"/>
              <a:t>для посадки), в оформлении огорода на подоконнике. </a:t>
            </a:r>
          </a:p>
          <a:p>
            <a:pPr>
              <a:defRPr/>
            </a:pPr>
            <a:r>
              <a:rPr lang="ru-RU" sz="2400" dirty="0"/>
              <a:t> </a:t>
            </a:r>
          </a:p>
          <a:p>
            <a:pPr marL="0" indent="0">
              <a:buFontTx/>
              <a:buNone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61397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223962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Предполагаемый результат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 Проекта:</a:t>
            </a:r>
            <a:endParaRPr 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9219" name="Объект 4"/>
          <p:cNvSpPr>
            <a:spLocks noGrp="1"/>
          </p:cNvSpPr>
          <p:nvPr>
            <p:ph idx="1"/>
          </p:nvPr>
        </p:nvSpPr>
        <p:spPr>
          <a:xfrm>
            <a:off x="755576" y="2204864"/>
            <a:ext cx="7561263" cy="3921125"/>
          </a:xfrm>
        </p:spPr>
        <p:txBody>
          <a:bodyPr/>
          <a:lstStyle/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Дети знают и применяют полученные знания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по уходу за культурными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огородными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растениями.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140968"/>
            <a:ext cx="4608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342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5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59055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Этапы работы над Проектом:</a:t>
            </a: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solidFill>
                  <a:srgbClr val="6600FF"/>
                </a:solidFill>
              </a:rPr>
              <a:t>  1. Подготовительный</a:t>
            </a:r>
            <a:br>
              <a:rPr lang="ru-RU" sz="2400" dirty="0" smtClean="0">
                <a:solidFill>
                  <a:srgbClr val="6600FF"/>
                </a:solidFill>
              </a:rPr>
            </a:br>
            <a:r>
              <a:rPr lang="ru-RU" sz="2400" dirty="0" smtClean="0">
                <a:solidFill>
                  <a:srgbClr val="6600FF"/>
                </a:solidFill>
              </a:rPr>
              <a:t>           </a:t>
            </a:r>
            <a:r>
              <a:rPr lang="ru-RU" sz="2000" b="1" i="1" dirty="0" smtClean="0"/>
              <a:t>Содержание деятельности воспитателя и детей:	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определение темы Проекта;</a:t>
            </a:r>
            <a:br>
              <a:rPr lang="ru-RU" sz="2000" dirty="0" smtClean="0"/>
            </a:br>
            <a:r>
              <a:rPr lang="ru-RU" sz="2000" dirty="0" smtClean="0"/>
              <a:t>- формулировка цели и определение задач;</a:t>
            </a:r>
            <a:br>
              <a:rPr lang="ru-RU" sz="2000" dirty="0" smtClean="0"/>
            </a:br>
            <a:r>
              <a:rPr lang="ru-RU" sz="2000" dirty="0" smtClean="0"/>
              <a:t>- подборка материала по теме Проекта (литература, наглядный материал, дидактические, сюжетные игры, физкультминутки, фото, семена, муляжи овощей, материалы для посадки);</a:t>
            </a:r>
            <a:br>
              <a:rPr lang="ru-RU" sz="2000" dirty="0" smtClean="0"/>
            </a:br>
            <a:r>
              <a:rPr lang="ru-RU" sz="2000" dirty="0" smtClean="0"/>
              <a:t>- составление плана основного этапа Проекта.</a:t>
            </a:r>
            <a:br>
              <a:rPr lang="ru-RU" sz="2000" dirty="0" smtClean="0"/>
            </a:br>
            <a:r>
              <a:rPr lang="ru-RU" sz="2000" b="1" i="1" dirty="0" smtClean="0"/>
              <a:t>Работа с родителями: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- беседа с родителями о предстоящей работе; консультации </a:t>
            </a:r>
            <a:br>
              <a:rPr lang="ru-RU" sz="2000" dirty="0" smtClean="0"/>
            </a:br>
            <a:r>
              <a:rPr lang="ru-RU" sz="2000" dirty="0" smtClean="0"/>
              <a:t>о пользе овощей</a:t>
            </a:r>
            <a:br>
              <a:rPr lang="ru-RU" sz="2000" dirty="0" smtClean="0"/>
            </a:br>
            <a:r>
              <a:rPr lang="ru-RU" sz="2000" dirty="0" smtClean="0"/>
              <a:t>- подготовка грунта, семян и луковиц;</a:t>
            </a:r>
            <a:br>
              <a:rPr lang="ru-RU" sz="2000" dirty="0" smtClean="0"/>
            </a:br>
            <a:r>
              <a:rPr lang="ru-RU" sz="2000" b="1" i="1" dirty="0" smtClean="0"/>
              <a:t>Срок реализации:</a:t>
            </a:r>
            <a:r>
              <a:rPr lang="ru-RU" sz="2000" b="1" dirty="0" smtClean="0"/>
              <a:t> </a:t>
            </a:r>
            <a:r>
              <a:rPr lang="ru-RU" sz="2000" dirty="0" smtClean="0"/>
              <a:t>2 марта – 15 апреля 2019г.	</a:t>
            </a:r>
            <a:br>
              <a:rPr lang="ru-RU" sz="2000" dirty="0" smtClean="0"/>
            </a:br>
            <a:r>
              <a:rPr lang="ru-RU" sz="2000" b="1" i="1" dirty="0" smtClean="0"/>
              <a:t>Ответственные за выполнение:</a:t>
            </a:r>
            <a:r>
              <a:rPr lang="ru-RU" sz="2000" b="1" dirty="0" smtClean="0"/>
              <a:t> </a:t>
            </a:r>
            <a:r>
              <a:rPr lang="ru-RU" sz="2000" dirty="0" smtClean="0"/>
              <a:t>воспитатель, родители.</a:t>
            </a:r>
            <a:br>
              <a:rPr lang="ru-RU" sz="2000" dirty="0" smtClean="0"/>
            </a:br>
            <a:r>
              <a:rPr lang="ru-RU" sz="2000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5783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385</Words>
  <Application>Microsoft Office PowerPoint</Application>
  <PresentationFormat>Экран (4:3)</PresentationFormat>
  <Paragraphs>65</Paragraphs>
  <Slides>25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8" baseType="lpstr">
      <vt:lpstr>Arial</vt:lpstr>
      <vt:lpstr>Calibri</vt:lpstr>
      <vt:lpstr>Monotype Corsiva</vt:lpstr>
      <vt:lpstr>Times New Roman</vt:lpstr>
      <vt:lpstr>Wingdings</vt:lpstr>
      <vt:lpstr>Тема Office</vt:lpstr>
      <vt:lpstr>День Победы_06</vt:lpstr>
      <vt:lpstr>1_День Победы_06</vt:lpstr>
      <vt:lpstr>2_День Победы_06</vt:lpstr>
      <vt:lpstr>3_День Победы_06</vt:lpstr>
      <vt:lpstr>4_День Победы_06</vt:lpstr>
      <vt:lpstr>5_День Победы_06</vt:lpstr>
      <vt:lpstr>6_День Победы_06</vt:lpstr>
      <vt:lpstr>7_День Победы_06</vt:lpstr>
      <vt:lpstr>8_День Победы_06</vt:lpstr>
      <vt:lpstr>9_День Победы_06</vt:lpstr>
      <vt:lpstr>10_День Победы_06</vt:lpstr>
      <vt:lpstr>11_День Победы_06</vt:lpstr>
      <vt:lpstr>13_День Победы_06</vt:lpstr>
      <vt:lpstr>14_День Победы_06</vt:lpstr>
      <vt:lpstr>15_День Победы_06</vt:lpstr>
      <vt:lpstr>16_День Победы_06</vt:lpstr>
      <vt:lpstr>Документ</vt:lpstr>
      <vt:lpstr>Презентация краткосрочного проекта «Огород на подоконнике» во второй младшей группе  «Капельки»</vt:lpstr>
      <vt:lpstr>Актуальность Проекта: С самого рождения ребенок является первооткрывателем, исследователем того мира, который его окружает. А особенно ребенок – дошкольник.   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   Дети младшего дошкольного возраста в недостаточной степени имеют представления о растениях, о условиях необходимых для их роста .   Проект направлен на расширение и обобщение знаний о культурных огородных растениях. Научившись понимать состояние растений, ребенок будет видеть в зеленом ростке особое живое существо, жизнь которого целиком зависит от того, получает он уход или нет. Таким образом, решаются задачи познавательно-исследовательского, социально-личностного, эстетического развития ребенка. Маленькие дети любят действовать. Приобщение к посильному труду по уходу за растениями – это развитие таких качеств, как ответственность за выполнение поручения, за полученный результат, обязательность, целеустремленность.  </vt:lpstr>
      <vt:lpstr>Участники Проекта: Дети второй младшей группы «Капельки», воспитатель, родители.  Тип Проекта: По содержанию: обучающий, познавательный, исследовательский. По числу участников: групповой (дети второй младшей группы). По времени проведения: краткосрочный (6 недель). По характеру: в рамках ДОУ. </vt:lpstr>
      <vt:lpstr>Цель Проекта:  Поддерживать детское любопытство и развивать интерес детей к совместному со взрослым и самостоятельному познанию  (через наблюдения за растениями).   </vt:lpstr>
      <vt:lpstr>Задачи Проекта: </vt:lpstr>
      <vt:lpstr>Проект включает в себя три этапа:  </vt:lpstr>
      <vt:lpstr>Значимость Проекта  для всех его участников:</vt:lpstr>
      <vt:lpstr>Предполагаемый результат  Проекта:</vt:lpstr>
      <vt:lpstr>Этапы работы над Проектом:     1. Подготовительный            Содержание деятельности воспитателя и детей:  - определение темы Проекта; - формулировка цели и определение задач; - подборка материала по теме Проекта (литература, наглядный материал, дидактические, сюжетные игры, физкультминутки, фото, семена, муляжи овощей, материалы для посадки); - составление плана основного этапа Проекта. Работа с родителями: - беседа с родителями о предстоящей работе; консультации  о пользе овощей - подготовка грунта, семян и луковиц; Срок реализации: 2 марта – 15 апреля 2019г.  Ответственные за выполнение: воспитатель, родители.  </vt:lpstr>
      <vt:lpstr>    2. Основной  (исследовательский)   </vt:lpstr>
      <vt:lpstr>Исследовательская и практическая деятельность по изучению особенностей выращивания культурных насаждений: - подготовка почвы; - отбор хороших семян от плохих; </vt:lpstr>
      <vt:lpstr>Знакомство с моделью трудового процесса </vt:lpstr>
      <vt:lpstr> </vt:lpstr>
      <vt:lpstr> Оформление огорода на окне в морской тематике</vt:lpstr>
      <vt:lpstr>Презентация PowerPoint</vt:lpstr>
      <vt:lpstr>Беседы о пользе овощей </vt:lpstr>
      <vt:lpstr>Презентация PowerPoint</vt:lpstr>
      <vt:lpstr>Презентация PowerPoint</vt:lpstr>
      <vt:lpstr>Очень горький и полезный! Защищает от болезней! И микробам он не друг,  Потому, что это ЛУК!</vt:lpstr>
      <vt:lpstr>Дидактические игры:  «Что растёт на огороде»; «Сварим борщ» </vt:lpstr>
      <vt:lpstr>Презентация PowerPoint</vt:lpstr>
      <vt:lpstr>Презентация PowerPoint</vt:lpstr>
      <vt:lpstr>3. Заключительный этап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краткосрочного проекта «Огород на окне» во второй младшей группе  «Золотой ключик»</dc:title>
  <dc:creator>Елена</dc:creator>
  <cp:lastModifiedBy>Елена</cp:lastModifiedBy>
  <cp:revision>51</cp:revision>
  <dcterms:created xsi:type="dcterms:W3CDTF">2015-05-10T03:57:01Z</dcterms:created>
  <dcterms:modified xsi:type="dcterms:W3CDTF">2019-04-10T23:24:34Z</dcterms:modified>
</cp:coreProperties>
</file>