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76" r:id="rId10"/>
    <p:sldId id="279" r:id="rId11"/>
    <p:sldId id="280" r:id="rId12"/>
    <p:sldId id="283" r:id="rId13"/>
    <p:sldId id="284" r:id="rId14"/>
    <p:sldId id="272" r:id="rId15"/>
    <p:sldId id="274" r:id="rId16"/>
    <p:sldId id="285" r:id="rId17"/>
    <p:sldId id="258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>
        <p:scale>
          <a:sx n="75" d="100"/>
          <a:sy n="75" d="100"/>
        </p:scale>
        <p:origin x="-846" y="-8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43400" y="228600"/>
            <a:ext cx="4610100" cy="1917700"/>
          </a:xfrm>
        </p:spPr>
        <p:txBody>
          <a:bodyPr anchor="b"/>
          <a:lstStyle>
            <a:lvl1pPr algn="r">
              <a:defRPr sz="45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39951" y="4500564"/>
            <a:ext cx="4318000" cy="1189036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Подзаголовок</a:t>
            </a:r>
            <a:endParaRPr lang="ru-RU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6285D-C886-47D1-84C1-E7573624FD59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65F6-B7EC-486A-A12E-C0D4217AFE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32889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6285D-C886-47D1-84C1-E7573624FD59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65F6-B7EC-486A-A12E-C0D4217AFE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48923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6285D-C886-47D1-84C1-E7573624FD59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65F6-B7EC-486A-A12E-C0D4217AFE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43800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86029-839B-4E0F-888C-2C9C80E3119C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DE77-211C-49BB-9EB5-BCD5B071F1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0100" y="365128"/>
            <a:ext cx="390525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6285D-C886-47D1-84C1-E7573624FD59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65F6-B7EC-486A-A12E-C0D4217AFE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07167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6285D-C886-47D1-84C1-E7573624FD59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65F6-B7EC-486A-A12E-C0D4217AFE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284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6285D-C886-47D1-84C1-E7573624FD59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65F6-B7EC-486A-A12E-C0D4217AFE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0484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6285D-C886-47D1-84C1-E7573624FD59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65F6-B7EC-486A-A12E-C0D4217AFE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97163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6285D-C886-47D1-84C1-E7573624FD59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65F6-B7EC-486A-A12E-C0D4217AFE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45342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6285D-C886-47D1-84C1-E7573624FD59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65F6-B7EC-486A-A12E-C0D4217AFE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654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6285D-C886-47D1-84C1-E7573624FD59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65F6-B7EC-486A-A12E-C0D4217AFE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62474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6285D-C886-47D1-84C1-E7573624FD59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65F6-B7EC-486A-A12E-C0D4217AFE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58007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6285D-C886-47D1-84C1-E7573624FD59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965F6-B7EC-486A-A12E-C0D4217AFE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2452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Выбор</a:t>
            </a:r>
            <a:br>
              <a:rPr lang="ru-RU" sz="4800" dirty="0" smtClean="0"/>
            </a:br>
            <a:r>
              <a:rPr lang="ru-RU" sz="4800" dirty="0" smtClean="0"/>
              <a:t>профессии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400" y="3517900"/>
            <a:ext cx="8382000" cy="2895600"/>
          </a:xfrm>
        </p:spPr>
        <p:txBody>
          <a:bodyPr>
            <a:noAutofit/>
          </a:bodyPr>
          <a:lstStyle/>
          <a:p>
            <a:pPr algn="l"/>
            <a:r>
              <a:rPr lang="ru-RU" sz="5400" b="1" dirty="0" smtClean="0"/>
              <a:t>ПРОФОРИЕНТАЦИЯ</a:t>
            </a:r>
          </a:p>
          <a:p>
            <a:endParaRPr lang="ru-RU" sz="4400" dirty="0" smtClean="0"/>
          </a:p>
          <a:p>
            <a:r>
              <a:rPr lang="ru-RU" sz="4400" dirty="0" smtClean="0"/>
              <a:t> </a:t>
            </a:r>
            <a:r>
              <a:rPr lang="ru-RU" sz="2800" dirty="0" smtClean="0"/>
              <a:t>Подготовили</a:t>
            </a:r>
            <a:r>
              <a:rPr lang="ru-RU" sz="2800" dirty="0" smtClean="0"/>
              <a:t>:</a:t>
            </a:r>
            <a:endParaRPr lang="ru-RU" sz="2800" dirty="0" smtClean="0"/>
          </a:p>
          <a:p>
            <a:r>
              <a:rPr lang="ru-RU" sz="2800" dirty="0" smtClean="0"/>
              <a:t>Титова С.С.,      учитель 9 </a:t>
            </a:r>
            <a:r>
              <a:rPr lang="ru-RU" sz="2800" dirty="0" smtClean="0"/>
              <a:t>класса, </a:t>
            </a:r>
          </a:p>
          <a:p>
            <a:r>
              <a:rPr lang="ru-RU" sz="2800" dirty="0" smtClean="0"/>
              <a:t>КОУ «</a:t>
            </a:r>
            <a:r>
              <a:rPr lang="ru-RU" sz="2800" dirty="0" err="1" smtClean="0"/>
              <a:t>Урайская</a:t>
            </a:r>
            <a:r>
              <a:rPr lang="ru-RU" sz="2800" dirty="0" smtClean="0"/>
              <a:t> школа-интернат </a:t>
            </a:r>
          </a:p>
          <a:p>
            <a:pPr algn="ctr"/>
            <a:r>
              <a:rPr lang="ru-RU" sz="2800" dirty="0" smtClean="0"/>
              <a:t> </a:t>
            </a:r>
            <a:r>
              <a:rPr lang="ru-RU" sz="2800" dirty="0" smtClean="0"/>
              <a:t>                             </a:t>
            </a:r>
            <a:r>
              <a:rPr lang="ru-RU" sz="2800" dirty="0" smtClean="0"/>
              <a:t>для </a:t>
            </a:r>
            <a:r>
              <a:rPr lang="ru-RU" sz="2800" dirty="0" smtClean="0"/>
              <a:t>о</a:t>
            </a:r>
            <a:r>
              <a:rPr lang="ru-RU" sz="2800" dirty="0" smtClean="0"/>
              <a:t>бучающихся с ОВЗ»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192901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5950" y="479424"/>
            <a:ext cx="7886700" cy="6188075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Математика.</a:t>
            </a:r>
          </a:p>
          <a:p>
            <a:pPr lvl="0" algn="ctr">
              <a:buNone/>
            </a:pPr>
            <a:endParaRPr lang="ru-RU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Геометрический материал в 8-9 классах изучается на уроках математики, выделяется один урок в неделю, согласно Программе специальных (коррекционных) образовательных учреждений 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VIII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вида: 5-9 классы/ под редакцией В.В. Воронковой, учебному плану КОУ «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Урайская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школа-интернат для обучающихся с ограниченными возможностями здоровья» на 2018-2019 учебный год, 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вариант, 1.2., рабочей программе по математике на 2018-2019 учебный год .</a:t>
            </a:r>
          </a:p>
          <a:p>
            <a:pPr algn="just">
              <a:lnSpc>
                <a:spcPct val="100000"/>
              </a:lnSpc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На уроках геометрии учащиеся учатся строить с помощью линейки, чертежного угольника, циркуля, транспортира линии, углы, многоугольники, окружности в разном положении на плоскости, в том числе симметричные относительно оси и точки.</a:t>
            </a:r>
          </a:p>
          <a:p>
            <a:pPr algn="just">
              <a:lnSpc>
                <a:spcPct val="100000"/>
              </a:lnSpc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На уроках геометрии большое внимание уделяется практическим упражнениям в измерении, черчении,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моделеровании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Тесная связь этих уроков связана с трудовым обучением и жизнью.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304800"/>
            <a:ext cx="7886700" cy="5872163"/>
          </a:xfrm>
        </p:spPr>
        <p:txBody>
          <a:bodyPr>
            <a:noAutofit/>
          </a:bodyPr>
          <a:lstStyle/>
          <a:p>
            <a:pPr lvl="0" algn="ctr">
              <a:lnSpc>
                <a:spcPct val="100000"/>
              </a:lnSpc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Обществознание.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buNone/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Курс обществознания рассчитан на 34 учебных часов, 1 час в неделю. Один из разделов посвящен основным правам и обязанностям гражданина России в областях, которые являются базисными в процессе социальной адаптации и  общественной жизни.</a:t>
            </a:r>
          </a:p>
          <a:p>
            <a:pPr algn="just">
              <a:lnSpc>
                <a:spcPct val="100000"/>
              </a:lnSpc>
              <a:buNone/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Раздел «Права и обязанности гражданина России» включает в себя подраздел «Основы трудового права». Данная тема носит практический характер и адаптирует к социальным и психологическим потребностям учащихся нашей школы. </a:t>
            </a:r>
          </a:p>
          <a:p>
            <a:pPr algn="just">
              <a:lnSpc>
                <a:spcPct val="100000"/>
              </a:lnSpc>
              <a:buNone/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В этом разделе ученики знакомятся с основами трудового права:</a:t>
            </a:r>
          </a:p>
          <a:p>
            <a:pPr lvl="0" algn="just">
              <a:lnSpc>
                <a:spcPct val="100000"/>
              </a:lnSpc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Труд и трудовые отношения.</a:t>
            </a:r>
          </a:p>
          <a:p>
            <a:pPr lvl="0" algn="just">
              <a:lnSpc>
                <a:spcPct val="100000"/>
              </a:lnSpc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Трудолюбие как моральное категория.</a:t>
            </a:r>
          </a:p>
          <a:p>
            <a:pPr lvl="0" algn="just">
              <a:lnSpc>
                <a:spcPct val="100000"/>
              </a:lnSpc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Право на труд.</a:t>
            </a:r>
          </a:p>
          <a:p>
            <a:pPr lvl="0" algn="just">
              <a:lnSpc>
                <a:spcPct val="100000"/>
              </a:lnSpc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Дисциплина труда.</a:t>
            </a:r>
          </a:p>
          <a:p>
            <a:pPr lvl="0" algn="just">
              <a:lnSpc>
                <a:spcPct val="100000"/>
              </a:lnSpc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Трудовой договор.</a:t>
            </a:r>
          </a:p>
          <a:p>
            <a:pPr lvl="0" algn="just">
              <a:lnSpc>
                <a:spcPct val="100000"/>
              </a:lnSpc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Трудовая книжка.</a:t>
            </a:r>
          </a:p>
          <a:p>
            <a:pPr lvl="0" algn="just">
              <a:lnSpc>
                <a:spcPct val="100000"/>
              </a:lnSpc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Перемещение по работе.</a:t>
            </a:r>
          </a:p>
          <a:p>
            <a:pPr lvl="0" algn="just">
              <a:lnSpc>
                <a:spcPct val="100000"/>
              </a:lnSpc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Трудовые права несовершеннолетних.</a:t>
            </a:r>
          </a:p>
          <a:p>
            <a:pPr algn="just">
              <a:lnSpc>
                <a:spcPct val="100000"/>
              </a:lnSpc>
            </a:pPr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4500" y="161928"/>
            <a:ext cx="3905250" cy="1325563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Русский язык</a:t>
            </a:r>
            <a:endParaRPr lang="ru-RU" sz="48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Наталия\Desktop\Учебники\IMG_44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1164" r="14587" b="10033"/>
          <a:stretch>
            <a:fillRect/>
          </a:stretch>
        </p:blipFill>
        <p:spPr bwMode="auto">
          <a:xfrm>
            <a:off x="451048" y="0"/>
            <a:ext cx="2787452" cy="3429000"/>
          </a:xfrm>
          <a:prstGeom prst="rect">
            <a:avLst/>
          </a:prstGeom>
          <a:noFill/>
        </p:spPr>
      </p:pic>
      <p:pic>
        <p:nvPicPr>
          <p:cNvPr id="3075" name="Picture 3" descr="C:\Users\Наталия\Desktop\Учебники\IMG_4482.JPG"/>
          <p:cNvPicPr>
            <a:picLocks noChangeAspect="1" noChangeArrowheads="1"/>
          </p:cNvPicPr>
          <p:nvPr/>
        </p:nvPicPr>
        <p:blipFill>
          <a:blip r:embed="rId3" cstate="print"/>
          <a:srcRect l="7359" t="9885" r="9610" b="11038"/>
          <a:stretch>
            <a:fillRect/>
          </a:stretch>
        </p:blipFill>
        <p:spPr bwMode="auto">
          <a:xfrm>
            <a:off x="533400" y="3535841"/>
            <a:ext cx="2616200" cy="3322159"/>
          </a:xfrm>
          <a:prstGeom prst="rect">
            <a:avLst/>
          </a:prstGeom>
          <a:noFill/>
        </p:spPr>
      </p:pic>
      <p:pic>
        <p:nvPicPr>
          <p:cNvPr id="3076" name="Picture 4" descr="C:\Users\Наталия\Desktop\Учебники\IMG_4485.JPG"/>
          <p:cNvPicPr>
            <a:picLocks noChangeAspect="1" noChangeArrowheads="1"/>
          </p:cNvPicPr>
          <p:nvPr/>
        </p:nvPicPr>
        <p:blipFill>
          <a:blip r:embed="rId4" cstate="print"/>
          <a:srcRect l="11071" t="7847" r="11364" b="6246"/>
          <a:stretch>
            <a:fillRect/>
          </a:stretch>
        </p:blipFill>
        <p:spPr bwMode="auto">
          <a:xfrm>
            <a:off x="3657600" y="2730500"/>
            <a:ext cx="2313400" cy="3416300"/>
          </a:xfrm>
          <a:prstGeom prst="rect">
            <a:avLst/>
          </a:prstGeom>
          <a:noFill/>
        </p:spPr>
      </p:pic>
      <p:pic>
        <p:nvPicPr>
          <p:cNvPr id="3077" name="Picture 5" descr="C:\Users\Наталия\Desktop\Учебники\IMG_4486.JPG"/>
          <p:cNvPicPr>
            <a:picLocks noChangeAspect="1" noChangeArrowheads="1"/>
          </p:cNvPicPr>
          <p:nvPr/>
        </p:nvPicPr>
        <p:blipFill>
          <a:blip r:embed="rId5" cstate="print"/>
          <a:srcRect l="6728" t="12327" r="12327" b="1849"/>
          <a:stretch>
            <a:fillRect/>
          </a:stretch>
        </p:blipFill>
        <p:spPr bwMode="auto">
          <a:xfrm>
            <a:off x="6350000" y="1409700"/>
            <a:ext cx="2434524" cy="3441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78400" y="365128"/>
            <a:ext cx="4165600" cy="132556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Работа в тетрадях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Наталия\Desktop\Учебники\IMG_4478.JPG"/>
          <p:cNvPicPr>
            <a:picLocks noChangeAspect="1" noChangeArrowheads="1"/>
          </p:cNvPicPr>
          <p:nvPr/>
        </p:nvPicPr>
        <p:blipFill>
          <a:blip r:embed="rId2" cstate="print"/>
          <a:srcRect t="22388" b="10792"/>
          <a:stretch>
            <a:fillRect/>
          </a:stretch>
        </p:blipFill>
        <p:spPr bwMode="auto">
          <a:xfrm>
            <a:off x="228600" y="215900"/>
            <a:ext cx="4533016" cy="4038600"/>
          </a:xfrm>
          <a:prstGeom prst="rect">
            <a:avLst/>
          </a:prstGeom>
          <a:noFill/>
        </p:spPr>
      </p:pic>
      <p:pic>
        <p:nvPicPr>
          <p:cNvPr id="2051" name="Picture 3" descr="C:\Users\Наталия\Desktop\Учебники\IMG_448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18991" b="7114"/>
          <a:stretch>
            <a:fillRect/>
          </a:stretch>
        </p:blipFill>
        <p:spPr bwMode="auto">
          <a:xfrm>
            <a:off x="4686300" y="2362200"/>
            <a:ext cx="4235252" cy="4172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2600" y="-165100"/>
            <a:ext cx="5956300" cy="3848100"/>
          </a:xfrm>
        </p:spPr>
        <p:txBody>
          <a:bodyPr>
            <a:normAutofit/>
          </a:bodyPr>
          <a:lstStyle/>
          <a:p>
            <a:pPr algn="just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Деловое письмо</a:t>
            </a:r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направлено на получение теоретических сведений по документоведению и оформлению деловых бумаг, позволяющих учащимся сформировать практические навыки в оформлении деловых бумаг.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Наталия\Desktop\Учебники\IMG_44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5910" r="7972"/>
          <a:stretch>
            <a:fillRect/>
          </a:stretch>
        </p:blipFill>
        <p:spPr bwMode="auto">
          <a:xfrm>
            <a:off x="546100" y="152400"/>
            <a:ext cx="2079012" cy="2709863"/>
          </a:xfrm>
          <a:prstGeom prst="rect">
            <a:avLst/>
          </a:prstGeom>
          <a:noFill/>
        </p:spPr>
      </p:pic>
      <p:pic>
        <p:nvPicPr>
          <p:cNvPr id="1029" name="Picture 5" descr="C:\Users\Наталия\Desktop\Учебники\IMG_4489.JPG"/>
          <p:cNvPicPr>
            <a:picLocks noChangeAspect="1" noChangeArrowheads="1"/>
          </p:cNvPicPr>
          <p:nvPr/>
        </p:nvPicPr>
        <p:blipFill>
          <a:blip r:embed="rId3" cstate="print"/>
          <a:srcRect l="8555" t="5088" r="2065" b="7965"/>
          <a:stretch>
            <a:fillRect/>
          </a:stretch>
        </p:blipFill>
        <p:spPr bwMode="auto">
          <a:xfrm>
            <a:off x="3543300" y="3122817"/>
            <a:ext cx="2527300" cy="3277983"/>
          </a:xfrm>
          <a:prstGeom prst="rect">
            <a:avLst/>
          </a:prstGeom>
          <a:noFill/>
        </p:spPr>
      </p:pic>
      <p:pic>
        <p:nvPicPr>
          <p:cNvPr id="1030" name="Picture 6" descr="C:\Users\Наталия\Desktop\Учебники\IMG_4493 (1).JPG"/>
          <p:cNvPicPr>
            <a:picLocks noChangeAspect="1" noChangeArrowheads="1"/>
          </p:cNvPicPr>
          <p:nvPr/>
        </p:nvPicPr>
        <p:blipFill>
          <a:blip r:embed="rId4" cstate="print"/>
          <a:srcRect l="4627" t="6555" r="25707" b="46401"/>
          <a:stretch>
            <a:fillRect/>
          </a:stretch>
        </p:blipFill>
        <p:spPr bwMode="auto">
          <a:xfrm>
            <a:off x="393700" y="2997200"/>
            <a:ext cx="2730500" cy="3251200"/>
          </a:xfrm>
          <a:prstGeom prst="rect">
            <a:avLst/>
          </a:prstGeom>
          <a:noFill/>
        </p:spPr>
      </p:pic>
      <p:pic>
        <p:nvPicPr>
          <p:cNvPr id="1031" name="Picture 7" descr="C:\Users\Наталия\Desktop\Учебники\IMG_4492.JPG"/>
          <p:cNvPicPr>
            <a:picLocks noChangeAspect="1" noChangeArrowheads="1"/>
          </p:cNvPicPr>
          <p:nvPr/>
        </p:nvPicPr>
        <p:blipFill>
          <a:blip r:embed="rId5" cstate="print"/>
          <a:srcRect t="3907" r="15051" b="6223"/>
          <a:stretch>
            <a:fillRect/>
          </a:stretch>
        </p:blipFill>
        <p:spPr bwMode="auto">
          <a:xfrm>
            <a:off x="6356349" y="3162754"/>
            <a:ext cx="2241551" cy="31618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63345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Наталия\Desktop\IMG_4500.JPG"/>
          <p:cNvPicPr>
            <a:picLocks noChangeAspect="1" noChangeArrowheads="1"/>
          </p:cNvPicPr>
          <p:nvPr/>
        </p:nvPicPr>
        <p:blipFill>
          <a:blip r:embed="rId2" cstate="print"/>
          <a:srcRect l="8100" t="14000" r="9700" b="4667"/>
          <a:stretch>
            <a:fillRect/>
          </a:stretch>
        </p:blipFill>
        <p:spPr bwMode="auto">
          <a:xfrm rot="5400000">
            <a:off x="-33775" y="630673"/>
            <a:ext cx="2921001" cy="2167654"/>
          </a:xfrm>
          <a:prstGeom prst="rect">
            <a:avLst/>
          </a:prstGeom>
          <a:noFill/>
        </p:spPr>
      </p:pic>
      <p:pic>
        <p:nvPicPr>
          <p:cNvPr id="1027" name="Picture 3" descr="C:\Users\Наталия\Desktop\IMG_450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5248" t="4743" r="5636" b="6239"/>
          <a:stretch>
            <a:fillRect/>
          </a:stretch>
        </p:blipFill>
        <p:spPr bwMode="auto">
          <a:xfrm>
            <a:off x="1460499" y="3382638"/>
            <a:ext cx="2466339" cy="3284862"/>
          </a:xfrm>
          <a:prstGeom prst="rect">
            <a:avLst/>
          </a:prstGeom>
          <a:noFill/>
        </p:spPr>
      </p:pic>
      <p:pic>
        <p:nvPicPr>
          <p:cNvPr id="1028" name="Picture 4" descr="C:\Users\Наталия\Desktop\IMG_4501.JPG"/>
          <p:cNvPicPr>
            <a:picLocks noChangeAspect="1" noChangeArrowheads="1"/>
          </p:cNvPicPr>
          <p:nvPr/>
        </p:nvPicPr>
        <p:blipFill>
          <a:blip r:embed="rId4" cstate="print"/>
          <a:srcRect l="7123" t="1709" r="2849" b="4274"/>
          <a:stretch>
            <a:fillRect/>
          </a:stretch>
        </p:blipFill>
        <p:spPr bwMode="auto">
          <a:xfrm>
            <a:off x="3505200" y="179729"/>
            <a:ext cx="2260600" cy="3147671"/>
          </a:xfrm>
          <a:prstGeom prst="rect">
            <a:avLst/>
          </a:prstGeom>
          <a:noFill/>
        </p:spPr>
      </p:pic>
      <p:pic>
        <p:nvPicPr>
          <p:cNvPr id="1029" name="Picture 5" descr="C:\Users\Наталия\Desktop\IMG_4503.JPG"/>
          <p:cNvPicPr>
            <a:picLocks noChangeAspect="1" noChangeArrowheads="1"/>
          </p:cNvPicPr>
          <p:nvPr/>
        </p:nvPicPr>
        <p:blipFill>
          <a:blip r:embed="rId5" cstate="print"/>
          <a:srcRect l="2770" t="3077" r="13538"/>
          <a:stretch>
            <a:fillRect/>
          </a:stretch>
        </p:blipFill>
        <p:spPr bwMode="auto">
          <a:xfrm>
            <a:off x="5525830" y="3311525"/>
            <a:ext cx="2157670" cy="3292475"/>
          </a:xfrm>
          <a:prstGeom prst="rect">
            <a:avLst/>
          </a:prstGeom>
          <a:noFill/>
        </p:spPr>
      </p:pic>
      <p:pic>
        <p:nvPicPr>
          <p:cNvPr id="1030" name="Picture 6" descr="C:\Users\Наталия\Desktop\IMG_4502.JPG"/>
          <p:cNvPicPr>
            <a:picLocks noChangeAspect="1" noChangeArrowheads="1"/>
          </p:cNvPicPr>
          <p:nvPr/>
        </p:nvPicPr>
        <p:blipFill>
          <a:blip r:embed="rId6" cstate="print"/>
          <a:srcRect l="8923" t="-1538" r="4923" b="4154"/>
          <a:stretch>
            <a:fillRect/>
          </a:stretch>
        </p:blipFill>
        <p:spPr bwMode="auto">
          <a:xfrm>
            <a:off x="6997700" y="0"/>
            <a:ext cx="2146300" cy="32347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444500"/>
            <a:ext cx="7886700" cy="5732463"/>
          </a:xfrm>
        </p:spPr>
        <p:txBody>
          <a:bodyPr/>
          <a:lstStyle/>
          <a:p>
            <a:pPr lvl="0" algn="ctr"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Работа классного руководителя. </a:t>
            </a:r>
          </a:p>
          <a:p>
            <a:pPr lvl="0" algn="ctr">
              <a:buNone/>
            </a:pPr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Профориентация школьников - Классные часы, беседы по профориентации, индивидуальные беседы с родителями.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Темы классных часов: 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«Путь в профессию начинается в школе».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«Мир профессий».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«Мир моих интересов».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«Профессии наших родителей».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«Что? Где? Когда? Информация о профессиях».        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«Периодическая печать и литература».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6880" y="3145790"/>
            <a:ext cx="8707120" cy="27749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000" dirty="0" smtClean="0">
                <a:solidFill>
                  <a:schemeClr val="bg1"/>
                </a:solidFill>
              </a:rPr>
              <a:t>Спасибо  за   внимание!</a:t>
            </a:r>
            <a:endParaRPr lang="en-US" sz="6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8243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357562"/>
            <a:ext cx="8229600" cy="1143000"/>
          </a:xfrm>
        </p:spPr>
        <p:txBody>
          <a:bodyPr>
            <a:noAutofit/>
          </a:bodyPr>
          <a:lstStyle/>
          <a:p>
            <a:pPr marR="0" algn="just" rtl="0"/>
            <a:r>
              <a:rPr lang="ru-RU" sz="3600" baseline="0" dirty="0" smtClean="0">
                <a:solidFill>
                  <a:schemeClr val="bg1"/>
                </a:solidFill>
                <a:latin typeface="Times New Roman"/>
              </a:rPr>
              <a:t>Для детей с особыми образовательными потребностями</a:t>
            </a:r>
            <a:r>
              <a:rPr lang="ru-RU" sz="3600" dirty="0" smtClean="0">
                <a:solidFill>
                  <a:schemeClr val="bg1"/>
                </a:solidFill>
                <a:latin typeface="Times New Roman"/>
              </a:rPr>
              <a:t> </a:t>
            </a:r>
            <a:r>
              <a:rPr lang="ru-RU" sz="3600" baseline="0" dirty="0" smtClean="0">
                <a:solidFill>
                  <a:schemeClr val="bg1"/>
                </a:solidFill>
                <a:latin typeface="Times New Roman"/>
              </a:rPr>
              <a:t>выбор профессии</a:t>
            </a:r>
            <a:r>
              <a:rPr lang="ru-RU" sz="3600" dirty="0" smtClean="0">
                <a:solidFill>
                  <a:schemeClr val="bg1"/>
                </a:solidFill>
                <a:latin typeface="Times New Roman"/>
              </a:rPr>
              <a:t> ограничен </a:t>
            </a:r>
            <a:r>
              <a:rPr lang="ru-RU" sz="3600" baseline="0" dirty="0" smtClean="0">
                <a:solidFill>
                  <a:schemeClr val="bg1"/>
                </a:solidFill>
                <a:latin typeface="Times New Roman"/>
              </a:rPr>
              <a:t>по</a:t>
            </a:r>
            <a:r>
              <a:rPr lang="ru-RU" sz="3600" dirty="0" smtClean="0">
                <a:solidFill>
                  <a:schemeClr val="bg1"/>
                </a:solidFill>
                <a:latin typeface="Times New Roman"/>
              </a:rPr>
              <a:t> </a:t>
            </a:r>
            <a:r>
              <a:rPr lang="ru-RU" sz="3600" baseline="0" dirty="0" smtClean="0">
                <a:solidFill>
                  <a:schemeClr val="bg1"/>
                </a:solidFill>
                <a:latin typeface="Times New Roman"/>
              </a:rPr>
              <a:t>числу доступных им специальностей. Поэтому главным направлением</a:t>
            </a:r>
            <a:r>
              <a:rPr lang="ru-RU" sz="3600" dirty="0" smtClean="0">
                <a:solidFill>
                  <a:schemeClr val="bg1"/>
                </a:solidFill>
                <a:latin typeface="Times New Roman"/>
              </a:rPr>
              <a:t> </a:t>
            </a:r>
            <a:r>
              <a:rPr lang="ru-RU" sz="3600" baseline="0" dirty="0" err="1" smtClean="0">
                <a:solidFill>
                  <a:schemeClr val="bg1"/>
                </a:solidFill>
                <a:latin typeface="Times New Roman"/>
              </a:rPr>
              <a:t>профориентационной</a:t>
            </a:r>
            <a:r>
              <a:rPr lang="ru-RU" sz="3600" baseline="0" dirty="0" smtClean="0">
                <a:solidFill>
                  <a:schemeClr val="bg1"/>
                </a:solidFill>
                <a:latin typeface="Times New Roman"/>
              </a:rPr>
              <a:t> работы в школе является воспитание у учащихся интересов и склонностей к рекомендуемым видам труда при учете их потенциальных возможностей.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V="1">
            <a:off x="648970" y="922020"/>
            <a:ext cx="7886700" cy="161925"/>
          </a:xfrm>
        </p:spPr>
        <p:txBody>
          <a:bodyPr>
            <a:normAutofit fontScale="25000" lnSpcReduction="20000"/>
          </a:bodyPr>
          <a:lstStyle/>
          <a:p>
            <a:r>
              <a:rPr lang="ru-RU" dirty="0" smtClean="0"/>
              <a:t>особыми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3120" y="3071810"/>
            <a:ext cx="7896514" cy="1143000"/>
          </a:xfrm>
        </p:spPr>
        <p:txBody>
          <a:bodyPr>
            <a:noAutofit/>
          </a:bodyPr>
          <a:lstStyle/>
          <a:p>
            <a:pPr marR="0" algn="just" rtl="0"/>
            <a:r>
              <a:rPr lang="ru-RU" sz="3600" baseline="0" dirty="0" smtClean="0">
                <a:solidFill>
                  <a:schemeClr val="bg1"/>
                </a:solidFill>
                <a:latin typeface="Times New Roman"/>
              </a:rPr>
              <a:t>Таким образом, в системе коррекционного</a:t>
            </a:r>
            <a:r>
              <a:rPr lang="ru-RU" sz="3600" dirty="0" smtClean="0">
                <a:solidFill>
                  <a:schemeClr val="bg1"/>
                </a:solidFill>
                <a:latin typeface="Times New Roman"/>
              </a:rPr>
              <a:t> </a:t>
            </a:r>
            <a:r>
              <a:rPr lang="ru-RU" sz="3600" baseline="0" dirty="0" smtClean="0">
                <a:solidFill>
                  <a:schemeClr val="bg1"/>
                </a:solidFill>
                <a:latin typeface="Times New Roman"/>
              </a:rPr>
              <a:t>обучения школьников</a:t>
            </a:r>
            <a:r>
              <a:rPr lang="ru-RU" sz="3600" dirty="0" smtClean="0">
                <a:solidFill>
                  <a:schemeClr val="bg1"/>
                </a:solidFill>
                <a:latin typeface="Times New Roman"/>
              </a:rPr>
              <a:t> </a:t>
            </a:r>
            <a:r>
              <a:rPr lang="ru-RU" sz="3600" baseline="0" dirty="0" smtClean="0">
                <a:solidFill>
                  <a:schemeClr val="bg1"/>
                </a:solidFill>
                <a:latin typeface="Times New Roman"/>
              </a:rPr>
              <a:t>с особыми образовательными потребностями</a:t>
            </a:r>
            <a:r>
              <a:rPr lang="ru-RU" sz="3600" dirty="0" smtClean="0">
                <a:solidFill>
                  <a:schemeClr val="bg1"/>
                </a:solidFill>
                <a:latin typeface="Times New Roman"/>
              </a:rPr>
              <a:t> </a:t>
            </a:r>
            <a:r>
              <a:rPr lang="ru-RU" sz="3600" baseline="0" dirty="0" smtClean="0">
                <a:solidFill>
                  <a:schemeClr val="bg1"/>
                </a:solidFill>
                <a:latin typeface="Times New Roman"/>
              </a:rPr>
              <a:t>четко выявились противоречия между: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V="1">
            <a:off x="628650" y="1689100"/>
            <a:ext cx="7886700" cy="13652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000372"/>
            <a:ext cx="8229600" cy="1143000"/>
          </a:xfrm>
        </p:spPr>
        <p:txBody>
          <a:bodyPr>
            <a:noAutofit/>
          </a:bodyPr>
          <a:lstStyle/>
          <a:p>
            <a:pPr marR="0" algn="just" rtl="0">
              <a:buFont typeface="Wingdings" pitchFamily="2" charset="2"/>
              <a:buChar char="Ø"/>
            </a:pPr>
            <a:r>
              <a:rPr lang="ru-RU" sz="4800" dirty="0" smtClean="0">
                <a:solidFill>
                  <a:schemeClr val="bg1"/>
                </a:solidFill>
                <a:latin typeface="Times New Roman"/>
              </a:rPr>
              <a:t>  </a:t>
            </a:r>
            <a:r>
              <a:rPr lang="ru-RU" sz="4800" baseline="0" dirty="0" smtClean="0">
                <a:solidFill>
                  <a:schemeClr val="bg1"/>
                </a:solidFill>
                <a:latin typeface="Times New Roman"/>
              </a:rPr>
              <a:t>сложившейся системой их профессионально-трудовой подготовки и современными социально-экономическими условиями, затрудняющими их трудоустройство;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643182"/>
            <a:ext cx="8229600" cy="1143000"/>
          </a:xfrm>
        </p:spPr>
        <p:txBody>
          <a:bodyPr>
            <a:normAutofit fontScale="90000"/>
          </a:bodyPr>
          <a:lstStyle/>
          <a:p>
            <a:pPr marR="0" algn="just" rtl="0">
              <a:buFont typeface="Wingdings" pitchFamily="2" charset="2"/>
              <a:buChar char="Ø"/>
            </a:pPr>
            <a:r>
              <a:rPr lang="ru-RU" sz="4400" dirty="0" smtClean="0">
                <a:solidFill>
                  <a:schemeClr val="bg1"/>
                </a:solidFill>
                <a:latin typeface="Times New Roman"/>
              </a:rPr>
              <a:t> </a:t>
            </a:r>
            <a:r>
              <a:rPr lang="ru-RU" sz="4400" baseline="0" dirty="0" smtClean="0">
                <a:solidFill>
                  <a:schemeClr val="bg1"/>
                </a:solidFill>
                <a:latin typeface="Times New Roman"/>
              </a:rPr>
              <a:t>возросшими квалификационными требованиями к подготовке специалистов и особенностями умственного и психофизического развития учащихся, осложняющими им овладение даже доступными по их возможностям профессиями;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V="1">
            <a:off x="628650" y="889000"/>
            <a:ext cx="7886700" cy="2413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928934"/>
            <a:ext cx="8229600" cy="1143000"/>
          </a:xfrm>
        </p:spPr>
        <p:txBody>
          <a:bodyPr>
            <a:normAutofit fontScale="90000"/>
          </a:bodyPr>
          <a:lstStyle/>
          <a:p>
            <a:pPr marR="0" algn="just" rtl="0">
              <a:buFont typeface="Wingdings" pitchFamily="2" charset="2"/>
              <a:buChar char="Ø"/>
            </a:pPr>
            <a:r>
              <a:rPr lang="ru-RU" sz="4400" dirty="0" smtClean="0">
                <a:solidFill>
                  <a:schemeClr val="bg1"/>
                </a:solidFill>
                <a:latin typeface="Times New Roman"/>
              </a:rPr>
              <a:t> </a:t>
            </a:r>
            <a:r>
              <a:rPr lang="ru-RU" sz="4400" baseline="0" dirty="0" smtClean="0">
                <a:solidFill>
                  <a:schemeClr val="bg1"/>
                </a:solidFill>
                <a:latin typeface="Times New Roman"/>
              </a:rPr>
              <a:t>ограниченным количеством профессий, по которым могут быть трудоустроены лица с особыми</a:t>
            </a:r>
            <a:r>
              <a:rPr lang="ru-RU" sz="4400" dirty="0" smtClean="0">
                <a:solidFill>
                  <a:schemeClr val="bg1"/>
                </a:solidFill>
                <a:latin typeface="Times New Roman"/>
              </a:rPr>
              <a:t> образовательными потребностями</a:t>
            </a:r>
            <a:r>
              <a:rPr lang="ru-RU" sz="4400" baseline="0" dirty="0" smtClean="0">
                <a:solidFill>
                  <a:schemeClr val="bg1"/>
                </a:solidFill>
                <a:latin typeface="Times New Roman"/>
              </a:rPr>
              <a:t>, и еще меньшим их количеством, по которым можно проводить профессионально-трудовую подготовку </a:t>
            </a:r>
            <a:r>
              <a:rPr lang="ru-RU" sz="4400" dirty="0" smtClean="0">
                <a:solidFill>
                  <a:schemeClr val="bg1"/>
                </a:solidFill>
                <a:latin typeface="Times New Roman"/>
              </a:rPr>
              <a:t>для обучающихся с ОВЗ</a:t>
            </a:r>
            <a:r>
              <a:rPr lang="ru-RU" sz="4400" baseline="0" dirty="0" smtClean="0">
                <a:solidFill>
                  <a:schemeClr val="bg1"/>
                </a:solidFill>
                <a:latin typeface="Times New Roman"/>
              </a:rPr>
              <a:t>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V="1">
            <a:off x="628650" y="1752600"/>
            <a:ext cx="7886700" cy="7302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571612"/>
            <a:ext cx="8229600" cy="1143000"/>
          </a:xfrm>
        </p:spPr>
        <p:txBody>
          <a:bodyPr>
            <a:noAutofit/>
          </a:bodyPr>
          <a:lstStyle/>
          <a:p>
            <a:pPr marR="0" rtl="0"/>
            <a:endParaRPr lang="ru-RU" sz="3200" baseline="0" dirty="0" smtClean="0">
              <a:latin typeface="Times New Roman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9440" y="558800"/>
            <a:ext cx="7890510" cy="59690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3500" b="1" dirty="0" smtClean="0">
                <a:solidFill>
                  <a:schemeClr val="bg1"/>
                </a:solidFill>
                <a:latin typeface="Times New Roman"/>
              </a:rPr>
              <a:t>ВЫВОД: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3500" b="1" dirty="0" smtClean="0">
                <a:solidFill>
                  <a:schemeClr val="bg1"/>
                </a:solidFill>
                <a:latin typeface="Times New Roman"/>
              </a:rPr>
              <a:t>  </a:t>
            </a:r>
            <a:r>
              <a:rPr lang="ru-RU" sz="3200" dirty="0" smtClean="0">
                <a:solidFill>
                  <a:schemeClr val="bg1"/>
                </a:solidFill>
                <a:latin typeface="Times New Roman"/>
              </a:rPr>
              <a:t>Все </a:t>
            </a:r>
            <a:r>
              <a:rPr lang="ru-RU" sz="3200" dirty="0">
                <a:solidFill>
                  <a:schemeClr val="bg1"/>
                </a:solidFill>
                <a:latin typeface="Times New Roman"/>
              </a:rPr>
              <a:t>обозначенные противоречия затрудняют детям </a:t>
            </a:r>
            <a:r>
              <a:rPr lang="ru-RU" sz="3200" dirty="0" smtClean="0">
                <a:solidFill>
                  <a:schemeClr val="bg1"/>
                </a:solidFill>
                <a:latin typeface="Times New Roman"/>
              </a:rPr>
              <a:t>с особыми образовательными потребностями </a:t>
            </a:r>
            <a:r>
              <a:rPr lang="ru-RU" sz="3200" dirty="0">
                <a:solidFill>
                  <a:schemeClr val="bg1"/>
                </a:solidFill>
                <a:latin typeface="Times New Roman"/>
              </a:rPr>
              <a:t>быть конкурентоспособными на рынке труда, к ним предъявляются те же требования, </a:t>
            </a:r>
            <a:r>
              <a:rPr lang="ru-RU" sz="3200" dirty="0" smtClean="0">
                <a:solidFill>
                  <a:schemeClr val="bg1"/>
                </a:solidFill>
                <a:latin typeface="Times New Roman"/>
              </a:rPr>
              <a:t>что и к выпускникам </a:t>
            </a:r>
            <a:r>
              <a:rPr lang="ru-RU" sz="3200" dirty="0">
                <a:solidFill>
                  <a:schemeClr val="bg1"/>
                </a:solidFill>
                <a:latin typeface="Times New Roman"/>
              </a:rPr>
              <a:t>общеобразовательных школ. Поэтому таким детям нужна особая помощь в развитии своих способностей к трудовой деятельности и реализации своих прав на нее с обоюдной пользой для себя и окружающих.</a:t>
            </a:r>
          </a:p>
          <a:p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071810"/>
            <a:ext cx="8229600" cy="1143000"/>
          </a:xfrm>
        </p:spPr>
        <p:txBody>
          <a:bodyPr>
            <a:noAutofit/>
          </a:bodyPr>
          <a:lstStyle/>
          <a:p>
            <a:pPr marR="0" algn="just" rtl="0"/>
            <a:r>
              <a:rPr lang="ru-RU" sz="4000" baseline="0" dirty="0" smtClean="0">
                <a:solidFill>
                  <a:schemeClr val="bg1"/>
                </a:solidFill>
                <a:latin typeface="Times New Roman"/>
              </a:rPr>
              <a:t>Образовательно-адаптационная и реабилитационная </a:t>
            </a:r>
            <a:r>
              <a:rPr lang="ru-RU" sz="4000" baseline="0" smtClean="0">
                <a:solidFill>
                  <a:schemeClr val="bg1"/>
                </a:solidFill>
                <a:latin typeface="Times New Roman"/>
              </a:rPr>
              <a:t>среда школ</a:t>
            </a:r>
            <a:r>
              <a:rPr lang="ru-RU" sz="4000" smtClean="0">
                <a:solidFill>
                  <a:schemeClr val="bg1"/>
                </a:solidFill>
                <a:latin typeface="Times New Roman"/>
              </a:rPr>
              <a:t>ы </a:t>
            </a:r>
            <a:r>
              <a:rPr lang="ru-RU" sz="4000" dirty="0" smtClean="0">
                <a:solidFill>
                  <a:schemeClr val="bg1"/>
                </a:solidFill>
                <a:latin typeface="Times New Roman"/>
              </a:rPr>
              <a:t>для обучающихся с ОВЗ </a:t>
            </a:r>
            <a:r>
              <a:rPr lang="ru-RU" sz="4000" baseline="0" dirty="0" smtClean="0">
                <a:solidFill>
                  <a:schemeClr val="bg1"/>
                </a:solidFill>
                <a:latin typeface="Times New Roman"/>
              </a:rPr>
              <a:t>должна, по возможности, компенсировать ограничения подростка, позволяя ему после окончания школы выступать на рынке труда в доступных для него областях. </a:t>
            </a:r>
            <a:endParaRPr lang="en-US" sz="4000" baseline="0" dirty="0" smtClean="0">
              <a:solidFill>
                <a:schemeClr val="bg1"/>
              </a:solidFill>
              <a:highlight>
                <a:srgbClr val="00FFFF"/>
              </a:highlight>
              <a:latin typeface="Times New Roman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69950" y="373062"/>
            <a:ext cx="7886700" cy="84613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028700" y="1485901"/>
            <a:ext cx="7499350" cy="1117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ПРОФОРИЕНТАЦИЯ ЧЕРЕЗ ПРЕДМЕТЫ ОБЩЕОБРАЗОВАТЕЛЬНОГО ЦИКЛА И ВНЕКЛАССНЫЕ МЕРОПРИЯТИЯ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7600" y="5308600"/>
            <a:ext cx="2806700" cy="927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56300" y="4013200"/>
            <a:ext cx="2997200" cy="927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КЛАССНЫЙ ЧАС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24400" y="5321300"/>
            <a:ext cx="2971800" cy="927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ОБЩЕСТВОЗНАНИЕ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500" y="3949700"/>
            <a:ext cx="2844800" cy="927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ДЕЛОВОЕ ПИСЬМО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1625600" y="2616200"/>
            <a:ext cx="457200" cy="1320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3403600" y="2603500"/>
            <a:ext cx="457200" cy="2641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5156200" y="2628900"/>
            <a:ext cx="457200" cy="26543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7315200" y="2603500"/>
            <a:ext cx="457200" cy="13843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ой шабло2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мой шаблон.potx" id="{2F601587-3794-4E17-A03C-FC28AE717009}" vid="{9D43BF48-DB62-49B8-9BC1-912E9CE2B4C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</TotalTime>
  <Words>592</Words>
  <Application>Microsoft Office PowerPoint</Application>
  <PresentationFormat>Экран (4:3)</PresentationFormat>
  <Paragraphs>53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мой шабло2</vt:lpstr>
      <vt:lpstr>Выбор профессии</vt:lpstr>
      <vt:lpstr>Для детей с особыми образовательными потребностями выбор профессии ограничен по числу доступных им специальностей. Поэтому главным направлением профориентационной работы в школе является воспитание у учащихся интересов и склонностей к рекомендуемым видам труда при учете их потенциальных возможностей. </vt:lpstr>
      <vt:lpstr>Таким образом, в системе коррекционного обучения школьников с особыми образовательными потребностями четко выявились противоречия между:</vt:lpstr>
      <vt:lpstr>  сложившейся системой их профессионально-трудовой подготовки и современными социально-экономическими условиями, затрудняющими их трудоустройство;</vt:lpstr>
      <vt:lpstr> возросшими квалификационными требованиями к подготовке специалистов и особенностями умственного и психофизического развития учащихся, осложняющими им овладение даже доступными по их возможностям профессиями;</vt:lpstr>
      <vt:lpstr> ограниченным количеством профессий, по которым могут быть трудоустроены лица с особыми образовательными потребностями, и еще меньшим их количеством, по которым можно проводить профессионально-трудовую подготовку для обучающихся с ОВЗ.</vt:lpstr>
      <vt:lpstr>Слайд 7</vt:lpstr>
      <vt:lpstr>Образовательно-адаптационная и реабилитационная среда школы для обучающихся с ОВЗ должна, по возможности, компенсировать ограничения подростка, позволяя ему после окончания школы выступать на рынке труда в доступных для него областях. </vt:lpstr>
      <vt:lpstr>Слайд 9</vt:lpstr>
      <vt:lpstr>Слайд 10</vt:lpstr>
      <vt:lpstr>Слайд 11</vt:lpstr>
      <vt:lpstr>Русский язык</vt:lpstr>
      <vt:lpstr>Работа в тетрадях</vt:lpstr>
      <vt:lpstr>Деловое письмо направлено на получение теоретических сведений по документоведению и оформлению деловых бумаг, позволяющих учащимся сформировать практические навыки в оформлении деловых бумаг.</vt:lpstr>
      <vt:lpstr>Слайд 15</vt:lpstr>
      <vt:lpstr>Слайд 16</vt:lpstr>
      <vt:lpstr>Слайд 17</vt:lpstr>
    </vt:vector>
  </TitlesOfParts>
  <Company>XTreme.ws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XTreme.ws</dc:creator>
  <cp:lastModifiedBy>User</cp:lastModifiedBy>
  <cp:revision>27</cp:revision>
  <dcterms:created xsi:type="dcterms:W3CDTF">2016-07-29T04:05:27Z</dcterms:created>
  <dcterms:modified xsi:type="dcterms:W3CDTF">2019-04-03T05:02:37Z</dcterms:modified>
</cp:coreProperties>
</file>