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72" r:id="rId9"/>
    <p:sldId id="271" r:id="rId10"/>
    <p:sldId id="268" r:id="rId11"/>
    <p:sldId id="273" r:id="rId12"/>
    <p:sldId id="262" r:id="rId13"/>
    <p:sldId id="276" r:id="rId14"/>
    <p:sldId id="264" r:id="rId15"/>
    <p:sldId id="277" r:id="rId16"/>
    <p:sldId id="263" r:id="rId17"/>
    <p:sldId id="278" r:id="rId18"/>
    <p:sldId id="274" r:id="rId19"/>
    <p:sldId id="275" r:id="rId20"/>
    <p:sldId id="270" r:id="rId21"/>
    <p:sldId id="26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4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977" y="0"/>
            <a:ext cx="9273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636" y="332656"/>
            <a:ext cx="862274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Детско-родительский проект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Форма проекта: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Совместный проект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Тема: «Моя Семья»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Старший дошкольный возраст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1495" y="5842337"/>
            <a:ext cx="22476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Хаткевич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Е.Н.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68794"/>
            <a:ext cx="4284691" cy="2593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641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4855470"/>
              </p:ext>
            </p:extLst>
          </p:nvPr>
        </p:nvGraphicFramePr>
        <p:xfrm>
          <a:off x="35496" y="692696"/>
          <a:ext cx="9145016" cy="73398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1981"/>
                <a:gridCol w="1404197"/>
                <a:gridCol w="1440326"/>
                <a:gridCol w="1368068"/>
                <a:gridCol w="1404197"/>
                <a:gridCol w="1836247"/>
              </a:tblGrid>
              <a:tr h="2736304">
                <a:tc rowSpan="2"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Основной</a:t>
                      </a:r>
                    </a:p>
                    <a:p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Роль ведущего на мероприятии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готовят красочные приглашения на мероприятие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готовят (говорят) понятия семьи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 участвуют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деятельности. Некоторые родители участвуют в их организации и проведении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Роли ведущего, инсценировка сказки(пантомимы)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Умение организовывать сюжетно-ролевые игры на основе имеющихся знаний о семье. Понимание значимости семьи в жизни каждого человека. Заинтересованность родителей в продолжении сотрудничества, а детей к уважению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любви к своей семье.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Приглашение в детский сад</a:t>
                      </a:r>
                    </a:p>
                    <a:p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 «Семья – место, где ценят, любят, берегут»</a:t>
                      </a:r>
                    </a:p>
                    <a:p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2238" y="-99392"/>
            <a:ext cx="63579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899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3108722"/>
              </p:ext>
            </p:extLst>
          </p:nvPr>
        </p:nvGraphicFramePr>
        <p:xfrm>
          <a:off x="11440" y="764704"/>
          <a:ext cx="9145016" cy="590465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1981"/>
                <a:gridCol w="924363"/>
                <a:gridCol w="1884031"/>
                <a:gridCol w="1404197"/>
                <a:gridCol w="1404197"/>
                <a:gridCol w="1836247"/>
              </a:tblGrid>
              <a:tr h="590465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Рефлексивный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Проведение итогов (награждение)</a:t>
                      </a:r>
                    </a:p>
                    <a:p>
                      <a:pPr marL="0" indent="0">
                        <a:buNone/>
                      </a:pPr>
                      <a:endParaRPr lang="ru-RU" sz="2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2) Собрание круглого стола для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того, чтобы родители поделились своими эмоциями по пройденным мероприятиям.</a:t>
                      </a:r>
                      <a:endParaRPr lang="ru-RU" sz="2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готовят награждения для родителей 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готовят награждения для детей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 детей улучшились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знания о семье.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 стали более активно принимать участие в образовательной деятельности ДОУ.</a:t>
                      </a:r>
                      <a:endParaRPr lang="ru-RU" sz="2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0607"/>
            <a:ext cx="63579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503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56" y="1"/>
            <a:ext cx="9108544" cy="6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435280" cy="5069160"/>
          </a:xfrm>
        </p:spPr>
        <p:txBody>
          <a:bodyPr>
            <a:normAutofit/>
          </a:bodyPr>
          <a:lstStyle/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Сбор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родителей и детей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Тема проекта (Совместный проект «Моя Семья»)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темы, целей, задач, содержания проекта, прогнозирования результата.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полезных сайтов в Интернете, библиотеки, поиск информации в книгах;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15772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br>
              <a:rPr lang="ru-RU" sz="28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(продолжение)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это работы, планы, мероприятия и другие задачи, направленные на создание уникального продукта.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Этапы проекта:</a:t>
            </a:r>
          </a:p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Аналитический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Основной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Рефлексивный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Конечный продукт: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Мероприятие «Семья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место,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где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ценят,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любят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берегут»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930" y="2348880"/>
            <a:ext cx="2654565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298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"/>
            <a:ext cx="8229600" cy="499456"/>
          </a:xfrm>
        </p:spPr>
        <p:txBody>
          <a:bodyPr>
            <a:normAutofit fontScale="90000"/>
          </a:bodyPr>
          <a:lstStyle/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Подготовительный этап (продолжение)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44260"/>
            <a:ext cx="2911799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7667" y="1212266"/>
            <a:ext cx="2584117" cy="256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184" y="4084546"/>
            <a:ext cx="4104456" cy="2744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48679"/>
            <a:ext cx="30684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Поиск информации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5407" y="554777"/>
            <a:ext cx="5693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75612" y="425569"/>
            <a:ext cx="5693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7218" y="3573016"/>
            <a:ext cx="45139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Воспитатели (мастер-класс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48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628"/>
            <a:ext cx="9144000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Подготовительный этап(продолжение)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832648"/>
          </a:xfrm>
        </p:spPr>
        <p:txBody>
          <a:bodyPr>
            <a:normAutofit fontScale="92500" lnSpcReduction="2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Планирование совместных мероприятий  в детском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саду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(Беседы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детьми о своей семье, родственниках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Рассказы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родителей о своем детстве, о школьных годах, о семейных традициях и реликвиях, о своей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профессии и </a:t>
            </a:r>
            <a:r>
              <a:rPr lang="ru-RU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>
              <a:spcBef>
                <a:spcPts val="0"/>
              </a:spcBef>
              <a:defRPr/>
            </a:pPr>
            <a:endParaRPr lang="ru-RU" sz="2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обязанностей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-ответственные за мероприятие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ответственные за музыку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ответственные за сказку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ответственные за игры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Сроки выполнения проекта: 2 месяца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Обсуждение идей по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Skype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VK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814" y="2852936"/>
            <a:ext cx="3336031" cy="2355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906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Аналитический этап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424936" cy="6048672"/>
          </a:xfrm>
        </p:spPr>
        <p:txBody>
          <a:bodyPr>
            <a:normAutofit/>
          </a:bodyPr>
          <a:lstStyle/>
          <a:p>
            <a:pPr marL="0" fontAlgn="t"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Сбор родителей и детей с целью выбора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лучшего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сценария мероприятия «Семья – место, где ценят, любят, берегут»</a:t>
            </a:r>
          </a:p>
          <a:p>
            <a:pPr marL="0" fontAlgn="t">
              <a:spcBef>
                <a:spcPts val="0"/>
              </a:spcBef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деятельности. Обсуждение предварительных итогов и внесение изменений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fontAlgn="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Привлечение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родителей к совместной деятельности (обсуждение предстоящей работы, поиск необходимых фотографий из семейного архива, задание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детей и родителей.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99972"/>
            <a:ext cx="4248472" cy="295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187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57" y="0"/>
            <a:ext cx="912938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Аналитический этап (продолжение)</a:t>
            </a: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19256" cy="5145435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Выбор ролей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Разучивание текста мероприятия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Работа над выразительностью речи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Проигрывание (репетиция) мероприятия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95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980728"/>
            <a:ext cx="82089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Приглашение в детский сад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Мероприятие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«Семья – место, где ценят, любят, берегут»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2116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Основной этап</a:t>
            </a: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750469" cy="2974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3384376" cy="2538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264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229"/>
            <a:ext cx="9144000" cy="686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412776"/>
            <a:ext cx="84786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Подведение итогов</a:t>
            </a:r>
          </a:p>
          <a:p>
            <a:pPr marL="457200" indent="-457200"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Награждение участников</a:t>
            </a:r>
          </a:p>
          <a:p>
            <a:pPr marL="571500" indent="-571500"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Собрание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круглого стола для того,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родители поделились своими эмоциями по пройденным мероприятиям.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5488" y="746413"/>
            <a:ext cx="480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Рефлексивный этап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86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48" y="-20587"/>
            <a:ext cx="9171448" cy="68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5793507"/>
          </a:xfrm>
        </p:spPr>
        <p:txBody>
          <a:bodyPr/>
          <a:lstStyle/>
          <a:p>
            <a:pPr marL="0" indent="0">
              <a:buNone/>
            </a:pPr>
            <a:r>
              <a:rPr lang="ru-RU" b="1" i="1" u="sng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Актуальность проекта </a:t>
            </a:r>
            <a:endParaRPr lang="ru-RU" b="1" i="1" u="sng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Проект актуален тем что, в настоящее </a:t>
            </a:r>
            <a:r>
              <a:rPr lang="ru-RU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время в нашей стране в силу многих причин ослабевают родственные связи, уходят в прошлое традиционное семейное воспитание. Но именно семья является хранителем традиций, обеспечивает преемственность поколений, сохраняет и развивает лучшие качества людей. Ознакомление детей с понятием «Семья» не возможно без поддержки самой семьи</a:t>
            </a:r>
            <a:r>
              <a:rPr lang="ru-RU" dirty="0">
                <a:solidFill>
                  <a:srgbClr val="444444"/>
                </a:solidFill>
                <a:latin typeface="Open Sans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6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40" y="0"/>
            <a:ext cx="91668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68712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семейном кругу мы с вами растем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Основа основ – родительский дом. В семейном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кругу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все корни твои. И в жизнь ты уходишь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 семьи. 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семейном кругу мы жизнь создаем,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 – родительский дом.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2348" y="3146368"/>
            <a:ext cx="4176464" cy="298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085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2770"/>
            <a:ext cx="9293152" cy="683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41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4" y="1"/>
            <a:ext cx="9214048" cy="680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Вовлечение родителей в образовательный процесс ДОО, для формирования у детей ценностных отношений к семье.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082" b="941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95" b="6848"/>
          <a:stretch/>
        </p:blipFill>
        <p:spPr bwMode="auto">
          <a:xfrm>
            <a:off x="216128" y="2996952"/>
            <a:ext cx="3890696" cy="3293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033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7753"/>
            <a:ext cx="9144000" cy="688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327"/>
            <a:ext cx="8291264" cy="648072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5900" b="1" i="1" u="sng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marL="0" indent="0">
              <a:buNone/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6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 marL="0" indent="0" algn="ctr">
              <a:buNone/>
            </a:pP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- Формировать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понятия: мой дом, моя семья; </a:t>
            </a: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ctr">
              <a:buNone/>
            </a:pP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- Расширить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знания детей в области понимания определения «Семья»; </a:t>
            </a: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   -закрепить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знания полных имен членов семьи, фамилии; умение определять родственные отношения между близкими членами семьи; </a:t>
            </a: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0" indent="0">
              <a:buNone/>
            </a:pPr>
            <a:r>
              <a:rPr lang="ru-RU" sz="6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Развивающие:</a:t>
            </a:r>
          </a:p>
          <a:p>
            <a:pPr>
              <a:buFontTx/>
              <a:buChar char="-"/>
            </a:pP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Развивать коммуникативные навыки детей; </a:t>
            </a: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        -Обогащать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детско-родительские отношения опытом совместной </a:t>
            </a: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творческой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r>
              <a:rPr lang="ru-RU" sz="6200" b="1" i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62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6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Воспитывающие:</a:t>
            </a:r>
          </a:p>
          <a:p>
            <a:pPr marL="0" indent="0">
              <a:buNone/>
            </a:pP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     -Воспитывать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любовь и уважение к своим родным, формировать представления об эмоциональном состоянии членов семьи; </a:t>
            </a: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Вызывать у ребенка радость и гордость за то, </a:t>
            </a:r>
            <a:r>
              <a:rPr lang="ru-RU" sz="62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 что </a:t>
            </a:r>
            <a:r>
              <a:rPr lang="ru-RU" sz="62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у него есть семья; </a:t>
            </a:r>
            <a:endParaRPr lang="ru-RU" sz="62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313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0"/>
            <a:ext cx="43116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 rot="344586">
            <a:off x="3974348" y="732739"/>
            <a:ext cx="2016224" cy="122413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Старшей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683" y="1991086"/>
            <a:ext cx="211613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0898">
            <a:off x="6537958" y="3297498"/>
            <a:ext cx="2131059" cy="133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1331640" y="1609158"/>
            <a:ext cx="2448272" cy="2232248"/>
          </a:xfrm>
          <a:prstGeom prst="irregularSeal1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 «Моя Семья»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2634" y="24099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852346">
            <a:off x="6796660" y="3640188"/>
            <a:ext cx="161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(воспитатели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0" name="Стрелка вверх 9"/>
          <p:cNvSpPr/>
          <p:nvPr/>
        </p:nvSpPr>
        <p:spPr>
          <a:xfrm rot="4755960">
            <a:off x="4154789" y="2448806"/>
            <a:ext cx="360040" cy="1247019"/>
          </a:xfrm>
          <a:prstGeom prst="up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199793">
            <a:off x="3514603" y="1996698"/>
            <a:ext cx="1150618" cy="78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055459">
            <a:off x="4615585" y="3110512"/>
            <a:ext cx="1855371" cy="108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010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4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1845" y="137562"/>
            <a:ext cx="25146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9803" y="1173545"/>
            <a:ext cx="5536516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 algn="ctr"/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Аналитический</a:t>
            </a:r>
          </a:p>
          <a:p>
            <a:pPr algn="ctr"/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Основной</a:t>
            </a:r>
          </a:p>
          <a:p>
            <a:pPr algn="ctr"/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Рефлексивный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75625" y="1988840"/>
            <a:ext cx="584871" cy="79208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275624" y="3408990"/>
            <a:ext cx="584871" cy="79208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275625" y="4941168"/>
            <a:ext cx="584871" cy="79208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374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80577309"/>
              </p:ext>
            </p:extLst>
          </p:nvPr>
        </p:nvGraphicFramePr>
        <p:xfrm>
          <a:off x="35496" y="692696"/>
          <a:ext cx="9145016" cy="69331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56184"/>
                <a:gridCol w="1080120"/>
                <a:gridCol w="1764071"/>
                <a:gridCol w="1404197"/>
                <a:gridCol w="1404197"/>
                <a:gridCol w="1836247"/>
              </a:tblGrid>
              <a:tr h="147725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Этапы проектной деятельности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Временной промежуток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педагога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детей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родителей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Предполагаемый результат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880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Подготовительный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2нед.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1) Подобрать и изучить методическую литературу по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данной теме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 вовлечения родителей воспитанников в работу ДОУ.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2) Сбор родителей, постановка целей и задач проекта во время круглого стола.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активно посещают собрания.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Посещение круглого стола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Беседы с детьми о своей семье, родственниках.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Рассказы родителей о своем детстве, о школьных годах, о семейных традициях и реликвиях, о своей профессии.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Составление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«Генеалогическое древо моей семьи».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 - активные и заинтересованные участники проекта, ориентированы на развитие у ребёнка потребности к познанию, общению с взрослыми и сверстниками, через совместную проектную деятельность.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602829" y="0"/>
            <a:ext cx="36090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Дорожная карта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99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581054"/>
              </p:ext>
            </p:extLst>
          </p:nvPr>
        </p:nvGraphicFramePr>
        <p:xfrm>
          <a:off x="0" y="548680"/>
          <a:ext cx="9145016" cy="6309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56184"/>
                <a:gridCol w="1080120"/>
                <a:gridCol w="1764071"/>
                <a:gridCol w="2808394"/>
                <a:gridCol w="1836247"/>
              </a:tblGrid>
              <a:tr h="630932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Подготовительный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2нед.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3) Планирование совместных мероприятий 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детском саду.</a:t>
                      </a:r>
                    </a:p>
                    <a:p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4) Планирование совместных мероприятий за пределами детского сада.</a:t>
                      </a:r>
                    </a:p>
                    <a:p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5) Распределение обязанностей.</a:t>
                      </a:r>
                    </a:p>
                    <a:p>
                      <a:endParaRPr lang="ru-RU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«Самый лучший кулинарный рецепт семьи» для создания кулинарной энциклопедии.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Просмотр мультфильмов:</a:t>
                      </a:r>
                      <a:r>
                        <a:rPr lang="ru-RU" sz="18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«Встречайте бабушку», Дидактические игры:</a:t>
                      </a:r>
                      <a:r>
                        <a:rPr lang="ru-RU" sz="18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«Кто старше?»; «У кого сегодня день рожденья?».</a:t>
                      </a:r>
                      <a:r>
                        <a:rPr lang="ru-RU" sz="18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Упражнения «Кем ты приходишься своим родителям?» Беседы:</a:t>
                      </a:r>
                      <a:r>
                        <a:rPr lang="ru-RU" sz="18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«Моя дружная семья», «Расскажи мне о своей семье», Сюжетно-ролевые игры:</a:t>
                      </a:r>
                      <a:r>
                        <a:rPr lang="ru-RU" sz="18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«Семья» «Готовим обед для мамы»</a:t>
                      </a:r>
                      <a:endParaRPr lang="ru-RU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53840" y="-99392"/>
            <a:ext cx="60363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Дорожная карта (продолжение)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43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7233624"/>
              </p:ext>
            </p:extLst>
          </p:nvPr>
        </p:nvGraphicFramePr>
        <p:xfrm>
          <a:off x="0" y="836712"/>
          <a:ext cx="9145016" cy="590465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56184"/>
                <a:gridCol w="971600"/>
                <a:gridCol w="1872591"/>
                <a:gridCol w="2808394"/>
                <a:gridCol w="1836247"/>
              </a:tblGrid>
              <a:tr h="590465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Аналитический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2нед.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arenR"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Повторный сбор</a:t>
                      </a:r>
                      <a:endParaRPr lang="ru-RU" sz="20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Родителей по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подгруппам.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2) Выбор: лучшего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Сценария</a:t>
                      </a:r>
                      <a:endParaRPr lang="ru-RU" sz="2000" b="0" kern="12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 по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Укреплению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Взаимоотношений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семье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Выбор лучшего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Рассказа родителей о своем детстве, о школьных годах, о семейных традициях и реликвиях, о своей профессии.</a:t>
                      </a:r>
                    </a:p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Выбор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лучшего 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«Генеалогическое древа моей семьи».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Выбор лучшего кулинарного рецепта семьи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создания кулинарной энциклопедии.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 получат больше информации о своей семье, научатся изготавливать макет своего семейного древа, уважительно относиться к своей семье и сверстникам.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0798" y="-99392"/>
            <a:ext cx="63579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768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976</Words>
  <Application>Microsoft Office PowerPoint</Application>
  <PresentationFormat>Экран (4:3)</PresentationFormat>
  <Paragraphs>166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Подготовительный этап</vt:lpstr>
      <vt:lpstr>Подготовительный этап (продолжение)</vt:lpstr>
      <vt:lpstr>Подготовительный этап (продолжение)</vt:lpstr>
      <vt:lpstr>Подготовительный этап(продолжение)</vt:lpstr>
      <vt:lpstr>Аналитический этап</vt:lpstr>
      <vt:lpstr>Аналитический этап (продолжение)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</cp:lastModifiedBy>
  <cp:revision>61</cp:revision>
  <dcterms:modified xsi:type="dcterms:W3CDTF">2019-03-23T18:35:45Z</dcterms:modified>
</cp:coreProperties>
</file>