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9" r:id="rId14"/>
    <p:sldId id="270" r:id="rId15"/>
    <p:sldId id="280" r:id="rId16"/>
    <p:sldId id="284" r:id="rId17"/>
    <p:sldId id="281" r:id="rId18"/>
    <p:sldId id="283" r:id="rId19"/>
    <p:sldId id="282" r:id="rId20"/>
    <p:sldId id="285" r:id="rId21"/>
    <p:sldId id="286" r:id="rId22"/>
    <p:sldId id="28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64" autoAdjust="0"/>
    <p:restoredTop sz="94660"/>
  </p:normalViewPr>
  <p:slideViewPr>
    <p:cSldViewPr>
      <p:cViewPr>
        <p:scale>
          <a:sx n="76" d="100"/>
          <a:sy n="76" d="100"/>
        </p:scale>
        <p:origin x="-9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2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60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72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CDC480-42B6-467D-BEF3-43AD6AFC4A3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497816-49E3-4643-830C-0F182480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130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B6FA3C-2048-48C0-8D9E-DB8BBEC729B3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B0B282-6EBD-4F88-BC99-69DDE49D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050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099EB7-E86E-4E05-91A4-42DAB2FBEE12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C0AC8A-8CC0-49FB-AD33-173B20AD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037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32F926-0B52-485C-90CD-0551BE30496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ADA8E7-BCAA-4FE6-ADE9-0F81EF87E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8032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CB504A-9DF6-4F10-A653-CA3D18853D8C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495C67-00A8-4A9B-B7C3-0119756E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4183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22791B-AD60-44C2-91D4-984A48A8EA42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EC1708-7088-4671-A866-750A650C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8694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EFCCFB-8881-408B-A914-7A4752A99E0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4948CD-DC5C-4EE6-9D5B-40D5634D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0666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A8710E-E535-4604-87E9-C138CCE45AA7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A32976-2DA1-4DA5-BE14-A3A17E215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3686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04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52A8B6-CF75-4261-BAB2-1787841606DE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8A87C6-7391-41D1-8C2D-B37CFB4A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8970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207E24-BEBC-4320-81EC-8797F48FA83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F6684F-E593-4FE5-AC4C-DE2C15B48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8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15927F-626F-46D9-9D91-C6639D4DB52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3EBF9B-4864-498F-AF27-57CDD0CFA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3056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D85E-C188-415B-B733-C61A3FEA4A19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C044-F91D-412C-ADFA-47D10DF9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7778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1AF-B82C-4622-A094-DB1A45DC2F46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CB67-91A2-4DC3-BC53-E34C3B58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462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40CC-DF6D-4955-8673-0F8B79F159B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506A-F45C-4D24-A152-5826B3F0C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0757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B478-0921-44C4-A713-2E5BB959D51F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AA79-576C-45F1-ABCA-F36ED2F7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0580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885C-999B-4053-9A10-5157C0CE9996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A0AC-F39A-4348-A3C2-62FF4A88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919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1C15-C412-4B87-ABA3-C467CEC13060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3CC5-11B0-4A55-B892-F7034763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4144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FC6E-A6DF-4F97-8470-A8277BA561DE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5772-E27A-4D9B-A29C-0B1B152A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191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9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22AE-717A-4F08-B4E5-262B7A56251E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B6B8-4EDD-47ED-9D96-F74544A2A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8839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8462-4F83-4B15-8A13-227FDB8F8D28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04C6-81D4-47AB-A94E-F30122DF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3177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88FA-10E3-42C2-85DA-D0C31482597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C130-F310-497C-8C2F-44921D98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0765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75AE-D5A8-46CE-AC52-AE178279D236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EA8E-F9EC-4E2A-BA0E-0686527A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7364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7AF7-70D7-4C51-93C5-4FC778A6510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42D6-2B34-4865-8FDE-479309A33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8621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4615-6D2E-471C-B97B-6DA3FDB3DFF8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DF5D-41F9-447F-ACA2-8A7D6891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4076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F718-4FDA-443D-BCC3-F6C59E4F353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8CC5-F0A1-4DB2-A1DE-B5BE8A80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7993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4501-1B36-4066-AC46-4396C690A944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96DD-AD73-4658-9DBB-F2A3A1D93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0943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22E-A3A5-4D8F-9466-04BC10F81A3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2CD4-F28E-465D-B91B-E5C554547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9563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7089-6CEE-467D-90B8-E1E59061C407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E01B-DF13-4726-994E-35DA2AE1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4351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86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8365-AF47-4832-9041-3D0FBE62A5B5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4ECA-7CD5-4868-AA4F-8080C2FB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013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D013-C88B-4468-9232-A1331C34FF4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962B-A0FF-4748-8A90-702EC1FC1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9437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7612-1BAE-40FF-A68A-A84805F50420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F86F-F806-4669-99DF-8DC8618D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52631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F4B1-D946-4D18-AB6F-E281B1EBD385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73EA-2DFD-4DCE-9627-DAACA903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3411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D941-F9CA-4A95-A56E-F696EBEB9A16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E2F9-3D22-401F-A1FF-72C5EC763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2512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28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65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58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33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67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099961-00A2-4591-9A0E-715CB696F98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9ED726-404C-454E-A8DC-3813827F6D4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43D5C9-5CE9-437A-883F-A6222FF35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3DE97-D82C-45CD-8578-541CE7F9949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52FEB-6B04-4D2F-A8C7-24D8943A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E66E2-680C-4EE8-A163-97F2C12BB5DF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6CA72-2F3B-47D6-87BF-231C6593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14686"/>
            <a:ext cx="8229600" cy="3357586"/>
          </a:xfrm>
        </p:spPr>
        <p:txBody>
          <a:bodyPr/>
          <a:lstStyle/>
          <a:p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детей старшего дошкольного возраста посредством дидактических 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ужлева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МАДОУ «Детский сад № 7»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г. Кунгур, Пермский край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439718"/>
          </a:xfrm>
        </p:spPr>
        <p:txBody>
          <a:bodyPr/>
          <a:lstStyle/>
          <a:p>
            <a:pPr algn="l"/>
            <a:r>
              <a:rPr lang="ru-RU" sz="2800" b="1" dirty="0" smtClean="0"/>
              <a:t>              «СОБЕРИ  КАРТИНКИ»</a:t>
            </a:r>
            <a:endParaRPr lang="ru-RU" sz="2800" b="1" dirty="0"/>
          </a:p>
        </p:txBody>
      </p:sp>
      <p:pic>
        <p:nvPicPr>
          <p:cNvPr id="3074" name="Picture 2" descr="C:\Users\1\Pictures\2016-11-21 папка\папка 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046309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355"/>
            <a:ext cx="7239000" cy="57283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b="1" dirty="0" smtClean="0"/>
              <a:t>               «ВЕСЕЛАЯ ЛОГИКА»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239000" cy="51698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0112008(0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207" y="2786058"/>
            <a:ext cx="40957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1462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000108"/>
          </a:xfrm>
        </p:spPr>
        <p:txBody>
          <a:bodyPr/>
          <a:lstStyle/>
          <a:p>
            <a:r>
              <a:rPr lang="ru-RU" sz="2800" b="1" dirty="0" smtClean="0"/>
              <a:t>«ПРОТИВОПОЛОЖНОСТИ»</a:t>
            </a:r>
            <a:endParaRPr lang="ru-RU" sz="2800" b="1" dirty="0"/>
          </a:p>
        </p:txBody>
      </p:sp>
      <p:pic>
        <p:nvPicPr>
          <p:cNvPr id="1026" name="Picture 2" descr="C:\Users\1\Pictures\2016-11-21 папка\папка 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9729"/>
            <a:ext cx="5517638" cy="4138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972320" cy="785818"/>
          </a:xfrm>
        </p:spPr>
        <p:txBody>
          <a:bodyPr/>
          <a:lstStyle/>
          <a:p>
            <a:r>
              <a:rPr lang="ru-RU" sz="2800" b="1" dirty="0" smtClean="0"/>
              <a:t>«ТАНГРАМ»</a:t>
            </a:r>
            <a:endParaRPr lang="ru-RU" sz="2800" b="1" dirty="0"/>
          </a:p>
        </p:txBody>
      </p:sp>
      <p:pic>
        <p:nvPicPr>
          <p:cNvPr id="3074" name="Picture 2" descr="C:\Users\1\Pictures\2016-11-21 папка\папка 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02247"/>
            <a:ext cx="5231886" cy="39239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368280"/>
          </a:xfrm>
        </p:spPr>
        <p:txBody>
          <a:bodyPr/>
          <a:lstStyle/>
          <a:p>
            <a:r>
              <a:rPr lang="ru-RU" sz="2800" b="1" dirty="0" smtClean="0"/>
              <a:t>«КТО ГДЕ ЖИВЕТ»</a:t>
            </a:r>
            <a:endParaRPr lang="ru-RU" sz="2800" b="1" dirty="0"/>
          </a:p>
        </p:txBody>
      </p:sp>
      <p:pic>
        <p:nvPicPr>
          <p:cNvPr id="2051" name="Picture 3" descr="C:\Users\1\Pictures\2016-11-21 папка\папка 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95091"/>
            <a:ext cx="5374762" cy="4031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/>
          <a:lstStyle/>
          <a:p>
            <a:r>
              <a:rPr lang="ru-RU" sz="2800" b="1" dirty="0" smtClean="0"/>
              <a:t>«ДОМИНО»</a:t>
            </a:r>
            <a:endParaRPr lang="ru-RU" sz="2800" b="1" dirty="0"/>
          </a:p>
        </p:txBody>
      </p:sp>
      <p:pic>
        <p:nvPicPr>
          <p:cNvPr id="4098" name="Picture 2" descr="C:\Users\1\Pictures\2016-11-21 папка\папка 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94713"/>
            <a:ext cx="5874828" cy="44061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2800" b="1" dirty="0" smtClean="0"/>
              <a:t>«ЧТО ДЛЯ ЧЕГО»</a:t>
            </a:r>
            <a:endParaRPr lang="ru-RU" sz="2800" b="1" dirty="0"/>
          </a:p>
        </p:txBody>
      </p:sp>
      <p:pic>
        <p:nvPicPr>
          <p:cNvPr id="5122" name="Picture 2" descr="C:\Users\1\Pictures\2016-11-21 папка\папка 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189185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24" cy="571504"/>
          </a:xfrm>
        </p:spPr>
        <p:txBody>
          <a:bodyPr/>
          <a:lstStyle/>
          <a:p>
            <a:r>
              <a:rPr lang="ru-RU" sz="2800" b="1" dirty="0" smtClean="0"/>
              <a:t>«ЛАБИРИНТЫ»</a:t>
            </a:r>
            <a:endParaRPr lang="ru-RU" sz="2800" b="1" dirty="0"/>
          </a:p>
        </p:txBody>
      </p:sp>
      <p:pic>
        <p:nvPicPr>
          <p:cNvPr id="6146" name="Picture 2" descr="C:\Users\1\Pictures\2016-11-21 папка\папка 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21" r="15334"/>
          <a:stretch>
            <a:fillRect/>
          </a:stretch>
        </p:blipFill>
        <p:spPr bwMode="auto">
          <a:xfrm>
            <a:off x="928662" y="2274676"/>
            <a:ext cx="3216588" cy="3726092"/>
          </a:xfrm>
          <a:prstGeom prst="rect">
            <a:avLst/>
          </a:prstGeom>
          <a:noFill/>
        </p:spPr>
      </p:pic>
      <p:pic>
        <p:nvPicPr>
          <p:cNvPr id="6147" name="Picture 3" descr="C:\Users\1\Pictures\2016-11-21 папка\папка 640.jpg"/>
          <p:cNvPicPr>
            <a:picLocks noChangeAspect="1" noChangeArrowheads="1"/>
          </p:cNvPicPr>
          <p:nvPr/>
        </p:nvPicPr>
        <p:blipFill>
          <a:blip r:embed="rId3" cstate="print"/>
          <a:srcRect l="16667" r="18055"/>
          <a:stretch>
            <a:fillRect/>
          </a:stretch>
        </p:blipFill>
        <p:spPr bwMode="auto">
          <a:xfrm>
            <a:off x="4929190" y="2214554"/>
            <a:ext cx="3295408" cy="3786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2800" b="1" dirty="0" smtClean="0"/>
              <a:t>«НАЙДИ ОТЛИЧИЯ»</a:t>
            </a:r>
            <a:endParaRPr lang="ru-RU" sz="2800" b="1" dirty="0"/>
          </a:p>
        </p:txBody>
      </p:sp>
      <p:pic>
        <p:nvPicPr>
          <p:cNvPr id="7170" name="Picture 2" descr="C:\Users\1\Pictures\2016-11-21 папка\папка 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6853"/>
            <a:ext cx="5517638" cy="4138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543824" cy="928694"/>
          </a:xfrm>
        </p:spPr>
        <p:txBody>
          <a:bodyPr/>
          <a:lstStyle/>
          <a:p>
            <a:r>
              <a:rPr lang="ru-RU" sz="2800" b="1" dirty="0" smtClean="0"/>
              <a:t>«СУДОКУ»</a:t>
            </a:r>
            <a:endParaRPr lang="ru-RU" sz="2800" b="1" dirty="0"/>
          </a:p>
        </p:txBody>
      </p:sp>
      <p:pic>
        <p:nvPicPr>
          <p:cNvPr id="8194" name="Picture 2" descr="C:\Users\1\Pictures\2016-11-21 папка\папка 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8670"/>
            <a:ext cx="5303324" cy="39774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ВИДЫ МЫШЛЕНИЯ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175852" cy="5312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Наглядно- действенное </a:t>
            </a:r>
            <a:r>
              <a:rPr lang="ru-RU" sz="2800" dirty="0" smtClean="0"/>
              <a:t>мышление – 2,5-3 года, является ведущим до 4-5 лет.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Наглядно-образное</a:t>
            </a:r>
            <a:r>
              <a:rPr lang="ru-RU" sz="2800" dirty="0" smtClean="0"/>
              <a:t> мышление – с 3,5- 4 лет, ведущее  до 6-6,5 лет.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Словесно-логическое</a:t>
            </a:r>
            <a:r>
              <a:rPr lang="ru-RU" sz="2800" dirty="0" smtClean="0"/>
              <a:t> мышление – формируется в 5,5 – 6 лет, становится ведущим с 7-8 лет и остается основной формой мышления у большинства взрослых людей.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8972" y="116632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3200" b="1" dirty="0" smtClean="0"/>
              <a:t>Работа  с  родителями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родителей с содержанием работы по программе.</a:t>
            </a:r>
          </a:p>
          <a:p>
            <a:r>
              <a:rPr lang="ru-RU" sz="2000" dirty="0" smtClean="0"/>
              <a:t> Разработка консультаций для родителей по данной теме.</a:t>
            </a:r>
          </a:p>
          <a:p>
            <a:r>
              <a:rPr lang="ru-RU" sz="2000" dirty="0" smtClean="0"/>
              <a:t> Привлечение родителей к изготовлению наглядного материала (подбор иллюстраций).</a:t>
            </a:r>
          </a:p>
          <a:p>
            <a:r>
              <a:rPr lang="ru-RU" sz="2000" dirty="0" smtClean="0"/>
              <a:t>Рекомендации для родителей по использованию литературы.</a:t>
            </a:r>
            <a:endParaRPr lang="ru-RU" sz="2000" dirty="0"/>
          </a:p>
        </p:txBody>
      </p:sp>
      <p:pic>
        <p:nvPicPr>
          <p:cNvPr id="4" name="Рисунок 3" descr="13112008(0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943411"/>
            <a:ext cx="3754202" cy="29046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    ФОРМЫ МЫШЛЕНИЯ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32856"/>
            <a:ext cx="6989916" cy="5312752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Суждение </a:t>
            </a:r>
            <a:r>
              <a:rPr lang="ru-RU" sz="2400" dirty="0" smtClean="0"/>
              <a:t>– истинное и ложное,</a:t>
            </a:r>
          </a:p>
          <a:p>
            <a:pPr>
              <a:buNone/>
            </a:pPr>
            <a:r>
              <a:rPr lang="ru-RU" sz="2400" dirty="0" smtClean="0"/>
              <a:t>                        - общее, частное и единичное,</a:t>
            </a:r>
          </a:p>
          <a:p>
            <a:pPr>
              <a:buNone/>
            </a:pPr>
            <a:r>
              <a:rPr lang="ru-RU" sz="2400" dirty="0" smtClean="0"/>
              <a:t>                        - утвердительное и отрицательное;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u="sng" dirty="0" smtClean="0"/>
              <a:t>Понятие</a:t>
            </a:r>
            <a:r>
              <a:rPr lang="ru-RU" sz="2400" dirty="0" smtClean="0"/>
              <a:t> – житейское,</a:t>
            </a:r>
          </a:p>
          <a:p>
            <a:pPr>
              <a:buNone/>
            </a:pPr>
            <a:r>
              <a:rPr lang="ru-RU" sz="2400" dirty="0" smtClean="0"/>
              <a:t>                   - научное ;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u="sng" dirty="0" smtClean="0"/>
              <a:t>Умозаключение</a:t>
            </a:r>
            <a:r>
              <a:rPr lang="ru-RU" sz="2400" dirty="0" smtClean="0"/>
              <a:t> – индуктивное,</a:t>
            </a:r>
          </a:p>
          <a:p>
            <a:pPr>
              <a:buNone/>
            </a:pPr>
            <a:r>
              <a:rPr lang="ru-RU" sz="2400" dirty="0" smtClean="0"/>
              <a:t>                                   - дедуктивное,</a:t>
            </a:r>
          </a:p>
          <a:p>
            <a:pPr>
              <a:buNone/>
            </a:pPr>
            <a:r>
              <a:rPr lang="ru-RU" sz="2400" dirty="0" smtClean="0"/>
              <a:t>                                    - умозаключение по аналогии.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" y="8191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3200" b="1" i="1" dirty="0" smtClean="0"/>
              <a:t>МЫСЛИТЕЛЬНЫЕ ОПЕРАЦИИ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44824"/>
            <a:ext cx="6918478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Анализ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Синтез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Абстрагирование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Конкретизация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Классификация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00306"/>
            <a:ext cx="7239000" cy="48024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/>
              <a:t>ЛОГИЧЕСКОЕ   МЫШЛЕНИЕ </a:t>
            </a:r>
          </a:p>
          <a:p>
            <a:pPr algn="ctr">
              <a:buNone/>
            </a:pPr>
            <a:r>
              <a:rPr lang="ru-RU" sz="4400" b="1" i="1" dirty="0" smtClean="0"/>
              <a:t>И  ДИДАКТИЧЕСКАЯ  ИГРА</a:t>
            </a:r>
          </a:p>
          <a:p>
            <a:pPr>
              <a:buNone/>
            </a:pPr>
            <a:endParaRPr lang="ru-RU" sz="2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21442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СРЕДСТВА, РАЗВИВАЮЩИЕ ЛОГИЧЕСКОЕ МЫШЛЕНИЕ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57364"/>
            <a:ext cx="7239000" cy="57328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«Неправильные» сказки.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" y="116632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«РАСКОЛДУЙ СКАЗКУ»</a:t>
            </a:r>
            <a:endParaRPr lang="ru-RU" sz="3200" b="1" dirty="0"/>
          </a:p>
        </p:txBody>
      </p:sp>
      <p:pic>
        <p:nvPicPr>
          <p:cNvPr id="1026" name="Picture 2" descr="C:\Users\1\Pictures\2016-11-21 папка\папка 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47" y="2522555"/>
            <a:ext cx="4256615" cy="3192461"/>
          </a:xfrm>
          <a:prstGeom prst="rect">
            <a:avLst/>
          </a:prstGeom>
          <a:noFill/>
        </p:spPr>
      </p:pic>
      <p:pic>
        <p:nvPicPr>
          <p:cNvPr id="1027" name="Picture 3" descr="C:\Users\1\Pictures\2016-11-21 папка\папка 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993" y="2579051"/>
            <a:ext cx="4181287" cy="31359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5696622" cy="57148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ru-RU" sz="3100" b="1" dirty="0" smtClean="0"/>
              <a:t>«ЧЕТВЕРТЫЙ  ЛИШНИЙ»</a:t>
            </a:r>
            <a:endParaRPr lang="ru-RU" sz="3100" b="1" dirty="0"/>
          </a:p>
        </p:txBody>
      </p:sp>
      <p:pic>
        <p:nvPicPr>
          <p:cNvPr id="9218" name="Picture 2" descr="C:\Users\1\Pictures\2016-11-21 папка\папка 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69" r="8745"/>
          <a:stretch>
            <a:fillRect/>
          </a:stretch>
        </p:blipFill>
        <p:spPr bwMode="auto">
          <a:xfrm>
            <a:off x="2214546" y="1989138"/>
            <a:ext cx="4286280" cy="4560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-15246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« ГОЛОВОЛОМКИ»</a:t>
            </a:r>
            <a:endParaRPr lang="ru-RU" sz="2800" b="1" dirty="0"/>
          </a:p>
        </p:txBody>
      </p:sp>
      <p:pic>
        <p:nvPicPr>
          <p:cNvPr id="2051" name="Picture 3" descr="C:\Users\1\Pictures\2016-11-21 папка\папка 609.jpg"/>
          <p:cNvPicPr>
            <a:picLocks noChangeAspect="1" noChangeArrowheads="1"/>
          </p:cNvPicPr>
          <p:nvPr/>
        </p:nvPicPr>
        <p:blipFill>
          <a:blip r:embed="rId2" cstate="print"/>
          <a:srcRect t="7576" r="4544" b="13635"/>
          <a:stretch>
            <a:fillRect/>
          </a:stretch>
        </p:blipFill>
        <p:spPr bwMode="auto">
          <a:xfrm>
            <a:off x="1500166" y="2357430"/>
            <a:ext cx="6000792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час на 1 сентября в 20152016 учгоду Я талантлив - Суфиянова Светлана Рабисовна</Template>
  <TotalTime>736</TotalTime>
  <Words>267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Шаблон 2</vt:lpstr>
      <vt:lpstr>Тема Office</vt:lpstr>
      <vt:lpstr>1_Шаблон 2</vt:lpstr>
      <vt:lpstr>2_Шаблон 2</vt:lpstr>
      <vt:lpstr>   Развитие логического мышления детей старшего дошкольного возраста посредством дидактических игр                                                  Кужлева Л.А.                                                                       воспитатель                                                        МАДОУ «Детский сад № 7»                                                     г. Кунгур, Пермский край                                                                                                                                           </vt:lpstr>
      <vt:lpstr>ВИДЫ МЫШЛЕНИЯ</vt:lpstr>
      <vt:lpstr>    ФОРМЫ МЫШЛЕНИЯ</vt:lpstr>
      <vt:lpstr>     МЫСЛИТЕЛЬНЫЕ ОПЕРАЦИИ</vt:lpstr>
      <vt:lpstr>Слайд 5</vt:lpstr>
      <vt:lpstr>СРЕДСТВА, РАЗВИВАЮЩИЕ ЛОГИЧЕСКОЕ МЫШЛЕНИЕ                                </vt:lpstr>
      <vt:lpstr>«РАСКОЛДУЙ СКАЗКУ»</vt:lpstr>
      <vt:lpstr>         «ЧЕТВЕРТЫЙ  ЛИШНИЙ»</vt:lpstr>
      <vt:lpstr>       « ГОЛОВОЛОМКИ»</vt:lpstr>
      <vt:lpstr>              «СОБЕРИ  КАРТИНКИ»</vt:lpstr>
      <vt:lpstr>                «ВЕСЕЛАЯ ЛОГИКА»</vt:lpstr>
      <vt:lpstr>«ПРОТИВОПОЛОЖНОСТИ»</vt:lpstr>
      <vt:lpstr>«ТАНГРАМ»</vt:lpstr>
      <vt:lpstr>«КТО ГДЕ ЖИВЕТ»</vt:lpstr>
      <vt:lpstr>«ДОМИНО»</vt:lpstr>
      <vt:lpstr>«ЧТО ДЛЯ ЧЕГО»</vt:lpstr>
      <vt:lpstr>«ЛАБИРИНТЫ»</vt:lpstr>
      <vt:lpstr>«НАЙДИ ОТЛИЧИЯ»</vt:lpstr>
      <vt:lpstr>«СУДОКУ»</vt:lpstr>
      <vt:lpstr>    Работа  с  родителями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детей  старшего дошкольного возраста посредством дидактических игр</dc:title>
  <dc:creator>Admin</dc:creator>
  <cp:lastModifiedBy>1</cp:lastModifiedBy>
  <cp:revision>64</cp:revision>
  <dcterms:created xsi:type="dcterms:W3CDTF">2008-11-19T05:55:37Z</dcterms:created>
  <dcterms:modified xsi:type="dcterms:W3CDTF">2019-03-21T10:07:45Z</dcterms:modified>
</cp:coreProperties>
</file>