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98" r:id="rId4"/>
    <p:sldId id="259" r:id="rId5"/>
    <p:sldId id="316" r:id="rId6"/>
    <p:sldId id="260" r:id="rId7"/>
    <p:sldId id="263" r:id="rId8"/>
    <p:sldId id="299" r:id="rId9"/>
    <p:sldId id="300" r:id="rId10"/>
    <p:sldId id="301" r:id="rId11"/>
    <p:sldId id="305" r:id="rId12"/>
    <p:sldId id="303" r:id="rId13"/>
    <p:sldId id="306" r:id="rId14"/>
    <p:sldId id="314" r:id="rId15"/>
    <p:sldId id="315" r:id="rId16"/>
    <p:sldId id="302" r:id="rId17"/>
    <p:sldId id="310" r:id="rId18"/>
    <p:sldId id="307" r:id="rId19"/>
    <p:sldId id="309" r:id="rId20"/>
    <p:sldId id="311" r:id="rId21"/>
    <p:sldId id="312" r:id="rId22"/>
    <p:sldId id="31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4660"/>
  </p:normalViewPr>
  <p:slideViewPr>
    <p:cSldViewPr>
      <p:cViewPr>
        <p:scale>
          <a:sx n="94" d="100"/>
          <a:sy n="94" d="100"/>
        </p:scale>
        <p:origin x="-85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46E632-9EA0-4AE0-9AD8-20B1C00E841A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BDFB500-2805-43B9-8BE7-8EC9C05A9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08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786F0-F588-4E6E-A475-06AA39A99669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0590-A88C-4CB0-978E-7C04D8E2F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FFD6B-BF03-4CF0-9CF5-29671E375040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D0BE5-A688-4964-8050-3CA6A49AA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FD54-AE52-40F6-9C9A-98A738120F70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03AD-E2B7-4F2D-B016-BD3FBE115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BCD9-D726-49BF-83F0-868B63B5BA4E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93C0-4700-4C70-8158-52205489C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0622-5E56-4269-ABE6-38A14B402C0E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1EF7B-C0B9-4A14-9F07-53E92FFC9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98BFF-C372-400B-937F-9C550DD149C9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D55D6-C636-4AA9-A75E-777FC1670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60C7C-AED7-446E-93B0-B489A956EDCF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EE5F-A654-4BD9-B5F9-9E103FC83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3E16-81D0-4095-B4AC-6F7CF2C6DBC7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887A-3241-42A8-8CCC-2249CDB66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752A-5FAC-4BCC-BC6A-29AC43D24441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CF9D7-5E9B-43F4-975D-03E964102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DD21-E57C-4B38-84BC-DC7128DA3115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962F5-FDF8-426A-934B-765C2A393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4EEA-079F-4CD3-AB6C-115024F007EA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4DA1-D1A8-4FB9-B801-3CAC4BA5B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83F7A8-DE55-45A9-99FF-14C423554838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67EFD9-A628-4A04-B148-515604D40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5"/>
            <a:ext cx="7200800" cy="144015"/>
          </a:xfrm>
        </p:spPr>
        <p:txBody>
          <a:bodyPr rtlCol="0"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4000" b="1" i="1" dirty="0" smtClean="0">
                <a:solidFill>
                  <a:srgbClr val="FF0000"/>
                </a:solidFill>
              </a:rPr>
              <a:t>Проект </a:t>
            </a:r>
            <a:r>
              <a:rPr lang="ru-RU" b="1" dirty="0" smtClean="0">
                <a:solidFill>
                  <a:srgbClr val="0070C0"/>
                </a:solidFill>
                <a:latin typeface="Monotype Corsiva"/>
                <a:ea typeface="Calibri"/>
                <a:cs typeface="Times New Roman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Monotype Corsiva"/>
                <a:ea typeface="Calibri"/>
                <a:cs typeface="Times New Roman"/>
              </a:rPr>
              <a:t>Что лучше: бумага или ткань?»</a:t>
            </a:r>
            <a:r>
              <a:rPr lang="ru-RU" sz="105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050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sz="2700" b="1" i="1" dirty="0" smtClean="0">
                <a:solidFill>
                  <a:srgbClr val="FF0000"/>
                </a:solidFill>
              </a:rPr>
              <a:t>во 2-й младшей группе </a:t>
            </a:r>
            <a:r>
              <a:rPr lang="en-US" sz="2700" b="1" i="1" dirty="0" smtClean="0">
                <a:solidFill>
                  <a:srgbClr val="FF0000"/>
                </a:solidFill>
              </a:rPr>
              <a:t>“</a:t>
            </a:r>
            <a:r>
              <a:rPr lang="ru-RU" sz="2700" b="1" i="1" dirty="0" smtClean="0">
                <a:solidFill>
                  <a:srgbClr val="FF0000"/>
                </a:solidFill>
              </a:rPr>
              <a:t>А</a:t>
            </a:r>
            <a:r>
              <a:rPr lang="en-US" sz="2700" b="1" i="1" dirty="0" smtClean="0">
                <a:solidFill>
                  <a:srgbClr val="FF0000"/>
                </a:solidFill>
              </a:rPr>
              <a:t>” “</a:t>
            </a:r>
            <a:r>
              <a:rPr lang="ru-RU" sz="2700" b="1" i="1" dirty="0" smtClean="0">
                <a:solidFill>
                  <a:srgbClr val="FF0000"/>
                </a:solidFill>
              </a:rPr>
              <a:t>Росинка</a:t>
            </a:r>
            <a:r>
              <a:rPr lang="en-US" sz="2700" b="1" i="1" dirty="0" smtClean="0">
                <a:solidFill>
                  <a:srgbClr val="FF0000"/>
                </a:solidFill>
              </a:rPr>
              <a:t>”.</a:t>
            </a:r>
            <a:r>
              <a:rPr lang="ru-RU" sz="2700" b="1" i="1" dirty="0" smtClean="0">
                <a:solidFill>
                  <a:srgbClr val="FF0000"/>
                </a:solidFill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</a:rPr>
            </a:br>
            <a:endParaRPr lang="ru-RU" sz="27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810842"/>
            <a:ext cx="3024336" cy="1512168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Подготовила: воспитатель </a:t>
            </a:r>
            <a:endParaRPr lang="ru-RU" sz="1600" b="1" dirty="0">
              <a:solidFill>
                <a:srgbClr val="7030A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Тимофеева Елена Вячеславовна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2019 г.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Николай\Desktop\IMG_20190117_165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06052"/>
            <a:ext cx="4752528" cy="34169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920880" cy="638944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3-ая неделя</a:t>
            </a:r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Calibri"/>
                <a:cs typeface="Times New Roman"/>
              </a:rPr>
              <a:t>: </a:t>
            </a:r>
            <a:r>
              <a:rPr lang="ru-RU" sz="2400" b="1" i="1" dirty="0">
                <a:solidFill>
                  <a:srgbClr val="0070C0"/>
                </a:solidFill>
                <a:latin typeface="+mn-lt"/>
                <a:ea typeface="Calibri"/>
                <a:cs typeface="Times New Roman"/>
              </a:rPr>
              <a:t>расширять знания детей о свойствах и качествах бумаги и ткани.</a:t>
            </a:r>
            <a:br>
              <a:rPr lang="ru-RU" sz="2400" b="1" i="1" dirty="0">
                <a:solidFill>
                  <a:srgbClr val="0070C0"/>
                </a:solidFill>
                <a:latin typeface="+mn-lt"/>
                <a:ea typeface="Calibri"/>
                <a:cs typeface="Times New Roman"/>
              </a:rPr>
            </a:br>
            <a:endParaRPr lang="ru-RU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445624" cy="4741987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Познавательные </a:t>
            </a:r>
            <a:r>
              <a:rPr lang="ru-RU" sz="2000" b="1" i="1" dirty="0">
                <a:solidFill>
                  <a:srgbClr val="C00000"/>
                </a:solidFill>
                <a:ea typeface="Calibri"/>
                <a:cs typeface="Times New Roman"/>
              </a:rPr>
              <a:t>встречи: </a:t>
            </a:r>
            <a:r>
              <a:rPr lang="ru-RU" sz="2000" b="1" i="1" dirty="0">
                <a:ea typeface="Calibri"/>
                <a:cs typeface="Times New Roman"/>
              </a:rPr>
              <a:t>«Встреча с Машей и Дашей</a:t>
            </a:r>
            <a:r>
              <a:rPr lang="ru-RU" sz="2000" b="1" i="1" dirty="0" smtClean="0">
                <a:ea typeface="Calibri"/>
                <a:cs typeface="Times New Roman"/>
              </a:rPr>
              <a:t>»  </a:t>
            </a:r>
            <a:r>
              <a:rPr lang="ru-RU" sz="2000" b="1" i="1" dirty="0">
                <a:ea typeface="Calibri"/>
                <a:cs typeface="Times New Roman"/>
              </a:rPr>
              <a:t>- учить устанавливать связь между материалом, из которого сделан предмет и способом использования предмета, узнавать новые свойства и качества материалов;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C00000"/>
                </a:solidFill>
                <a:ea typeface="Calibri"/>
                <a:cs typeface="Times New Roman"/>
              </a:rPr>
              <a:t>Продуктивная деятельность: </a:t>
            </a:r>
            <a:r>
              <a:rPr lang="ru-RU" sz="2000" b="1" i="1" dirty="0" smtClean="0">
                <a:ea typeface="Calibri"/>
                <a:cs typeface="Times New Roman"/>
              </a:rPr>
              <a:t>рисование </a:t>
            </a:r>
            <a:r>
              <a:rPr lang="ru-RU" sz="2000" b="1" i="1" dirty="0">
                <a:ea typeface="Calibri"/>
                <a:cs typeface="Times New Roman"/>
              </a:rPr>
              <a:t>«Платье для куклы».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C00000"/>
                </a:solidFill>
                <a:ea typeface="Calibri"/>
                <a:cs typeface="Times New Roman"/>
              </a:rPr>
              <a:t>Коммуникация: </a:t>
            </a:r>
            <a:r>
              <a:rPr lang="ru-RU" sz="2000" b="1" i="1" dirty="0">
                <a:ea typeface="Calibri"/>
                <a:cs typeface="Times New Roman"/>
              </a:rPr>
              <a:t>«Для чего нам нужен утюг</a:t>
            </a:r>
            <a:r>
              <a:rPr lang="ru-RU" sz="2000" b="1" i="1" dirty="0" smtClean="0">
                <a:ea typeface="Calibri"/>
                <a:cs typeface="Times New Roman"/>
              </a:rPr>
              <a:t>?».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Дидактические </a:t>
            </a:r>
            <a:r>
              <a:rPr lang="ru-RU" sz="2000" b="1" i="1" dirty="0">
                <a:solidFill>
                  <a:srgbClr val="C00000"/>
                </a:solidFill>
                <a:ea typeface="Calibri"/>
                <a:cs typeface="Times New Roman"/>
              </a:rPr>
              <a:t>игры:</a:t>
            </a:r>
            <a:r>
              <a:rPr lang="ru-RU" sz="2000" b="1" i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000" b="1" i="1" dirty="0">
                <a:ea typeface="Calibri"/>
                <a:cs typeface="Times New Roman"/>
              </a:rPr>
              <a:t>«Определи на ощупь»,  «Дотронься до…»,  «Наведем порядок</a:t>
            </a:r>
            <a:r>
              <a:rPr lang="ru-RU" sz="2000" b="1" i="1" dirty="0" smtClean="0">
                <a:ea typeface="Calibri"/>
                <a:cs typeface="Times New Roman"/>
              </a:rPr>
              <a:t>».</a:t>
            </a:r>
            <a:endParaRPr lang="ru-RU" sz="2000" b="1" i="1" dirty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i="1" dirty="0">
                <a:ea typeface="Calibri"/>
                <a:cs typeface="Times New Roman"/>
              </a:rPr>
              <a:t> </a:t>
            </a:r>
            <a:endParaRPr lang="ru-RU" sz="2000" b="1" i="1" dirty="0" smtClean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                                   </a:t>
            </a:r>
            <a:r>
              <a:rPr lang="ru-RU" sz="20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Заключительный </a:t>
            </a:r>
            <a:r>
              <a:rPr lang="ru-RU" sz="2000" b="1" i="1" dirty="0">
                <a:solidFill>
                  <a:srgbClr val="FF0000"/>
                </a:solidFill>
                <a:ea typeface="Calibri"/>
                <a:cs typeface="Times New Roman"/>
              </a:rPr>
              <a:t>этап: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i="1" dirty="0">
                <a:ea typeface="Calibri"/>
                <a:cs typeface="Times New Roman"/>
              </a:rPr>
              <a:t> </a:t>
            </a:r>
            <a:r>
              <a:rPr lang="ru-RU" sz="2000" b="1" i="1" dirty="0" smtClean="0">
                <a:ea typeface="Calibri"/>
                <a:cs typeface="Times New Roman"/>
              </a:rPr>
              <a:t>    Выставка </a:t>
            </a:r>
            <a:r>
              <a:rPr lang="ru-RU" sz="2000" b="1" i="1" dirty="0">
                <a:solidFill>
                  <a:prstClr val="black"/>
                </a:solidFill>
                <a:ea typeface="Calibri"/>
                <a:cs typeface="Times New Roman"/>
              </a:rPr>
              <a:t>коллекции </a:t>
            </a:r>
            <a:r>
              <a:rPr lang="ru-RU" sz="2000" b="1" i="1" dirty="0" smtClean="0">
                <a:ea typeface="Calibri"/>
                <a:cs typeface="Times New Roman"/>
              </a:rPr>
              <a:t> </a:t>
            </a:r>
            <a:r>
              <a:rPr lang="ru-RU" sz="2000" b="1" i="1" dirty="0">
                <a:ea typeface="Calibri"/>
                <a:cs typeface="Times New Roman"/>
              </a:rPr>
              <a:t>ткани  и бумаги.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5426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45624" cy="576064"/>
          </a:xfrm>
        </p:spPr>
        <p:txBody>
          <a:bodyPr/>
          <a:lstStyle/>
          <a:p>
            <a: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  <a:t>«Какая она – бумага?» - в процессе действий выявить свойства бумаги: </a:t>
            </a:r>
            <a: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гладкая, шершавая, белая</a:t>
            </a:r>
            <a: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  <a:t>, мнётся, </a:t>
            </a:r>
            <a: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рвётся;  </a:t>
            </a:r>
            <a: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  <a:t>рассматривание и обследование различных образцов </a:t>
            </a:r>
            <a: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бумаги.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7155" y="4656692"/>
            <a:ext cx="1844885" cy="1292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иколай\Desktop\IMG_20190121_164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05221"/>
            <a:ext cx="3520916" cy="2610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й\Desktop\IMG_20190121_170601_BURST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3068"/>
            <a:ext cx="3456384" cy="2562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иколай\Desktop\IMG_20190121_1709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3947328" cy="2926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704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051720" y="1268760"/>
            <a:ext cx="2736304" cy="1224136"/>
          </a:xfrm>
        </p:spPr>
        <p:txBody>
          <a:bodyPr/>
          <a:lstStyle/>
          <a:p>
            <a:pPr algn="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1603" y="3933056"/>
            <a:ext cx="1800200" cy="1656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иколай\Desktop\ФОТО ПРОЕКТ\Новая папка\IMG_20190123_163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8" y="3501008"/>
            <a:ext cx="374127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Николай\Desktop\IMG_20190124_095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388473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й\Desktop\IMG_20190124_0954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08" y="2952616"/>
            <a:ext cx="4411206" cy="3270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6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908720"/>
            <a:ext cx="2376264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3140968"/>
            <a:ext cx="2304256" cy="24645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иколай\Desktop\IMG_20190117_164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168352" cy="2349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Николай\Desktop\IMG_20190117_165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53823"/>
            <a:ext cx="475880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й\Desktop\IMG_20190117_1708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4" y="1268760"/>
            <a:ext cx="4789086" cy="35508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16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868958"/>
          </a:xfrm>
        </p:spPr>
        <p:txBody>
          <a:bodyPr/>
          <a:lstStyle/>
          <a:p>
            <a:r>
              <a:rPr lang="ru-RU" sz="2000" b="1" i="1" dirty="0">
                <a:solidFill>
                  <a:srgbClr val="FF0000"/>
                </a:solidFill>
                <a:ea typeface="Calibri"/>
                <a:cs typeface="Times New Roman"/>
              </a:rPr>
              <a:t>«Какая она – ткань?» - в процессе действий выявить свойства ткани:  мягкая, не рвётся, мнется, можно резать </a:t>
            </a:r>
            <a:r>
              <a:rPr lang="ru-RU" sz="20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ножницами.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564904"/>
            <a:ext cx="2664296" cy="1728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иколай\Desktop\IMG_20190124_095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75252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й\Desktop\IMG_20190124_095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76" y="3140968"/>
            <a:ext cx="4187911" cy="310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40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339752" y="908720"/>
            <a:ext cx="2376264" cy="792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772817"/>
            <a:ext cx="2304256" cy="2376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иколай\Desktop\IMG_20190123_164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5184576" cy="3844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й\Desktop\IMG_20190123_164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176464" cy="3096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0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276871"/>
            <a:ext cx="3240360" cy="34563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272808" cy="5507500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20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      </a:t>
            </a:r>
            <a:r>
              <a:rPr lang="ru-RU" sz="20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«</a:t>
            </a:r>
            <a:r>
              <a:rPr lang="ru-RU" sz="2000" b="1" i="1" dirty="0">
                <a:solidFill>
                  <a:srgbClr val="FF0000"/>
                </a:solidFill>
                <a:ea typeface="Calibri"/>
                <a:cs typeface="Times New Roman"/>
              </a:rPr>
              <a:t>Наши рисунки» - подвести к мысли, что на бумаге можно рисовать.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Николай\Desktop\IMG_20190121_161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340768"/>
            <a:ext cx="6552729" cy="4858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29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147248" cy="580926"/>
          </a:xfrm>
        </p:spPr>
        <p:txBody>
          <a:bodyPr/>
          <a:lstStyle/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Аппликация </a:t>
            </a:r>
            <a:r>
              <a:rPr lang="ru-RU" sz="2000" b="1" i="1" dirty="0">
                <a:solidFill>
                  <a:srgbClr val="FF0000"/>
                </a:solidFill>
                <a:ea typeface="Calibri"/>
                <a:cs typeface="Times New Roman"/>
              </a:rPr>
              <a:t>«Коврик для кукол</a:t>
            </a:r>
            <a:r>
              <a:rPr lang="ru-RU" sz="20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», </a:t>
            </a:r>
            <a:r>
              <a:rPr lang="ru-RU" sz="2000" b="1" i="1" dirty="0">
                <a:solidFill>
                  <a:srgbClr val="FF0000"/>
                </a:solidFill>
                <a:ea typeface="Calibri"/>
                <a:cs typeface="Times New Roman"/>
              </a:rPr>
              <a:t>рисование «Снеговик».</a:t>
            </a:r>
            <a:br>
              <a:rPr lang="ru-RU" sz="2000" b="1" i="1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272" y="2354424"/>
            <a:ext cx="1728192" cy="15841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иколай\Desktop\IMG_20190121_173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88" y="1906032"/>
            <a:ext cx="427321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й\Desktop\IMG_20190125_175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951672"/>
            <a:ext cx="3705457" cy="274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иколай\Desktop\IMG_20190121_175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0" y="3457416"/>
            <a:ext cx="3816424" cy="2829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00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47248" cy="940966"/>
          </a:xfrm>
        </p:spPr>
        <p:txBody>
          <a:bodyPr/>
          <a:lstStyle/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Беседа </a:t>
            </a:r>
            <a:r>
              <a:rPr lang="ru-RU" sz="2000" b="1" i="1" dirty="0">
                <a:solidFill>
                  <a:srgbClr val="FF0000"/>
                </a:solidFill>
                <a:ea typeface="Calibri"/>
                <a:cs typeface="Times New Roman"/>
              </a:rPr>
              <a:t>«Из чего делают книги?», «Почему надо беречь книги?», «Умеет ли бумага разговаривать?».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852936"/>
            <a:ext cx="4536504" cy="29417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иколай\Desktop\IMG_20190117_164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696744" cy="496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206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352928" cy="576064"/>
          </a:xfrm>
        </p:spPr>
        <p:txBody>
          <a:bodyPr/>
          <a:lstStyle/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ea typeface="Calibri"/>
                <a:cs typeface="Times New Roman"/>
              </a:rPr>
              <a:t>«Профессия – швея» - подвести к пониманию того, что одежду из ткани шьёт – </a:t>
            </a:r>
            <a:r>
              <a:rPr lang="ru-RU" sz="20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швея.</a:t>
            </a:r>
            <a:r>
              <a:rPr lang="ru-RU" sz="2000" b="1" i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000" b="1" i="1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7"/>
            <a:ext cx="2664296" cy="15841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иколай\Desktop\IMG_20190124_095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7700"/>
            <a:ext cx="398185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й\Desktop\IMG_20190124_095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58787"/>
            <a:ext cx="4796916" cy="355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560840" cy="5400600"/>
          </a:xfrm>
        </p:spPr>
        <p:txBody>
          <a:bodyPr rtlCol="0">
            <a:no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latin typeface="+mn-lt"/>
              </a:rPr>
              <a:t>Тип проекта: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smtClean="0">
                <a:latin typeface="+mn-lt"/>
              </a:rPr>
              <a:t/>
            </a:r>
            <a:br>
              <a:rPr lang="ru-RU" sz="3600" b="1" i="1" dirty="0" smtClean="0">
                <a:latin typeface="+mn-lt"/>
              </a:rPr>
            </a:br>
            <a:r>
              <a:rPr lang="ru-RU" sz="3600" b="1" i="1" dirty="0" err="1" smtClean="0">
                <a:solidFill>
                  <a:srgbClr val="FF0000"/>
                </a:solidFill>
                <a:latin typeface="+mn-lt"/>
              </a:rPr>
              <a:t>творческо</a:t>
            </a: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 – исследовательский.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i="1" dirty="0" smtClean="0">
                <a:latin typeface="+mn-lt"/>
              </a:rPr>
              <a:t>Участники проекта</a:t>
            </a:r>
            <a:r>
              <a:rPr lang="ru-RU" sz="3600" i="1" dirty="0" smtClean="0">
                <a:latin typeface="+mn-lt"/>
              </a:rPr>
              <a:t>:</a:t>
            </a:r>
            <a:br>
              <a:rPr lang="ru-RU" sz="3600" i="1" dirty="0" smtClean="0">
                <a:latin typeface="+mn-lt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дети второй младшей группы</a:t>
            </a:r>
            <a:r>
              <a:rPr lang="en-US" sz="36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+mn-lt"/>
              </a:rPr>
              <a:t>“</a:t>
            </a: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А</a:t>
            </a:r>
            <a:r>
              <a:rPr lang="en-US" sz="3600" b="1" i="1" dirty="0" smtClean="0">
                <a:solidFill>
                  <a:srgbClr val="FF0000"/>
                </a:solidFill>
                <a:latin typeface="+mn-lt"/>
              </a:rPr>
              <a:t>”</a:t>
            </a: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3600" b="1" i="1" dirty="0" smtClean="0">
                <a:solidFill>
                  <a:srgbClr val="FF0000"/>
                </a:solidFill>
                <a:latin typeface="+mn-lt"/>
              </a:rPr>
              <a:t>“</a:t>
            </a: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Росинка</a:t>
            </a:r>
            <a:r>
              <a:rPr lang="en-US" sz="3600" b="1" i="1" dirty="0" smtClean="0">
                <a:solidFill>
                  <a:srgbClr val="FF0000"/>
                </a:solidFill>
                <a:latin typeface="+mn-lt"/>
              </a:rPr>
              <a:t>”</a:t>
            </a: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,</a:t>
            </a:r>
            <a:br>
              <a:rPr lang="ru-RU" sz="36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воспитатель ,родители.</a:t>
            </a:r>
            <a:br>
              <a:rPr lang="ru-RU" sz="36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i="1" dirty="0">
                <a:solidFill>
                  <a:srgbClr val="111111"/>
                </a:solidFill>
                <a:latin typeface="+mn-lt"/>
                <a:ea typeface="Times New Roman"/>
                <a:cs typeface="Times New Roman"/>
              </a:rPr>
              <a:t>Срок реализации</a:t>
            </a:r>
            <a:r>
              <a:rPr lang="ru-RU" sz="3600" i="1" dirty="0">
                <a:solidFill>
                  <a:srgbClr val="111111"/>
                </a:solidFill>
                <a:latin typeface="+mn-lt"/>
                <a:ea typeface="Times New Roman"/>
                <a:cs typeface="Times New Roman"/>
              </a:rPr>
              <a:t> </a:t>
            </a:r>
            <a:r>
              <a:rPr lang="ru-RU" sz="3600" b="1" i="1" dirty="0">
                <a:solidFill>
                  <a:srgbClr val="111111"/>
                </a:solidFill>
                <a:latin typeface="+mn-lt"/>
                <a:ea typeface="Times New Roman"/>
                <a:cs typeface="Times New Roman"/>
              </a:rPr>
              <a:t>проекта</a:t>
            </a:r>
            <a:r>
              <a:rPr lang="ru-RU" sz="3600" i="1" dirty="0">
                <a:solidFill>
                  <a:srgbClr val="111111"/>
                </a:solidFill>
                <a:latin typeface="+mn-lt"/>
                <a:ea typeface="Times New Roman"/>
                <a:cs typeface="Times New Roman"/>
              </a:rPr>
              <a:t>: </a:t>
            </a:r>
            <a:r>
              <a:rPr lang="ru-RU" sz="3600" b="1" i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краткосрочный.</a:t>
            </a:r>
            <a:r>
              <a:rPr lang="ru-RU" sz="3600" b="1" i="1" dirty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3600" b="1" i="1" dirty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</a:br>
            <a:endParaRPr lang="ru-RU" sz="36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688"/>
            <a:ext cx="6400800" cy="265112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820472" cy="652934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“</a:t>
            </a:r>
            <a:r>
              <a:rPr lang="ru-RU" sz="20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Встреча </a:t>
            </a:r>
            <a:r>
              <a:rPr lang="ru-RU" sz="2000" b="1" i="1" dirty="0">
                <a:solidFill>
                  <a:srgbClr val="FF0000"/>
                </a:solidFill>
                <a:ea typeface="Calibri"/>
                <a:cs typeface="Times New Roman"/>
              </a:rPr>
              <a:t>с Машей и </a:t>
            </a:r>
            <a:r>
              <a:rPr lang="ru-RU" sz="20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Дашей</a:t>
            </a:r>
            <a:r>
              <a:rPr lang="en-US" sz="20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” -</a:t>
            </a:r>
            <a:r>
              <a:rPr lang="ru-RU" sz="20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a typeface="Calibri"/>
                <a:cs typeface="Times New Roman"/>
              </a:rPr>
              <a:t>учить устанавливать связь между материалом, из которого сделан предмет </a:t>
            </a:r>
            <a:r>
              <a:rPr lang="en-US" sz="20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364829"/>
            <a:ext cx="2448272" cy="20002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иколай\Desktop\IMG_20190123_163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369352" cy="4722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39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052736"/>
            <a:ext cx="1872208" cy="2232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3501007"/>
            <a:ext cx="1656184" cy="445739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esktop\IMG_20190125_164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16888"/>
            <a:ext cx="4777269" cy="3542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й\Desktop\IMG_20190124_095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15920"/>
            <a:ext cx="4464496" cy="331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94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5544616" cy="252028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Спасибо </a:t>
            </a:r>
            <a:b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за </a:t>
            </a:r>
            <a:b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Внимание 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4221088"/>
            <a:ext cx="2016224" cy="216024"/>
          </a:xfrm>
        </p:spPr>
        <p:txBody>
          <a:bodyPr/>
          <a:lstStyle/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7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C:\Users\Николай\Desktop\IMG_20181115_111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3984442" cy="2988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4265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</a:pPr>
            <a:r>
              <a:rPr lang="ru-RU" sz="3200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200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ПОСТАНОВКА </a:t>
            </a:r>
            <a:r>
              <a:rPr lang="ru-RU" sz="2400" b="1" i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ПРОБЛЕМЫ:</a:t>
            </a:r>
            <a:br>
              <a:rPr lang="ru-RU" sz="2400" b="1" i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</a:b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4320480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       </a:t>
            </a:r>
            <a:r>
              <a:rPr lang="ru-RU" sz="2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Выбор </a:t>
            </a: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темы проекта был не случаен</a:t>
            </a:r>
            <a:r>
              <a:rPr lang="ru-RU" sz="2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. </a:t>
            </a: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Д</a:t>
            </a:r>
            <a:r>
              <a:rPr lang="ru-RU" sz="2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етям </a:t>
            </a: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в группу пришли две куклы. Одна кукла была  одета в платье из бумаги, на другой – платье из ткани. Куклы между собой поспорили: у кого платье лучше? За помощью они обратились к детям</a:t>
            </a:r>
            <a:r>
              <a:rPr lang="ru-RU" sz="2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. </a:t>
            </a: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О</a:t>
            </a:r>
            <a:r>
              <a:rPr lang="ru-RU" sz="2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казалось</a:t>
            </a: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, что многие из детей не знают, что такое ткань.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     </a:t>
            </a:r>
            <a:r>
              <a:rPr lang="ru-RU" sz="2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  Так </a:t>
            </a: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возникла идея проекта и огромное желание передать каждому ребёнку не только знания о бумаге и о ткани, но и подвести их к пониманию того, что и бумага, и ткань очень нужные и полезные, только назначение у них разное</a:t>
            </a:r>
            <a:r>
              <a:rPr lang="ru-RU" sz="2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.</a:t>
            </a: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 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6562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272808" cy="4608512"/>
          </a:xfrm>
        </p:spPr>
        <p:txBody>
          <a:bodyPr rtlCol="0"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>
                <a:solidFill>
                  <a:srgbClr val="FF0000"/>
                </a:solidFill>
              </a:rPr>
              <a:t>Цель:  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Развитие </a:t>
            </a:r>
            <a:r>
              <a:rPr lang="ru-RU" sz="4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познавательных способностей и познавательной деятельности детей младшего дошкольного возраста, через ознакомление со свойствами бумаги и ткани.</a:t>
            </a:r>
            <a:br>
              <a:rPr lang="ru-RU" sz="4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r>
              <a:rPr lang="ru-RU" sz="4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 </a:t>
            </a:r>
            <a:br>
              <a:rPr lang="ru-RU" sz="4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59769"/>
            <a:ext cx="6400800" cy="45719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1080120"/>
          </a:xfrm>
        </p:spPr>
        <p:txBody>
          <a:bodyPr/>
          <a:lstStyle/>
          <a:p>
            <a:r>
              <a:rPr lang="ru-RU" sz="22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  <a:ea typeface="+mn-ea"/>
                <a:cs typeface="+mn-cs"/>
              </a:rPr>
              <a:t/>
            </a:r>
            <a:br>
              <a:rPr lang="ru-RU" sz="22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  <a:ea typeface="+mn-ea"/>
                <a:cs typeface="+mn-cs"/>
              </a:rPr>
            </a:br>
            <a:r>
              <a:rPr lang="ru-RU" sz="3200" b="1" i="1" dirty="0">
                <a:solidFill>
                  <a:srgbClr val="FF0000"/>
                </a:solidFill>
                <a:latin typeface="+mn-lt"/>
                <a:ea typeface="+mn-ea"/>
                <a:cs typeface="Aharoni" panose="02010803020104030203" pitchFamily="2" charset="-79"/>
              </a:rPr>
              <a:t>ПРЕДПОЛАГАЕМЫЕ РЕЗУЛЬТАТЫ: </a:t>
            </a:r>
            <a:r>
              <a:rPr lang="ru-RU" sz="32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/>
            </a:r>
            <a:br>
              <a:rPr lang="ru-RU" sz="32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003232" cy="3484983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  <a:ea typeface="+mj-ea"/>
                <a:cs typeface="+mj-cs"/>
              </a:rPr>
              <a:t/>
            </a:r>
            <a:br>
              <a:rPr lang="ru-RU" sz="22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  <a:ea typeface="+mj-ea"/>
                <a:cs typeface="+mj-cs"/>
              </a:rPr>
            </a:br>
            <a:r>
              <a:rPr lang="ru-RU" sz="22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  <a:ea typeface="+mj-ea"/>
                <a:cs typeface="+mj-cs"/>
              </a:rPr>
              <a:t>  </a:t>
            </a:r>
            <a:br>
              <a:rPr lang="ru-RU" sz="22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  <a:ea typeface="+mj-ea"/>
                <a:cs typeface="+mj-cs"/>
              </a:rPr>
            </a:br>
            <a:r>
              <a:rPr lang="ru-RU" sz="22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  <a:ea typeface="+mj-ea"/>
                <a:cs typeface="+mj-cs"/>
              </a:rPr>
              <a:t>    </a:t>
            </a:r>
            <a:r>
              <a:rPr lang="ru-RU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Обогащение детей знаниями о свойствах и качествах бумаги и ткани поможет им выделить у предметов таких признаков, как функция (способ использования) и назначение (способность  удовлетворять потребности).</a:t>
            </a:r>
            <a:br>
              <a:rPr lang="ru-RU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29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6864" cy="4680520"/>
          </a:xfrm>
        </p:spPr>
        <p:txBody>
          <a:bodyPr/>
          <a:lstStyle/>
          <a:p>
            <a:pPr lvl="0" algn="l">
              <a:spcAft>
                <a:spcPts val="0"/>
              </a:spcAft>
            </a:pPr>
            <a:r>
              <a:rPr lang="ru-RU" sz="2800" b="1" i="1" dirty="0" smtClean="0">
                <a:latin typeface="+mn-lt"/>
              </a:rPr>
              <a:t/>
            </a:r>
            <a:br>
              <a:rPr lang="ru-RU" sz="2800" b="1" i="1" dirty="0" smtClean="0">
                <a:latin typeface="+mn-lt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Задачи: </a:t>
            </a:r>
            <a:r>
              <a:rPr lang="ru-RU" sz="2000" b="1" i="1" dirty="0">
                <a:latin typeface="+mn-lt"/>
              </a:rPr>
              <a:t/>
            </a:r>
            <a:br>
              <a:rPr lang="ru-RU" sz="2000" b="1" i="1" dirty="0">
                <a:latin typeface="+mn-lt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+mn-lt"/>
              </a:rPr>
              <a:t>-</a:t>
            </a:r>
            <a:r>
              <a:rPr lang="ru-RU" sz="2000" b="1" i="1" dirty="0">
                <a:solidFill>
                  <a:srgbClr val="002060"/>
                </a:solidFill>
                <a:latin typeface="+mn-lt"/>
                <a:cs typeface="Times New Roman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помочь </a:t>
            </a:r>
            <a:r>
              <a:rPr lang="ru-RU" sz="2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детям узнать о свойствах и качествах бумаги и ткани;  развивать познавательный интерес к исследовательской деятельности, желание познать новое; формировать исследовательские навыки;</a:t>
            </a:r>
            <a:br>
              <a:rPr lang="ru-RU" sz="2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- развивать </a:t>
            </a:r>
            <a:r>
              <a:rPr lang="ru-RU" sz="2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связанную речь, активизировать и обогащать словарь;</a:t>
            </a:r>
            <a:br>
              <a:rPr lang="ru-RU" sz="2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- упражнять </a:t>
            </a:r>
            <a:r>
              <a:rPr lang="ru-RU" sz="2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детей в аккуратном закрашивании, учить создавать узор для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платья;</a:t>
            </a:r>
            <a:r>
              <a:rPr lang="ru-RU" sz="2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-      </a:t>
            </a:r>
            <a:r>
              <a:rPr lang="ru-RU" sz="2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развивать игровую деятельность детей; умение работать в коллективе, участвовать в совместной опытно-экспериментальной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деятельность.</a:t>
            </a:r>
            <a:r>
              <a:rPr lang="ru-RU" sz="2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r>
              <a:rPr lang="ru-RU" sz="2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 </a:t>
            </a:r>
            <a:br>
              <a:rPr lang="ru-RU" sz="2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+mn-lt"/>
              </a:rPr>
            </a:br>
            <a:endParaRPr lang="ru-RU" sz="2400" b="1" i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992888" cy="4968552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+mn-lt"/>
              </a:rPr>
              <a:t>   </a:t>
            </a:r>
            <a:br>
              <a:rPr lang="ru-RU" sz="32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+mn-lt"/>
              </a:rPr>
              <a:t>Реализация проекта:</a:t>
            </a:r>
            <a:br>
              <a:rPr lang="ru-RU" sz="3200" b="1" i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i="1" dirty="0" smtClean="0">
                <a:latin typeface="+mn-lt"/>
              </a:rPr>
              <a:t> </a:t>
            </a:r>
            <a:br>
              <a:rPr lang="ru-RU" sz="3200" b="1" i="1" dirty="0" smtClean="0">
                <a:latin typeface="+mn-lt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+mn-lt"/>
              </a:rPr>
              <a:t>Подготовительный этап:</a:t>
            </a:r>
            <a:br>
              <a:rPr lang="ru-RU" sz="32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ru-RU" sz="3200" b="1" i="1" dirty="0">
                <a:solidFill>
                  <a:srgbClr val="002060"/>
                </a:solidFill>
                <a:latin typeface="+mn-lt"/>
                <a:cs typeface="Times New Roman"/>
              </a:rPr>
              <a:t>с</a:t>
            </a:r>
            <a:r>
              <a:rPr lang="ru-RU" sz="3200" b="1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оздание </a:t>
            </a:r>
            <a:r>
              <a:rPr lang="ru-RU" sz="32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развивающей </a:t>
            </a:r>
            <a:r>
              <a:rPr lang="ru-RU" sz="3200" b="1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среды;</a:t>
            </a:r>
            <a:r>
              <a:rPr lang="ru-RU" sz="32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- подбор </a:t>
            </a:r>
            <a:r>
              <a:rPr lang="ru-RU" sz="32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методической и художественной литературы по </a:t>
            </a:r>
            <a:r>
              <a:rPr lang="ru-RU" sz="3200" b="1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теме;</a:t>
            </a:r>
            <a:r>
              <a:rPr lang="ru-RU" sz="32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- разработка </a:t>
            </a:r>
            <a:r>
              <a:rPr lang="ru-RU" sz="32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познавательных встреч с детьми, дидактических и подвижных игр, бесед.</a:t>
            </a:r>
            <a:br>
              <a:rPr lang="ru-RU" sz="32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endParaRPr lang="ru-RU" sz="3200" b="1" i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588"/>
            <a:ext cx="6400800" cy="49212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08912" cy="576064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FF0000"/>
                </a:solidFill>
                <a:ea typeface="Calibri"/>
                <a:cs typeface="Times New Roman"/>
              </a:rPr>
              <a:t>Основной этап работы:</a:t>
            </a:r>
          </a:p>
          <a:p>
            <a:pPr marL="0" indent="0" algn="just">
              <a:spcAft>
                <a:spcPts val="0"/>
              </a:spcAft>
              <a:buNone/>
              <a:tabLst>
                <a:tab pos="540385" algn="l"/>
              </a:tabLst>
            </a:pPr>
            <a:r>
              <a:rPr lang="ru-RU" sz="2400" b="1" i="1" dirty="0" smtClean="0"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1-ая неделя:</a:t>
            </a:r>
            <a:r>
              <a:rPr lang="ru-RU" sz="24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ea typeface="Calibri"/>
                <a:cs typeface="Times New Roman"/>
              </a:rPr>
              <a:t>дети знакомятся с бумагой, её свойствами.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C00000"/>
                </a:solidFill>
                <a:ea typeface="Calibri"/>
                <a:cs typeface="Times New Roman"/>
              </a:rPr>
              <a:t>Познавательные встречи: </a:t>
            </a:r>
            <a:r>
              <a:rPr lang="ru-RU" sz="2000" b="1" i="1" dirty="0" smtClean="0">
                <a:ea typeface="Calibri"/>
                <a:cs typeface="Times New Roman"/>
              </a:rPr>
              <a:t>«Наши рисунки» </a:t>
            </a:r>
            <a:r>
              <a:rPr lang="ru-RU" sz="2000" b="1" i="1" dirty="0">
                <a:ea typeface="Calibri"/>
                <a:cs typeface="Times New Roman"/>
              </a:rPr>
              <a:t>- подвести к мысли, что на бумаге можно рисовать.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C00000"/>
                </a:solidFill>
                <a:ea typeface="Calibri"/>
                <a:cs typeface="Times New Roman"/>
              </a:rPr>
              <a:t>Опытно-экспериментальная, исследовательская деятельность: </a:t>
            </a:r>
            <a:r>
              <a:rPr lang="ru-RU" sz="2000" b="1" i="1" dirty="0">
                <a:ea typeface="Calibri"/>
                <a:cs typeface="Times New Roman"/>
              </a:rPr>
              <a:t>«Какая она – бумага?» - в процессе действий выявить свойства бумаги: гладкая, белая, мнётся, рвётся, можно резать ножницами; рассматривание и обследование различных образцов бумаги - </a:t>
            </a:r>
            <a:r>
              <a:rPr lang="ru-RU" sz="2000" b="1" i="1" dirty="0">
                <a:solidFill>
                  <a:srgbClr val="00B050"/>
                </a:solidFill>
                <a:ea typeface="Calibri"/>
                <a:cs typeface="Times New Roman"/>
              </a:rPr>
              <a:t>подготовить детей к созданию коллекции Бумаги.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C00000"/>
                </a:solidFill>
                <a:ea typeface="Calibri"/>
                <a:cs typeface="Times New Roman"/>
              </a:rPr>
              <a:t>Дидактические игры: </a:t>
            </a:r>
            <a:r>
              <a:rPr lang="ru-RU" sz="2000" b="1" i="1" dirty="0">
                <a:ea typeface="Calibri"/>
                <a:cs typeface="Times New Roman"/>
              </a:rPr>
              <a:t>«Из чего сделано?», «Дотронься до…», «Четвёртый лишний».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C00000"/>
                </a:solidFill>
                <a:ea typeface="Calibri"/>
                <a:cs typeface="Times New Roman"/>
              </a:rPr>
              <a:t>Продуктивная деятельность: </a:t>
            </a:r>
            <a:r>
              <a:rPr lang="ru-RU" sz="2000" b="1" i="1" dirty="0">
                <a:ea typeface="Calibri"/>
                <a:cs typeface="Times New Roman"/>
              </a:rPr>
              <a:t>аппликация </a:t>
            </a:r>
            <a:r>
              <a:rPr lang="ru-RU" sz="2000" b="1" i="1" dirty="0" smtClean="0">
                <a:ea typeface="Calibri"/>
                <a:cs typeface="Times New Roman"/>
              </a:rPr>
              <a:t>«Коврик для кукол» </a:t>
            </a:r>
            <a:r>
              <a:rPr lang="ru-RU" sz="2000" b="1" i="1" dirty="0">
                <a:ea typeface="Calibri"/>
                <a:cs typeface="Times New Roman"/>
              </a:rPr>
              <a:t>рисование </a:t>
            </a:r>
            <a:r>
              <a:rPr lang="ru-RU" sz="2000" b="1" i="1" dirty="0" smtClean="0">
                <a:ea typeface="Calibri"/>
                <a:cs typeface="Times New Roman"/>
              </a:rPr>
              <a:t>«Снеговик».</a:t>
            </a:r>
            <a:endParaRPr lang="ru-RU" sz="2000" b="1" i="1" dirty="0">
              <a:ea typeface="Calibri"/>
              <a:cs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C00000"/>
                </a:solidFill>
                <a:ea typeface="Calibri"/>
                <a:cs typeface="Times New Roman"/>
              </a:rPr>
              <a:t>Коммуникация:  </a:t>
            </a:r>
            <a:r>
              <a:rPr lang="ru-RU" sz="2000" b="1" i="1" dirty="0">
                <a:ea typeface="Calibri"/>
                <a:cs typeface="Times New Roman"/>
              </a:rPr>
              <a:t>беседа «Из чего делают книги?», «Почему надо беречь книги?», «Умеет ли бумага разговаривать?».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70C0"/>
                </a:solidFill>
                <a:ea typeface="Calibri"/>
                <a:cs typeface="Times New Roman"/>
              </a:rPr>
              <a:t>Работа с родителями: </a:t>
            </a:r>
            <a:r>
              <a:rPr lang="ru-RU" sz="2000" b="1" i="1" dirty="0">
                <a:ea typeface="Calibri"/>
                <a:cs typeface="Times New Roman"/>
              </a:rPr>
              <a:t>предложить подобрать разные виды бумаги.</a:t>
            </a:r>
          </a:p>
        </p:txBody>
      </p:sp>
    </p:spTree>
    <p:extLst>
      <p:ext uri="{BB962C8B-B14F-4D97-AF65-F5344CB8AC3E}">
        <p14:creationId xmlns:p14="http://schemas.microsoft.com/office/powerpoint/2010/main" val="61983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2-ая неделя </a:t>
            </a:r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Calibri"/>
                <a:cs typeface="Times New Roman"/>
              </a:rPr>
              <a:t>: </a:t>
            </a:r>
            <a:r>
              <a:rPr lang="ru-RU" sz="2400" b="1" i="1" dirty="0">
                <a:solidFill>
                  <a:srgbClr val="0070C0"/>
                </a:solidFill>
                <a:latin typeface="+mn-lt"/>
                <a:ea typeface="Calibri"/>
                <a:cs typeface="Times New Roman"/>
              </a:rPr>
              <a:t>дети знакомятся с тканью, её свойствами.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075240" cy="4785395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Познавательные </a:t>
            </a:r>
            <a:r>
              <a:rPr lang="ru-RU" sz="2000" b="1" i="1" dirty="0">
                <a:solidFill>
                  <a:srgbClr val="C00000"/>
                </a:solidFill>
                <a:ea typeface="Calibri"/>
                <a:cs typeface="Times New Roman"/>
              </a:rPr>
              <a:t>встречи: </a:t>
            </a:r>
            <a:r>
              <a:rPr lang="ru-RU" sz="2000" b="1" i="1" dirty="0" smtClean="0">
                <a:ea typeface="Calibri"/>
                <a:cs typeface="Times New Roman"/>
              </a:rPr>
              <a:t>«</a:t>
            </a:r>
            <a:r>
              <a:rPr lang="ru-RU" sz="2000" b="1" i="1" dirty="0">
                <a:ea typeface="Calibri"/>
                <a:cs typeface="Times New Roman"/>
              </a:rPr>
              <a:t>Профессия – швея» - подвести к пониманию того, что одежду из ткани шьёт – швея, выделить новое свойство – ткань можно сшить.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C00000"/>
                </a:solidFill>
                <a:ea typeface="Calibri"/>
                <a:cs typeface="Times New Roman"/>
              </a:rPr>
              <a:t>Опытно-экспериментальная, исследовательская деятельность: </a:t>
            </a:r>
            <a:r>
              <a:rPr lang="ru-RU" sz="2000" b="1" i="1" dirty="0">
                <a:ea typeface="Calibri"/>
                <a:cs typeface="Times New Roman"/>
              </a:rPr>
              <a:t>«Какая она – ткань?» - в процессе действий выявить свойства ткани:  мягкая, не рвётся, мнется, можно резать ножницами; рассматривание и обследование различных образцов ткани - подготовить детей к созданию коллекции Ткани.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C00000"/>
                </a:solidFill>
                <a:ea typeface="Calibri"/>
                <a:cs typeface="Times New Roman"/>
              </a:rPr>
              <a:t>Дидактические игры: </a:t>
            </a:r>
            <a:r>
              <a:rPr lang="ru-RU" sz="2000" b="1" i="1" dirty="0">
                <a:ea typeface="Calibri"/>
                <a:cs typeface="Times New Roman"/>
              </a:rPr>
              <a:t>«Дотронься до…», «Четвёртый лишний», «Кто во что одет</a:t>
            </a:r>
            <a:r>
              <a:rPr lang="ru-RU" sz="2000" b="1" i="1" dirty="0" smtClean="0">
                <a:ea typeface="Calibri"/>
                <a:cs typeface="Times New Roman"/>
              </a:rPr>
              <a:t>».</a:t>
            </a:r>
            <a:endParaRPr lang="ru-RU" sz="2000" b="1" i="1" dirty="0">
              <a:ea typeface="Calibri"/>
              <a:cs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Коммуникация</a:t>
            </a:r>
            <a:r>
              <a:rPr lang="ru-RU" sz="2000" b="1" i="1" dirty="0">
                <a:solidFill>
                  <a:srgbClr val="C00000"/>
                </a:solidFill>
                <a:ea typeface="Calibri"/>
                <a:cs typeface="Times New Roman"/>
              </a:rPr>
              <a:t>:</a:t>
            </a:r>
            <a:r>
              <a:rPr lang="ru-RU" sz="2000" b="1" i="1" dirty="0">
                <a:solidFill>
                  <a:srgbClr val="FF0000"/>
                </a:solidFill>
                <a:ea typeface="Calibri"/>
                <a:cs typeface="Times New Roman"/>
              </a:rPr>
              <a:t>  </a:t>
            </a:r>
            <a:r>
              <a:rPr lang="ru-RU" sz="2000" b="1" i="1" dirty="0">
                <a:ea typeface="Calibri"/>
                <a:cs typeface="Times New Roman"/>
              </a:rPr>
              <a:t>беседа «Из чего шьют одежду», «Помощники </a:t>
            </a:r>
            <a:r>
              <a:rPr lang="ru-RU" sz="2000" b="1" i="1" dirty="0" smtClean="0">
                <a:ea typeface="Calibri"/>
                <a:cs typeface="Times New Roman"/>
              </a:rPr>
              <a:t>шитья».</a:t>
            </a:r>
            <a:endParaRPr lang="ru-RU" sz="2000" b="1" i="1" dirty="0">
              <a:ea typeface="Calibri"/>
              <a:cs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70C0"/>
                </a:solidFill>
                <a:ea typeface="Calibri"/>
                <a:cs typeface="Times New Roman"/>
              </a:rPr>
              <a:t>Работа с родителями: </a:t>
            </a:r>
            <a:r>
              <a:rPr lang="ru-RU" sz="2000" b="1" i="1" dirty="0">
                <a:ea typeface="Calibri"/>
                <a:cs typeface="Times New Roman"/>
              </a:rPr>
              <a:t>предложить подобрать разные виды ткани.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938055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618</Words>
  <Application>Microsoft Office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Проект «Что лучше: бумага или ткань?»  во 2-й младшей группе “А” “Росинка”. </vt:lpstr>
      <vt:lpstr>Тип проекта:  творческо – исследовательский. Участники проекта: дети второй младшей группы “А”  “Росинка”, воспитатель ,родители. Срок реализации проекта: краткосрочный. </vt:lpstr>
      <vt:lpstr> ПОСТАНОВКА ПРОБЛЕМЫ: </vt:lpstr>
      <vt:lpstr>   Цель:    Развитие познавательных способностей и познавательной деятельности детей младшего дошкольного возраста, через ознакомление со свойствами бумаги и ткани.    </vt:lpstr>
      <vt:lpstr> ПРЕДПОЛАГАЕМЫЕ РЕЗУЛЬТАТЫ:  </vt:lpstr>
      <vt:lpstr> Задачи:  - помочь детям узнать о свойствах и качествах бумаги и ткани;  развивать познавательный интерес к исследовательской деятельности, желание познать новое; формировать исследовательские навыки; - развивать связанную речь, активизировать и обогащать словарь; - упражнять детей в аккуратном закрашивании, учить создавать узор для платья; -      развивать игровую деятельность детей; умение работать в коллективе, участвовать в совместной опытно-экспериментальной деятельность.    </vt:lpstr>
      <vt:lpstr>    Реализация проекта:   Подготовительный этап: - создание развивающей среды; - подбор методической и художественной литературы по теме; - разработка познавательных встреч с детьми, дидактических и подвижных игр, бесед. </vt:lpstr>
      <vt:lpstr> </vt:lpstr>
      <vt:lpstr>2-ая неделя : дети знакомятся с тканью, её свойствами.</vt:lpstr>
      <vt:lpstr>3-ая неделя: расширять знания детей о свойствах и качествах бумаги и ткани. </vt:lpstr>
      <vt:lpstr>«Какая она – бумага?» - в процессе действий выявить свойства бумаги: гладкая, шершавая, белая, мнётся, рвётся;  рассматривание и обследование различных образцов бумаги.</vt:lpstr>
      <vt:lpstr>Презентация PowerPoint</vt:lpstr>
      <vt:lpstr>Презентация PowerPoint</vt:lpstr>
      <vt:lpstr>«Какая она – ткань?» - в процессе действий выявить свойства ткани:  мягкая, не рвётся, мнется, можно резать ножницами.</vt:lpstr>
      <vt:lpstr>Презентация PowerPoint</vt:lpstr>
      <vt:lpstr>Презентация PowerPoint</vt:lpstr>
      <vt:lpstr>Аппликация «Коврик для кукол», рисование «Снеговик». </vt:lpstr>
      <vt:lpstr>Беседа «Из чего делают книги?», «Почему надо беречь книги?», «Умеет ли бумага разговаривать?».</vt:lpstr>
      <vt:lpstr>«Профессия – швея» - подвести к пониманию того, что одежду из ткани шьёт – швея. </vt:lpstr>
      <vt:lpstr>“Встреча с Машей и Дашей” - учить устанавливать связь между материалом, из которого сделан предмет .</vt:lpstr>
      <vt:lpstr>Презентация PowerPoint</vt:lpstr>
      <vt:lpstr>Спасибо  за 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«Чудеса из бумаги» во 2-й младшей группе «Боровичок» по теме «Зоопарк»  </dc:title>
  <cp:lastModifiedBy>RePack by Diakov</cp:lastModifiedBy>
  <cp:revision>95</cp:revision>
  <dcterms:modified xsi:type="dcterms:W3CDTF">2019-02-20T03:24:56Z</dcterms:modified>
</cp:coreProperties>
</file>