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60" r:id="rId2"/>
    <p:sldId id="274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61" r:id="rId14"/>
    <p:sldId id="262" r:id="rId15"/>
    <p:sldId id="263" r:id="rId16"/>
    <p:sldId id="273" r:id="rId17"/>
    <p:sldId id="266" r:id="rId18"/>
    <p:sldId id="267" r:id="rId19"/>
    <p:sldId id="268" r:id="rId20"/>
    <p:sldId id="269" r:id="rId21"/>
    <p:sldId id="270" r:id="rId22"/>
    <p:sldId id="271" r:id="rId23"/>
    <p:sldId id="285" r:id="rId24"/>
    <p:sldId id="286" r:id="rId25"/>
    <p:sldId id="287" r:id="rId26"/>
    <p:sldId id="288" r:id="rId27"/>
    <p:sldId id="289" r:id="rId28"/>
    <p:sldId id="290" r:id="rId29"/>
    <p:sldId id="272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39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21165" autoAdjust="0"/>
    <p:restoredTop sz="94660"/>
  </p:normalViewPr>
  <p:slideViewPr>
    <p:cSldViewPr>
      <p:cViewPr varScale="1">
        <p:scale>
          <a:sx n="68" d="100"/>
          <a:sy n="68" d="100"/>
        </p:scale>
        <p:origin x="-12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3C00D2-B0E3-439E-8A17-CDA3E9A4EC6C}" type="datetimeFigureOut">
              <a:rPr lang="ru-RU" smtClean="0"/>
              <a:pPr/>
              <a:t>30.01.2019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9E3C53-3252-4EE2-9C1A-68A58FA0C9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80139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9E3C53-3252-4EE2-9C1A-68A58FA0C92F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39399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jpe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hyperlink" Target="http://kira-scrap.ru/KATALOG/RAZNOE/1/0_8ad63_54c3dfff_M.png" TargetMode="External"/><Relationship Id="rId7" Type="http://schemas.openxmlformats.org/officeDocument/2006/relationships/hyperlink" Target="https://ides.su/uploads/posts/2017-11/1510192080_621.lizhi.jpg" TargetMode="External"/><Relationship Id="rId2" Type="http://schemas.openxmlformats.org/officeDocument/2006/relationships/hyperlink" Target="http://kira-scrap.ru/KATALOG/RAZNOE/1/0_8ad64_f7d0e183_M.png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images.easyfreeclipart.com/1021/go-back-gt-gallery-for-richard-barile-aka-derek-foreal-1021159.jpg" TargetMode="External"/><Relationship Id="rId5" Type="http://schemas.openxmlformats.org/officeDocument/2006/relationships/hyperlink" Target="https://f.vividscreen.info/soft/fcb1cb31246bae7af7b41910343ffe1d/Sochi-2014-Hockey-1600x1280.jpg" TargetMode="External"/><Relationship Id="rId4" Type="http://schemas.openxmlformats.org/officeDocument/2006/relationships/hyperlink" Target="http://s2.1pic.org/files/2017/11/30/902537859e89bf1fd7d6.jpg" TargetMode="Externa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gradFill>
          <a:gsLst>
            <a:gs pos="0">
              <a:srgbClr val="5E9EFF">
                <a:alpha val="86000"/>
              </a:srgb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8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л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43608" y="2372884"/>
            <a:ext cx="1008112" cy="3360369"/>
          </a:xfrm>
          <a:prstGeom prst="rect">
            <a:avLst/>
          </a:prstGeom>
        </p:spPr>
      </p:pic>
      <p:sp>
        <p:nvSpPr>
          <p:cNvPr id="15" name="Овал 14"/>
          <p:cNvSpPr/>
          <p:nvPr userDrawn="1"/>
        </p:nvSpPr>
        <p:spPr>
          <a:xfrm>
            <a:off x="5508104" y="260648"/>
            <a:ext cx="3456384" cy="2852936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 descr="коньки белые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 rot="20429827">
            <a:off x="915595" y="5389220"/>
            <a:ext cx="636662" cy="63666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619672" y="2130425"/>
            <a:ext cx="6624736" cy="1470025"/>
          </a:xfrm>
        </p:spPr>
        <p:txBody>
          <a:bodyPr/>
          <a:lstStyle>
            <a:lvl1pPr>
              <a:defRPr baseline="0">
                <a:solidFill>
                  <a:srgbClr val="005392"/>
                </a:solidFill>
              </a:defRPr>
            </a:lvl1pPr>
          </a:lstStyle>
          <a:p>
            <a:r>
              <a:rPr lang="ru-RU" dirty="0" smtClean="0"/>
              <a:t>Зимние виды спорта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2987824" y="5373216"/>
            <a:ext cx="5392688" cy="600472"/>
          </a:xfrm>
        </p:spPr>
        <p:txBody>
          <a:bodyPr/>
          <a:lstStyle>
            <a:lvl1pPr marL="0" indent="0" algn="l">
              <a:buNone/>
              <a:defRPr>
                <a:solidFill>
                  <a:srgbClr val="00206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Автор: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8B6B8-298A-455C-9D3B-0F5D92F37A34}" type="datetimeFigureOut">
              <a:rPr lang="ru-RU" smtClean="0"/>
              <a:pPr/>
              <a:t>30.01.2019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AB830-1ADA-4D7C-AAB8-1F769823851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Рамка 7"/>
          <p:cNvSpPr/>
          <p:nvPr userDrawn="1"/>
        </p:nvSpPr>
        <p:spPr>
          <a:xfrm>
            <a:off x="0" y="0"/>
            <a:ext cx="9144000" cy="6858000"/>
          </a:xfrm>
          <a:prstGeom prst="frame">
            <a:avLst/>
          </a:prstGeom>
          <a:blipFill>
            <a:blip r:embed="rId5" cstate="print"/>
            <a:stretch>
              <a:fillRect/>
            </a:stretch>
          </a:blip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 advTm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/>
          <p:cNvSpPr/>
          <p:nvPr userDrawn="1"/>
        </p:nvSpPr>
        <p:spPr>
          <a:xfrm>
            <a:off x="107504" y="3789040"/>
            <a:ext cx="3816424" cy="2952328"/>
          </a:xfrm>
          <a:prstGeom prst="ellips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8B6B8-298A-455C-9D3B-0F5D92F37A34}" type="datetimeFigureOut">
              <a:rPr lang="ru-RU" smtClean="0"/>
              <a:pPr/>
              <a:t>30.01.2019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AB830-1ADA-4D7C-AAB8-1F76982385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 userDrawn="1"/>
        </p:nvSpPr>
        <p:spPr>
          <a:xfrm>
            <a:off x="683568" y="3717032"/>
            <a:ext cx="3456384" cy="2780928"/>
          </a:xfrm>
          <a:prstGeom prst="ellips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8B6B8-298A-455C-9D3B-0F5D92F37A34}" type="datetimeFigureOut">
              <a:rPr lang="ru-RU" smtClean="0"/>
              <a:pPr/>
              <a:t>30.01.2019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AB830-1ADA-4D7C-AAB8-1F76982385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8B6B8-298A-455C-9D3B-0F5D92F37A34}" type="datetimeFigureOut">
              <a:rPr lang="ru-RU" smtClean="0"/>
              <a:pPr/>
              <a:t>30.01.2019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AB830-1ADA-4D7C-AAB8-1F76982385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8B6B8-298A-455C-9D3B-0F5D92F37A34}" type="datetimeFigureOut">
              <a:rPr lang="ru-RU" smtClean="0"/>
              <a:pPr/>
              <a:t>30.01.2019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AB830-1ADA-4D7C-AAB8-1F769823851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5" name="Рисунок 4" descr="Зимние-виды-спорта-список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5576" y="954587"/>
            <a:ext cx="7632848" cy="4861871"/>
          </a:xfrm>
          <a:prstGeom prst="rect">
            <a:avLst/>
          </a:prstGeom>
        </p:spPr>
      </p:pic>
      <p:sp>
        <p:nvSpPr>
          <p:cNvPr id="6" name="Рамка 5"/>
          <p:cNvSpPr/>
          <p:nvPr userDrawn="1"/>
        </p:nvSpPr>
        <p:spPr>
          <a:xfrm>
            <a:off x="0" y="0"/>
            <a:ext cx="9144000" cy="6858000"/>
          </a:xfrm>
          <a:prstGeom prst="fram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 advTm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8B6B8-298A-455C-9D3B-0F5D92F37A34}" type="datetimeFigureOut">
              <a:rPr lang="ru-RU" smtClean="0"/>
              <a:pPr/>
              <a:t>30.01.2019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AB830-1ADA-4D7C-AAB8-1F769823851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25" name="Rectangle 1"/>
          <p:cNvSpPr>
            <a:spLocks noChangeArrowheads="1"/>
          </p:cNvSpPr>
          <p:nvPr userDrawn="1"/>
        </p:nvSpPr>
        <p:spPr bwMode="auto">
          <a:xfrm>
            <a:off x="755576" y="610961"/>
            <a:ext cx="7560840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Источники: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http://pavlyxa.ru/wp-content/uploads/2015/05/%D0%97%D0%B8%D0%BC%D0%BD%D0%B8%D0%B5-%D0%B2%D0%B8%D0%B4%D1%8B-%D1%81%D0%BF%D0%BE%D1%80%D1%82%D0%B0-%D1%81%D0%BF%D0%B8%D1%81%D0%BE%D0%BA.jpg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http://kira-scrap.ru/KATALOG/RAZNOE/2/0_9b99e_e0b6df07_orig.gif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2"/>
              </a:rPr>
              <a:t>http://kira-scrap.ru/KATALOG/RAZNOE/1/0_8ad64_f7d0e183_M.png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3"/>
              </a:rPr>
              <a:t>http://kira-scrap.ru/KATALOG/RAZNOE/1/0_8ad63_54c3dfff_M.png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4"/>
              </a:rPr>
              <a:t>http://s2.1pic.org/files/2017/11/30/902537859e89bf1fd7d6.jpg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5"/>
              </a:rPr>
              <a:t>https://f.vividscreen.info/soft/fcb1cb31246bae7af7b41910343ffe1d/Sochi-2014-Hockey-1600x1280.jpg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6"/>
              </a:rPr>
              <a:t>http://images.easyfreeclipart.com/1021/go-back-gt-gallery-for-richard-barile-aka-derek-foreal-1021159.jpg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7"/>
              </a:rPr>
              <a:t>https://ides.su/uploads/posts/2017-11/1510192080_621.lizhi.jpg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https://thumbs.dreamstime.com/z/winter-sports-icons-frame-37612234.jpg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 advTm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вал 9"/>
          <p:cNvSpPr/>
          <p:nvPr userDrawn="1"/>
        </p:nvSpPr>
        <p:spPr>
          <a:xfrm>
            <a:off x="5364088" y="3429000"/>
            <a:ext cx="3672408" cy="3429000"/>
          </a:xfrm>
          <a:prstGeom prst="ellips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8B6B8-298A-455C-9D3B-0F5D92F37A34}" type="datetimeFigureOut">
              <a:rPr lang="ru-RU" smtClean="0"/>
              <a:pPr/>
              <a:t>30.01.2019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AB830-1ADA-4D7C-AAB8-1F76982385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 userDrawn="1"/>
        </p:nvSpPr>
        <p:spPr>
          <a:xfrm>
            <a:off x="6012160" y="3861048"/>
            <a:ext cx="3131840" cy="2996952"/>
          </a:xfrm>
          <a:prstGeom prst="ellips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8B6B8-298A-455C-9D3B-0F5D92F37A34}" type="datetimeFigureOut">
              <a:rPr lang="ru-RU" smtClean="0"/>
              <a:pPr/>
              <a:t>30.01.2019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AB830-1ADA-4D7C-AAB8-1F76982385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8B6B8-298A-455C-9D3B-0F5D92F37A34}" type="datetimeFigureOut">
              <a:rPr lang="ru-RU" smtClean="0"/>
              <a:pPr/>
              <a:t>30.01.2019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AB830-1ADA-4D7C-AAB8-1F76982385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8B6B8-298A-455C-9D3B-0F5D92F37A34}" type="datetimeFigureOut">
              <a:rPr lang="ru-RU" smtClean="0"/>
              <a:pPr/>
              <a:t>30.01.2019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AB830-1ADA-4D7C-AAB8-1F76982385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/>
          <p:cNvSpPr/>
          <p:nvPr userDrawn="1"/>
        </p:nvSpPr>
        <p:spPr>
          <a:xfrm>
            <a:off x="5724128" y="3573016"/>
            <a:ext cx="3419872" cy="3096344"/>
          </a:xfrm>
          <a:prstGeom prst="ellips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8B6B8-298A-455C-9D3B-0F5D92F37A34}" type="datetimeFigureOut">
              <a:rPr lang="ru-RU" smtClean="0"/>
              <a:pPr/>
              <a:t>30.01.2019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AB830-1ADA-4D7C-AAB8-1F76982385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 userDrawn="1"/>
        </p:nvSpPr>
        <p:spPr>
          <a:xfrm>
            <a:off x="6156176" y="3573016"/>
            <a:ext cx="2699792" cy="26369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  <a:effectLst>
            <a:softEdge rad="317500"/>
          </a:effectLst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8B6B8-298A-455C-9D3B-0F5D92F37A34}" type="datetimeFigureOut">
              <a:rPr lang="ru-RU" smtClean="0"/>
              <a:pPr/>
              <a:t>30.01.2019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AB830-1ADA-4D7C-AAB8-1F76982385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ф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012160" y="2492896"/>
            <a:ext cx="2571750" cy="4000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8B6B8-298A-455C-9D3B-0F5D92F37A34}" type="datetimeFigureOut">
              <a:rPr lang="ru-RU" smtClean="0"/>
              <a:pPr/>
              <a:t>30.01.2019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AB830-1ADA-4D7C-AAB8-1F76982385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л в снегу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508104" y="3810643"/>
            <a:ext cx="3181978" cy="2354661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8B6B8-298A-455C-9D3B-0F5D92F37A34}" type="datetimeFigureOut">
              <a:rPr lang="ru-RU" smtClean="0"/>
              <a:pPr/>
              <a:t>30.01.2019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AB830-1ADA-4D7C-AAB8-1F76982385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  <a:alpha val="6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7848872" cy="724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8B6B8-298A-455C-9D3B-0F5D92F37A34}" type="datetimeFigureOut">
              <a:rPr lang="ru-RU" smtClean="0"/>
              <a:pPr/>
              <a:t>30.01.2019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2AB830-1ADA-4D7C-AAB8-1F769823851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Рамка 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0655"/>
            </a:avLst>
          </a:prstGeom>
          <a:blipFill>
            <a:blip r:embed="rId16" cstate="print">
              <a:lum bright="-6000" contrast="-13000"/>
            </a:blip>
            <a:stretch>
              <a:fillRect/>
            </a:stretch>
          </a:blipFill>
          <a:ln>
            <a:solidFill>
              <a:srgbClr val="00B0F0">
                <a:alpha val="33000"/>
              </a:srgbClr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med" advTm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accent5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accent5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accent5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5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5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accent5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&#1042;&#1086;&#1089;&#1087;&#1080;&#1090;&#1072;&#1090;&#1077;&#1083;&#1100;\Desktop\&#1060;&#1086;&#1090;&#1086;%20&#1076;&#1083;&#1103;%20&#1054;.&#1045;\IMG_20190128_132143.jpg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0166" y="928670"/>
            <a:ext cx="5715040" cy="1428760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002060"/>
                </a:solidFill>
              </a:rPr>
              <a:t>Проект</a:t>
            </a:r>
            <a:br>
              <a:rPr lang="ru-RU" sz="3600" dirty="0" smtClean="0">
                <a:solidFill>
                  <a:srgbClr val="002060"/>
                </a:solidFill>
              </a:rPr>
            </a:br>
            <a:r>
              <a:rPr lang="ru-RU" sz="3600" dirty="0" smtClean="0">
                <a:solidFill>
                  <a:srgbClr val="002060"/>
                </a:solidFill>
              </a:rPr>
              <a:t>Зимние забавы здоровый образ жизни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endParaRPr lang="ru-RU" sz="2000" dirty="0" smtClean="0"/>
          </a:p>
          <a:p>
            <a:r>
              <a:rPr lang="ru-RU" sz="2000" dirty="0" smtClean="0"/>
              <a:t>Автор: Романова О.Е.  Подготовительная группа №6</a:t>
            </a:r>
            <a:endParaRPr lang="ru-RU" sz="2000" dirty="0"/>
          </a:p>
        </p:txBody>
      </p:sp>
      <p:pic>
        <p:nvPicPr>
          <p:cNvPr id="4" name="Рисунок 3" descr="IMG_20190118_1125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792" y="2522284"/>
            <a:ext cx="3643306" cy="3143272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190128_1553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642918"/>
            <a:ext cx="3929090" cy="3143272"/>
          </a:xfrm>
          <a:prstGeom prst="rect">
            <a:avLst/>
          </a:prstGeom>
        </p:spPr>
      </p:pic>
      <p:pic>
        <p:nvPicPr>
          <p:cNvPr id="3" name="Рисунок 2" descr="IMG_20190128_1554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2500306"/>
            <a:ext cx="3786214" cy="3357586"/>
          </a:xfrm>
          <a:prstGeom prst="rect">
            <a:avLst/>
          </a:prstGeom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190128_1325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857232"/>
            <a:ext cx="3643338" cy="3286148"/>
          </a:xfrm>
          <a:prstGeom prst="rect">
            <a:avLst/>
          </a:prstGeom>
        </p:spPr>
      </p:pic>
      <p:pic>
        <p:nvPicPr>
          <p:cNvPr id="3" name="Рисунок 2" descr="IMG_20190128_1355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2428868"/>
            <a:ext cx="3857652" cy="3286148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20190128_1327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3108" y="642918"/>
            <a:ext cx="5143500" cy="5500702"/>
          </a:xfrm>
          <a:prstGeom prst="rect">
            <a:avLst/>
          </a:prstGeom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692696"/>
            <a:ext cx="6929486" cy="1021792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Зимние забавы: лыжи и коньки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857364"/>
            <a:ext cx="8229600" cy="4554551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100" name="Picture 4" descr="C:\Users\Воспитатель\Desktop\зимние забавы\IMG-44c7a6d857de9064a2a4da560c39e3b0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1785926"/>
            <a:ext cx="2500330" cy="4000528"/>
          </a:xfrm>
          <a:prstGeom prst="rect">
            <a:avLst/>
          </a:prstGeom>
          <a:noFill/>
        </p:spPr>
      </p:pic>
      <p:pic>
        <p:nvPicPr>
          <p:cNvPr id="7" name="Рисунок 6" descr="IMG_20190118_10555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00166" y="1785926"/>
            <a:ext cx="2643206" cy="3929090"/>
          </a:xfrm>
          <a:prstGeom prst="rect">
            <a:avLst/>
          </a:prstGeom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7848872" cy="95035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Как люблю на санках                                           мчатся я с  горы</a:t>
            </a:r>
            <a:endParaRPr lang="ru-RU" sz="2800" dirty="0"/>
          </a:p>
        </p:txBody>
      </p:sp>
      <p:pic>
        <p:nvPicPr>
          <p:cNvPr id="6" name="Содержимое 5" descr="IMG_20190118_11034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00100" y="1643050"/>
            <a:ext cx="3394472" cy="4525963"/>
          </a:xfrm>
        </p:spPr>
      </p:pic>
      <p:pic>
        <p:nvPicPr>
          <p:cNvPr id="8" name="Рисунок 7" descr="IMG_20190118_1102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2" y="1643050"/>
            <a:ext cx="3071834" cy="4500594"/>
          </a:xfrm>
          <a:prstGeom prst="rect">
            <a:avLst/>
          </a:prstGeom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571480"/>
            <a:ext cx="6715172" cy="100013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А ещё люблю я строить города                                 из белого снега и звонкого льда</a:t>
            </a:r>
            <a:endParaRPr lang="ru-RU" sz="2800" dirty="0"/>
          </a:p>
        </p:txBody>
      </p:sp>
      <p:pic>
        <p:nvPicPr>
          <p:cNvPr id="6146" name="Picture 2" descr="C:\Users\Воспитатель\Desktop\зимние забавы\IMG-20bfe449e43608d538d2220036324cb3-V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429124" y="1785926"/>
            <a:ext cx="2643206" cy="4311649"/>
          </a:xfrm>
          <a:prstGeom prst="rect">
            <a:avLst/>
          </a:prstGeom>
          <a:noFill/>
        </p:spPr>
      </p:pic>
      <p:pic>
        <p:nvPicPr>
          <p:cNvPr id="7" name="Рисунок 6" descr="IMG_20190118_1056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0100" y="1785926"/>
            <a:ext cx="2928940" cy="4286280"/>
          </a:xfrm>
          <a:prstGeom prst="rect">
            <a:avLst/>
          </a:prstGeom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_20190118_1121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662" y="928670"/>
            <a:ext cx="3143272" cy="4572032"/>
          </a:xfrm>
          <a:prstGeom prst="rect">
            <a:avLst/>
          </a:prstGeom>
        </p:spPr>
      </p:pic>
      <p:pic>
        <p:nvPicPr>
          <p:cNvPr id="4" name="Рисунок 3" descr="IMG_20190118_1122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90" y="1000108"/>
            <a:ext cx="3000396" cy="4500594"/>
          </a:xfrm>
          <a:prstGeom prst="rect">
            <a:avLst/>
          </a:prstGeom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11560" y="692696"/>
            <a:ext cx="7848872" cy="1593296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Что такое физкультура – тренировка и игра       Вот и к нам на физкультуру пришёл спортивный   Дед Мороз  </a:t>
            </a:r>
            <a:endParaRPr lang="ru-RU" sz="2800" dirty="0"/>
          </a:p>
        </p:txBody>
      </p:sp>
      <p:pic>
        <p:nvPicPr>
          <p:cNvPr id="1026" name="Picture 2" descr="C:\Users\Воспитатель\Desktop\зимние забавы\IMG_20181214_121258.jpg"/>
          <p:cNvPicPr>
            <a:picLocks noGrp="1" noChangeAspect="1" noChangeArrowheads="1"/>
          </p:cNvPicPr>
          <p:nvPr>
            <p:ph type="pic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2071678"/>
            <a:ext cx="5486400" cy="404336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7746654" cy="109323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Занимаясь физкультурой  станешь сильным,     ловким, сильным.                                        </a:t>
            </a:r>
            <a:endParaRPr lang="ru-RU" sz="2800" dirty="0"/>
          </a:p>
        </p:txBody>
      </p:sp>
      <p:pic>
        <p:nvPicPr>
          <p:cNvPr id="8" name="Содержимое 7" descr="IMG_20181214_12164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928662" y="1714488"/>
            <a:ext cx="3682998" cy="3030141"/>
          </a:xfrm>
        </p:spPr>
      </p:pic>
      <p:pic>
        <p:nvPicPr>
          <p:cNvPr id="9" name="Содержимое 8" descr="IMG_20181214_122041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714877" y="2714620"/>
            <a:ext cx="3643338" cy="3031331"/>
          </a:xfrm>
        </p:spPr>
      </p:pic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785794"/>
            <a:ext cx="4040188" cy="857256"/>
          </a:xfrm>
        </p:spPr>
        <p:txBody>
          <a:bodyPr/>
          <a:lstStyle/>
          <a:p>
            <a:r>
              <a:rPr lang="ru-RU" dirty="0" smtClean="0"/>
              <a:t>Будем бегать быстро, дружно.</a:t>
            </a:r>
            <a:endParaRPr lang="ru-RU" dirty="0"/>
          </a:p>
        </p:txBody>
      </p:sp>
      <p:pic>
        <p:nvPicPr>
          <p:cNvPr id="9" name="Содержимое 8" descr="IMG_20181214_12220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928662" y="1785926"/>
            <a:ext cx="3754436" cy="3030141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428737"/>
            <a:ext cx="4041775" cy="571504"/>
          </a:xfrm>
        </p:spPr>
        <p:txBody>
          <a:bodyPr/>
          <a:lstStyle/>
          <a:p>
            <a:r>
              <a:rPr lang="ru-RU" dirty="0" smtClean="0"/>
              <a:t>Победить нам очень нужно.</a:t>
            </a:r>
            <a:endParaRPr lang="ru-RU" dirty="0"/>
          </a:p>
        </p:txBody>
      </p:sp>
      <p:pic>
        <p:nvPicPr>
          <p:cNvPr id="10" name="Содержимое 9" descr="IMG_20181214_122432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143504" y="2000240"/>
            <a:ext cx="2963466" cy="3840170"/>
          </a:xfr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642918"/>
            <a:ext cx="7429552" cy="1143008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solidFill>
                  <a:srgbClr val="C00000"/>
                </a:solidFill>
              </a:rPr>
              <a:t>Цель:</a:t>
            </a:r>
            <a:r>
              <a:rPr lang="ru-RU" sz="2400" dirty="0" smtClean="0">
                <a:solidFill>
                  <a:srgbClr val="C00000"/>
                </a:solidFill>
              </a:rPr>
              <a:t> </a:t>
            </a:r>
            <a:r>
              <a:rPr lang="ru-RU" sz="2400" dirty="0" smtClean="0">
                <a:solidFill>
                  <a:srgbClr val="002060"/>
                </a:solidFill>
              </a:rPr>
              <a:t>Создание оптимальных условий для организации двигательной активности и оздоровительной работы с детьми в зимний период 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57224" y="1714488"/>
            <a:ext cx="5429288" cy="4411675"/>
          </a:xfrm>
        </p:spPr>
        <p:txBody>
          <a:bodyPr>
            <a:normAutofit fontScale="92500" lnSpcReduction="10000"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              Задачи             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1.Формировать представления у детей о зимних забавах, зимних видах спорта и развивать у детей потребность в двигательной активности .     </a:t>
            </a:r>
            <a:r>
              <a:rPr lang="ru-RU" sz="2400" dirty="0" smtClean="0">
                <a:solidFill>
                  <a:srgbClr val="002060"/>
                </a:solidFill>
              </a:rPr>
              <a:t>             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2.Воспитывать у детей здоровый дух соперничества, взаимовыручки командных играх – эстафетах в спортивном досуге.                                   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3.Привлекать родителей к активному взаимодействию с педагогами ДОУ                                                  4. Создание в семье благоприятных условий для </a:t>
            </a:r>
            <a:r>
              <a:rPr lang="ru-RU" sz="2000" dirty="0" err="1" smtClean="0">
                <a:solidFill>
                  <a:srgbClr val="002060"/>
                </a:solidFill>
              </a:rPr>
              <a:t>исследовательско</a:t>
            </a:r>
            <a:r>
              <a:rPr lang="ru-RU" sz="2000" dirty="0" smtClean="0">
                <a:solidFill>
                  <a:srgbClr val="002060"/>
                </a:solidFill>
              </a:rPr>
              <a:t> - творческой деятельности ребенка, с учетом опыта приобретенного в детском саду.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                                                                                                                              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IMG_20181214_12252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142976" y="1214422"/>
            <a:ext cx="3397246" cy="3030141"/>
          </a:xfrm>
        </p:spPr>
      </p:pic>
      <p:pic>
        <p:nvPicPr>
          <p:cNvPr id="8" name="Содержимое 7" descr="IMG_20181214_122622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2634853"/>
            <a:ext cx="3427437" cy="3031331"/>
          </a:xfrm>
        </p:spPr>
      </p:pic>
    </p:spTree>
  </p:cSld>
  <p:clrMapOvr>
    <a:masterClrMapping/>
  </p:clrMapOvr>
  <p:transition spd="med">
    <p:split orient="vert" dir="in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7848872" cy="137898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Нужно спортом заниматься                                Будет сила будет воля</a:t>
            </a:r>
            <a:endParaRPr lang="ru-RU" sz="2800" dirty="0"/>
          </a:p>
        </p:txBody>
      </p:sp>
      <p:pic>
        <p:nvPicPr>
          <p:cNvPr id="7" name="Содержимое 6" descr="IMG_20181214_12284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785786" y="2071678"/>
            <a:ext cx="3640164" cy="3030141"/>
          </a:xfrm>
        </p:spPr>
      </p:pic>
      <p:pic>
        <p:nvPicPr>
          <p:cNvPr id="10" name="Содержимое 9" descr="IMG_20181214_122924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2634853"/>
            <a:ext cx="3641751" cy="3031331"/>
          </a:xfrm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/>
              <a:t>Всё, что связано с движеньем                                Здоровье усилит, успехов прибавит. </a:t>
            </a:r>
            <a:endParaRPr lang="ru-RU" sz="2800" dirty="0"/>
          </a:p>
        </p:txBody>
      </p:sp>
      <p:pic>
        <p:nvPicPr>
          <p:cNvPr id="7" name="Содержимое 6" descr="IMG_20181214_12334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996080" y="2174875"/>
            <a:ext cx="2962427" cy="3951288"/>
          </a:xfrm>
        </p:spPr>
      </p:pic>
      <p:pic>
        <p:nvPicPr>
          <p:cNvPr id="8" name="Содержимое 7" descr="IMG_20181214_123327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184699" y="2174875"/>
            <a:ext cx="2962427" cy="3951288"/>
          </a:xfrm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xeg_F2SuxI.jp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714348" y="1571612"/>
            <a:ext cx="3786214" cy="4143404"/>
          </a:xfrm>
          <a:prstGeom prst="rect">
            <a:avLst/>
          </a:prstGeom>
        </p:spPr>
      </p:pic>
      <p:pic>
        <p:nvPicPr>
          <p:cNvPr id="3" name="Рисунок 2" descr="9Gl_OKXG-l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2" y="1357298"/>
            <a:ext cx="3786196" cy="4214842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1560" y="692696"/>
            <a:ext cx="7848872" cy="72494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Зимние забавы в выходные дни с семьёй</a:t>
            </a:r>
            <a:endParaRPr lang="ru-RU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0Q9SuL_EX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628" y="1928802"/>
            <a:ext cx="3571864" cy="4286256"/>
          </a:xfrm>
          <a:prstGeom prst="rect">
            <a:avLst/>
          </a:prstGeom>
        </p:spPr>
      </p:pic>
      <p:pic>
        <p:nvPicPr>
          <p:cNvPr id="6" name="Рисунок 5" descr="msqt16A0Y4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785794"/>
            <a:ext cx="4357718" cy="3557590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SDZR7iEIg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32" y="642918"/>
            <a:ext cx="5143500" cy="5643602"/>
          </a:xfrm>
          <a:prstGeom prst="rect">
            <a:avLst/>
          </a:prstGeom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-a0e812eb870b614c903a1fb501766304-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85918" y="642918"/>
            <a:ext cx="5786478" cy="5500726"/>
          </a:xfrm>
          <a:prstGeom prst="rect">
            <a:avLst/>
          </a:prstGeom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JpIViARRH7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857232"/>
            <a:ext cx="4500594" cy="3071834"/>
          </a:xfrm>
          <a:prstGeom prst="rect">
            <a:avLst/>
          </a:prstGeom>
        </p:spPr>
      </p:pic>
      <p:pic>
        <p:nvPicPr>
          <p:cNvPr id="4" name="Рисунок 3" descr="sbeiyyj5Mf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628" y="1643050"/>
            <a:ext cx="3643963" cy="4643446"/>
          </a:xfrm>
          <a:prstGeom prst="rect">
            <a:avLst/>
          </a:prstGeom>
        </p:spPr>
      </p:pic>
    </p:spTree>
  </p:cSld>
  <p:clrMapOvr>
    <a:masterClrMapping/>
  </p:clrMapOvr>
  <p:transition spd="med" advTm="0">
    <p:strips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TP94ljSrE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714356"/>
            <a:ext cx="3857652" cy="3929066"/>
          </a:xfrm>
          <a:prstGeom prst="rect">
            <a:avLst/>
          </a:prstGeom>
        </p:spPr>
      </p:pic>
      <p:pic>
        <p:nvPicPr>
          <p:cNvPr id="5" name="Рисунок 4" descr="x_e7fSiaj4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2500306"/>
            <a:ext cx="4357694" cy="3786214"/>
          </a:xfrm>
          <a:prstGeom prst="rect">
            <a:avLst/>
          </a:prstGeom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  <p:pic>
        <p:nvPicPr>
          <p:cNvPr id="4" name="Рисунок 3" descr="IMG-524b234dd9b928ba9b0abfa3ae840a6d-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00299" y="1428736"/>
            <a:ext cx="2857519" cy="4572032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71538" y="692696"/>
            <a:ext cx="7072362" cy="72494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Актуальность проекта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857224" y="1600200"/>
            <a:ext cx="7429552" cy="4525963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Здоровье – это не только отсутствие болезней, это состояние оптимальной работоспособности, творческой отдачи, эмоционального тонуса, того, что создаёт фундамент будущего благополучия личности.</a:t>
            </a:r>
            <a:endParaRPr lang="ru-RU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8683472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714356"/>
            <a:ext cx="7572428" cy="5411807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Краткая аннотация к проекту: Работа по проекту направлена на</a:t>
            </a: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познавательную и исследовательскую деятельность детей старшего</a:t>
            </a: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дошкольного возраста. О происхождении, видах, назначении игр-забав в  зимнее время. </a:t>
            </a: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Работа в проекте обеспечила: освоение детьми</a:t>
            </a: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богатого информационного материала по теме; способствовала обучению детей</a:t>
            </a: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правилам игр, возможности использовать в самостоятельной игровой</a:t>
            </a: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деятельности.</a:t>
            </a: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Предварительная работа по реализации проекта:</a:t>
            </a: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- изучение материалов по теме;</a:t>
            </a: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- подбор детской художественной литературы для чтения;</a:t>
            </a: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- подбор дидактических и подвижных игр по теме;</a:t>
            </a: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- пополнение предметно-развивающей среды.</a:t>
            </a: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Основной этап.</a:t>
            </a: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Содержание деятельности по реализации проекта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714348" y="642939"/>
            <a:ext cx="7515252" cy="5357830"/>
          </a:xfrm>
        </p:spPr>
        <p:txBody>
          <a:bodyPr>
            <a:normAutofit lnSpcReduction="10000"/>
          </a:bodyPr>
          <a:lstStyle/>
          <a:p>
            <a:r>
              <a:rPr lang="ru-RU" sz="1500" b="1" dirty="0" smtClean="0">
                <a:solidFill>
                  <a:schemeClr val="accent5">
                    <a:lumMod val="50000"/>
                  </a:schemeClr>
                </a:solidFill>
                <a:latin typeface="Microsoft Sans Serif" pitchFamily="34" charset="0"/>
                <a:cs typeface="Microsoft Sans Serif" pitchFamily="34" charset="0"/>
              </a:rPr>
              <a:t>Работа с детьми:</a:t>
            </a:r>
            <a:endParaRPr lang="ru-RU" sz="1500" dirty="0" smtClean="0">
              <a:solidFill>
                <a:schemeClr val="accent5">
                  <a:lumMod val="50000"/>
                </a:schemeClr>
              </a:solidFill>
              <a:latin typeface="Microsoft Sans Serif" pitchFamily="34" charset="0"/>
              <a:cs typeface="Microsoft Sans Serif" pitchFamily="34" charset="0"/>
            </a:endParaRPr>
          </a:p>
          <a:p>
            <a:r>
              <a:rPr lang="ru-RU" sz="1500" dirty="0" smtClean="0">
                <a:solidFill>
                  <a:schemeClr val="accent5">
                    <a:lumMod val="50000"/>
                  </a:schemeClr>
                </a:solidFill>
                <a:latin typeface="Microsoft Sans Serif" pitchFamily="34" charset="0"/>
                <a:cs typeface="Microsoft Sans Serif" pitchFamily="34" charset="0"/>
              </a:rPr>
              <a:t>Образовательная область Совместная деятельность детей и взрослых.</a:t>
            </a:r>
          </a:p>
          <a:p>
            <a:r>
              <a:rPr lang="ru-RU" sz="1500" b="1" dirty="0" smtClean="0">
                <a:solidFill>
                  <a:schemeClr val="accent5">
                    <a:lumMod val="50000"/>
                  </a:schemeClr>
                </a:solidFill>
                <a:latin typeface="Microsoft Sans Serif" pitchFamily="34" charset="0"/>
                <a:cs typeface="Microsoft Sans Serif" pitchFamily="34" charset="0"/>
              </a:rPr>
              <a:t>Коммуникация</a:t>
            </a:r>
            <a:r>
              <a:rPr lang="ru-RU" sz="1500" dirty="0" smtClean="0">
                <a:solidFill>
                  <a:schemeClr val="accent5">
                    <a:lumMod val="50000"/>
                  </a:schemeClr>
                </a:solidFill>
                <a:latin typeface="Microsoft Sans Serif" pitchFamily="34" charset="0"/>
                <a:cs typeface="Microsoft Sans Serif" pitchFamily="34" charset="0"/>
              </a:rPr>
              <a:t> Рассматривание иллюстраций: «Зимний пейзаж», «Игры детей зимой» Цель: учить сравнивать содержание картин, вызвать эмоциональный отклик на художественный образ зимнего пейзажа, ассоциации, связанные с собственным опытом восприятия зимней природы, формировать эстетический вкус.</a:t>
            </a:r>
          </a:p>
          <a:p>
            <a:r>
              <a:rPr lang="ru-RU" sz="1500" dirty="0" smtClean="0">
                <a:solidFill>
                  <a:schemeClr val="accent5">
                    <a:lumMod val="50000"/>
                  </a:schemeClr>
                </a:solidFill>
                <a:latin typeface="Microsoft Sans Serif" pitchFamily="34" charset="0"/>
                <a:cs typeface="Microsoft Sans Serif" pitchFamily="34" charset="0"/>
              </a:rPr>
              <a:t>Д/и «Так бывает или нет?» Цель: закрепление признаков зимы, воспитание умения замечать нереальность суждений, правильно выражать свои мысли в предложении.</a:t>
            </a:r>
          </a:p>
          <a:p>
            <a:r>
              <a:rPr lang="ru-RU" sz="1500" dirty="0" smtClean="0">
                <a:solidFill>
                  <a:schemeClr val="accent5">
                    <a:lumMod val="50000"/>
                  </a:schemeClr>
                </a:solidFill>
                <a:latin typeface="Microsoft Sans Serif" pitchFamily="34" charset="0"/>
                <a:cs typeface="Microsoft Sans Serif" pitchFamily="34" charset="0"/>
              </a:rPr>
              <a:t>Беседа «Что мы делаем зимой?» Цель: учить составлять рассказ о зимних забавах по сюжетным картинкам, подбирать обобщающие слова для групп однородных предметов, упражнять в умении задавать вопросы.</a:t>
            </a:r>
          </a:p>
          <a:p>
            <a:r>
              <a:rPr lang="ru-RU" sz="1500" b="1" dirty="0" smtClean="0">
                <a:solidFill>
                  <a:schemeClr val="accent5">
                    <a:lumMod val="50000"/>
                  </a:schemeClr>
                </a:solidFill>
                <a:latin typeface="Microsoft Sans Serif" pitchFamily="34" charset="0"/>
                <a:cs typeface="Microsoft Sans Serif" pitchFamily="34" charset="0"/>
              </a:rPr>
              <a:t>Познание</a:t>
            </a:r>
            <a:r>
              <a:rPr lang="ru-RU" sz="1500" dirty="0" smtClean="0">
                <a:solidFill>
                  <a:schemeClr val="accent5">
                    <a:lumMod val="50000"/>
                  </a:schemeClr>
                </a:solidFill>
                <a:latin typeface="Microsoft Sans Serif" pitchFamily="34" charset="0"/>
                <a:cs typeface="Microsoft Sans Serif" pitchFamily="34" charset="0"/>
              </a:rPr>
              <a:t> Д/и «Собери узор из льдинок» Цель: развивать воображение.</a:t>
            </a:r>
          </a:p>
          <a:p>
            <a:r>
              <a:rPr lang="ru-RU" sz="1500" dirty="0" smtClean="0">
                <a:solidFill>
                  <a:schemeClr val="accent5">
                    <a:lumMod val="50000"/>
                  </a:schemeClr>
                </a:solidFill>
                <a:latin typeface="Microsoft Sans Serif" pitchFamily="34" charset="0"/>
                <a:cs typeface="Microsoft Sans Serif" pitchFamily="34" charset="0"/>
              </a:rPr>
              <a:t>Д/и «Времена года», «Что бывает зимой?» Цель: закрепить знание признаков времен года.</a:t>
            </a:r>
          </a:p>
          <a:p>
            <a:r>
              <a:rPr lang="ru-RU" sz="1500" dirty="0" smtClean="0">
                <a:solidFill>
                  <a:schemeClr val="accent5">
                    <a:lumMod val="50000"/>
                  </a:schemeClr>
                </a:solidFill>
                <a:latin typeface="Microsoft Sans Serif" pitchFamily="34" charset="0"/>
                <a:cs typeface="Microsoft Sans Serif" pitchFamily="34" charset="0"/>
              </a:rPr>
              <a:t>Беседа «Опасность на льду» Цель: обсудить с детьми опасные ситуации, которые могут возникать в период заморозков, научить необходимым мерам предосторожности</a:t>
            </a:r>
            <a:r>
              <a:rPr lang="ru-RU" sz="1500" b="1" dirty="0" smtClean="0">
                <a:solidFill>
                  <a:schemeClr val="accent5">
                    <a:lumMod val="50000"/>
                  </a:schemeClr>
                </a:solidFill>
                <a:latin typeface="Microsoft Sans Serif" pitchFamily="34" charset="0"/>
                <a:cs typeface="Microsoft Sans Serif" pitchFamily="34" charset="0"/>
              </a:rPr>
              <a:t>                                                                                                                 Чтение художественной литературы</a:t>
            </a:r>
            <a:r>
              <a:rPr lang="ru-RU" sz="1500" dirty="0" smtClean="0">
                <a:solidFill>
                  <a:schemeClr val="accent5">
                    <a:lumMod val="50000"/>
                  </a:schemeClr>
                </a:solidFill>
                <a:latin typeface="Microsoft Sans Serif" pitchFamily="34" charset="0"/>
                <a:cs typeface="Microsoft Sans Serif" pitchFamily="34" charset="0"/>
              </a:rPr>
              <a:t> А. Гайдар «Чук и Гек» Цель: закрепить знание об особенностях прозаического произведения.</a:t>
            </a:r>
          </a:p>
          <a:p>
            <a:r>
              <a:rPr lang="ru-RU" sz="1500" dirty="0" smtClean="0">
                <a:solidFill>
                  <a:schemeClr val="accent5">
                    <a:lumMod val="50000"/>
                  </a:schemeClr>
                </a:solidFill>
                <a:latin typeface="Microsoft Sans Serif" pitchFamily="34" charset="0"/>
                <a:cs typeface="Microsoft Sans Serif" pitchFamily="34" charset="0"/>
              </a:rPr>
              <a:t>Г. Х. Андерсен «Снежная королева» Цель: учить понимать жанровые особенности сказки, учить выделять главную мысль сказки, ее мораль.</a:t>
            </a:r>
          </a:p>
          <a:p>
            <a:endParaRPr lang="ru-RU" sz="16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14348" y="642918"/>
            <a:ext cx="7643866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Социализация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Д/и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Назови правильно название вида спорта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Цель: побуждать детей к запоминанию зимних видов спорта, способствовать развитию памяти, логического мышления.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Разгадывание кроссворда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Зима и зимние игры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Физическая культура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Подвижные игры: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Два мороза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Снежинки и льдинки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Попади в цель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Весёлые пингвины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Игры-соревнования: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Перетяни канат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Собери снежки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 в спортивном досуге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Спортивный Дед Мороз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катание на санках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Прогулки: наблюдение за погодой, экспериментирование со снегом и сосульками, постройка снежной крепости, игры в снежки, рисование на снегу.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Участие в зимнем спортивном соревновании (по плану инструктора по физической культуре)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Художественное творчество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Рисование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Зимние виды спорта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Цель: учить передавать в рисунке несложный сюжет, развивать воображение, творчество.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лепка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Лыжник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Цель: учить детей лепить фигуру лыжника в движении, передавать форму тела, строение, пропорции.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Работа с родителями: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 Оформление папки-передвижки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Зима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 Консультация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Зимние забавы для всей семьи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3.Совместный труд постройки из снега (горка, снежные фигуры на участке)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Результаты проекта: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714348" y="857232"/>
            <a:ext cx="7643866" cy="4555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Дети: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•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имеют в запасе множество новых игр и забав в зимнее время на свежем воздухе.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•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имеют представление о зиме, ее признаках, приобрели новый познавательный опыт;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•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знакомы с произведениями писателей и художников на тему зимы;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•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владеют расширенным словарным запасом;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•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имеют представление о природе родного края;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•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знакомы с правилами  безопасного поведения на улице зимой.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Воспитатели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•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Систематизирован литературный и иллюстративный материл по теме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Зима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•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Подобрана зимняя игротека.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•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разработаны рекомендации для родителей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Родители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•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Принимают активное участие в совместных мероприятиях с ДОУ, повышается интерес к жизни ребенка в ДОУ.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_20190128_1320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1142984"/>
            <a:ext cx="3857652" cy="2928958"/>
          </a:xfrm>
          <a:prstGeom prst="rect">
            <a:avLst/>
          </a:prstGeom>
        </p:spPr>
      </p:pic>
      <p:pic>
        <p:nvPicPr>
          <p:cNvPr id="7" name="Рисунок 6" descr="IMG_20190128_1321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3000372"/>
            <a:ext cx="3786214" cy="292895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02106717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20190128_132143.jpg" descr="C:\Users\Воспитатель\Desktop\Фото для О.Е\IMG_20190128_132143.jpg"/>
          <p:cNvPicPr>
            <a:picLocks noChangeAspect="1"/>
          </p:cNvPicPr>
          <p:nvPr/>
        </p:nvPicPr>
        <p:blipFill>
          <a:blip r:embed="rId2" r:link="rId3" cstate="print"/>
          <a:stretch>
            <a:fillRect/>
          </a:stretch>
        </p:blipFill>
        <p:spPr>
          <a:xfrm>
            <a:off x="571472" y="928670"/>
            <a:ext cx="3857652" cy="2928958"/>
          </a:xfrm>
          <a:prstGeom prst="rect">
            <a:avLst/>
          </a:prstGeom>
        </p:spPr>
      </p:pic>
      <p:pic>
        <p:nvPicPr>
          <p:cNvPr id="3" name="Рисунок 2" descr="IMG_20190128_1322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3438" y="3214686"/>
            <a:ext cx="3929090" cy="2857520"/>
          </a:xfrm>
          <a:prstGeom prst="rect">
            <a:avLst/>
          </a:prstGeom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-__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827</TotalTime>
  <Words>441</Words>
  <Application>Microsoft Office PowerPoint</Application>
  <PresentationFormat>Экран (4:3)</PresentationFormat>
  <Paragraphs>73</Paragraphs>
  <Slides>29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-__</vt:lpstr>
      <vt:lpstr>Проект Зимние забавы здоровый образ жизни</vt:lpstr>
      <vt:lpstr>Цель: Создание оптимальных условий для организации двигательной активности и оздоровительной работы с детьми в зимний период </vt:lpstr>
      <vt:lpstr>Актуальность проекта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Зимние забавы: лыжи и коньки</vt:lpstr>
      <vt:lpstr>Как люблю на санках                                           мчатся я с  горы</vt:lpstr>
      <vt:lpstr>А ещё люблю я строить города                                 из белого снега и звонкого льда</vt:lpstr>
      <vt:lpstr>Слайд 16</vt:lpstr>
      <vt:lpstr>Что такое физкультура – тренировка и игра       Вот и к нам на физкультуру пришёл спортивный   Дед Мороз  </vt:lpstr>
      <vt:lpstr>Занимаясь физкультурой  станешь сильным,     ловким, сильным.                                        </vt:lpstr>
      <vt:lpstr>    </vt:lpstr>
      <vt:lpstr>Слайд 20</vt:lpstr>
      <vt:lpstr>Нужно спортом заниматься                                Будет сила будет воля</vt:lpstr>
      <vt:lpstr>Всё, что связано с движеньем                                Здоровье усилит, успехов прибавит. </vt:lpstr>
      <vt:lpstr>Зимние забавы в выходные дни с семьёй</vt:lpstr>
      <vt:lpstr>Слайд 24</vt:lpstr>
      <vt:lpstr>Слайд 25</vt:lpstr>
      <vt:lpstr>Слайд 26</vt:lpstr>
      <vt:lpstr>Слайд 27</vt:lpstr>
      <vt:lpstr>Слайд 28</vt:lpstr>
      <vt:lpstr>Спасибо за внимание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</dc:creator>
  <cp:lastModifiedBy>Воспитатель</cp:lastModifiedBy>
  <cp:revision>31</cp:revision>
  <dcterms:created xsi:type="dcterms:W3CDTF">2018-02-23T18:30:47Z</dcterms:created>
  <dcterms:modified xsi:type="dcterms:W3CDTF">2019-01-30T02:13:18Z</dcterms:modified>
</cp:coreProperties>
</file>