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9" r:id="rId4"/>
    <p:sldId id="280" r:id="rId5"/>
    <p:sldId id="281" r:id="rId6"/>
    <p:sldId id="282" r:id="rId7"/>
    <p:sldId id="283" r:id="rId8"/>
    <p:sldId id="284" r:id="rId9"/>
    <p:sldId id="285" r:id="rId10"/>
    <p:sldId id="286" r:id="rId11"/>
    <p:sldId id="287" r:id="rId12"/>
    <p:sldId id="289" r:id="rId13"/>
    <p:sldId id="291" r:id="rId14"/>
  </p:sldIdLst>
  <p:sldSz cx="9144000" cy="6858000" type="screen4x3"/>
  <p:notesSz cx="6858000" cy="9947275"/>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E1E20"/>
    <a:srgbClr val="339933"/>
    <a:srgbClr val="B92D14"/>
    <a:srgbClr val="4D4D4D"/>
    <a:srgbClr val="35759D"/>
    <a:srgbClr val="35B19D"/>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6" autoAdjust="0"/>
    <p:restoredTop sz="95596" autoAdjust="0"/>
  </p:normalViewPr>
  <p:slideViewPr>
    <p:cSldViewPr>
      <p:cViewPr>
        <p:scale>
          <a:sx n="70" d="100"/>
          <a:sy n="70" d="100"/>
        </p:scale>
        <p:origin x="-1512"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ru-RU"/>
          </a:p>
        </p:txBody>
      </p:sp>
      <p:sp>
        <p:nvSpPr>
          <p:cNvPr id="81923" name="Rectangle 3"/>
          <p:cNvSpPr>
            <a:spLocks noGrp="1" noChangeArrowheads="1"/>
          </p:cNvSpPr>
          <p:nvPr>
            <p:ph type="dt" idx="1"/>
          </p:nvPr>
        </p:nvSpPr>
        <p:spPr bwMode="auto">
          <a:xfrm>
            <a:off x="3884613"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ru-RU"/>
          </a:p>
        </p:txBody>
      </p:sp>
      <p:sp>
        <p:nvSpPr>
          <p:cNvPr id="81924"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724956"/>
            <a:ext cx="5486400" cy="44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81926" name="Rectangle 6"/>
          <p:cNvSpPr>
            <a:spLocks noGrp="1" noChangeArrowheads="1"/>
          </p:cNvSpPr>
          <p:nvPr>
            <p:ph type="ftr" sz="quarter" idx="4"/>
          </p:nvPr>
        </p:nvSpPr>
        <p:spPr bwMode="auto">
          <a:xfrm>
            <a:off x="0"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ru-RU"/>
          </a:p>
        </p:txBody>
      </p:sp>
      <p:sp>
        <p:nvSpPr>
          <p:cNvPr id="81927" name="Rectangle 7"/>
          <p:cNvSpPr>
            <a:spLocks noGrp="1" noChangeArrowheads="1"/>
          </p:cNvSpPr>
          <p:nvPr>
            <p:ph type="sldNum" sz="quarter" idx="5"/>
          </p:nvPr>
        </p:nvSpPr>
        <p:spPr bwMode="auto">
          <a:xfrm>
            <a:off x="3884613"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B753706-7B15-4922-B11B-592A945CB569}" type="slidenum">
              <a:rPr lang="en-US" altLang="ru-RU"/>
              <a:pPr/>
              <a:t>‹#›</a:t>
            </a:fld>
            <a:endParaRPr lang="en-US" altLang="ru-RU"/>
          </a:p>
        </p:txBody>
      </p:sp>
    </p:spTree>
    <p:extLst>
      <p:ext uri="{BB962C8B-B14F-4D97-AF65-F5344CB8AC3E}">
        <p14:creationId xmlns:p14="http://schemas.microsoft.com/office/powerpoint/2010/main" val="22646572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D173A-4271-442B-A69C-9530EE8793FE}" type="slidenum">
              <a:rPr lang="en-US" altLang="ru-RU"/>
              <a:pPr/>
              <a:t>1</a:t>
            </a:fld>
            <a:endParaRPr lang="en-US" altLang="ru-RU"/>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3C63C-F135-4CB2-902D-E58F47A2F6E9}" type="slidenum">
              <a:rPr lang="en-US" altLang="ru-RU"/>
              <a:pPr/>
              <a:t>2</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267D6-BDDA-4983-85A1-81318F950844}" type="slidenum">
              <a:rPr lang="en-US" altLang="ru-RU"/>
              <a:pPr/>
              <a:t>3</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ru-RU" altLang="ru-RU" noProof="0" smtClean="0"/>
              <a:t>Образец подзаголовка</a:t>
            </a:r>
            <a:endParaRPr lang="en-US" alt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7301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417638"/>
            <a:ext cx="1828800" cy="5211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1417638"/>
            <a:ext cx="5334000" cy="5211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1937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3646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244868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71171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64483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39001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72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46133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29870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ru.wikipedia.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381000" y="271463"/>
            <a:ext cx="6783288" cy="1429345"/>
          </a:xfrm>
          <a:effectLst>
            <a:outerShdw dist="17961" dir="2700000" algn="ctr" rotWithShape="0">
              <a:schemeClr val="bg1"/>
            </a:outerShdw>
          </a:effectLst>
        </p:spPr>
        <p:txBody>
          <a:bodyPr/>
          <a:lstStyle/>
          <a:p>
            <a:pPr algn="l"/>
            <a:r>
              <a:rPr lang="ru-RU" altLang="ru-RU" b="1" i="1" dirty="0" smtClean="0">
                <a:solidFill>
                  <a:srgbClr val="FF0000"/>
                </a:solidFill>
                <a:latin typeface="Times New Roman" panose="02020603050405020304" pitchFamily="18" charset="0"/>
                <a:cs typeface="Times New Roman" panose="02020603050405020304" pitchFamily="18" charset="0"/>
              </a:rPr>
              <a:t>Исследовательская работа</a:t>
            </a:r>
            <a:br>
              <a:rPr lang="ru-RU" altLang="ru-RU" b="1" i="1" dirty="0" smtClean="0">
                <a:solidFill>
                  <a:srgbClr val="FF0000"/>
                </a:solidFill>
                <a:latin typeface="Times New Roman" panose="02020603050405020304" pitchFamily="18" charset="0"/>
                <a:cs typeface="Times New Roman" panose="02020603050405020304" pitchFamily="18" charset="0"/>
              </a:rPr>
            </a:br>
            <a:r>
              <a:rPr lang="ru-RU" altLang="ru-RU" b="1" i="1" dirty="0" smtClean="0">
                <a:solidFill>
                  <a:srgbClr val="FF0000"/>
                </a:solidFill>
                <a:latin typeface="Times New Roman" panose="02020603050405020304" pitchFamily="18" charset="0"/>
                <a:cs typeface="Times New Roman" panose="02020603050405020304" pitchFamily="18" charset="0"/>
              </a:rPr>
              <a:t>по окружающему миру</a:t>
            </a:r>
            <a:endParaRPr lang="ru-RU" altLang="ru-RU" b="1" i="1" dirty="0">
              <a:solidFill>
                <a:srgbClr val="FF0000"/>
              </a:solidFill>
              <a:latin typeface="Times New Roman" panose="02020603050405020304" pitchFamily="18" charset="0"/>
              <a:cs typeface="Times New Roman" panose="02020603050405020304" pitchFamily="18" charset="0"/>
            </a:endParaRPr>
          </a:p>
        </p:txBody>
      </p:sp>
      <p:sp>
        <p:nvSpPr>
          <p:cNvPr id="2056" name="Rectangle 8"/>
          <p:cNvSpPr>
            <a:spLocks noGrp="1" noChangeArrowheads="1"/>
          </p:cNvSpPr>
          <p:nvPr>
            <p:ph type="subTitle" idx="1"/>
          </p:nvPr>
        </p:nvSpPr>
        <p:spPr>
          <a:xfrm>
            <a:off x="1187624" y="980728"/>
            <a:ext cx="3830960" cy="907182"/>
          </a:xfrm>
          <a:effectLst>
            <a:outerShdw dist="17961" dir="2700000" algn="ctr" rotWithShape="0">
              <a:schemeClr val="bg1"/>
            </a:outerShdw>
          </a:effectLst>
        </p:spPr>
        <p:txBody>
          <a:bodyPr/>
          <a:lstStyle/>
          <a:p>
            <a:pPr algn="ctr"/>
            <a:r>
              <a:rPr lang="ru-RU" altLang="ru-RU" sz="3200" b="1" i="1" dirty="0" smtClean="0">
                <a:solidFill>
                  <a:srgbClr val="FF0000"/>
                </a:solidFill>
                <a:latin typeface="Times New Roman" panose="02020603050405020304" pitchFamily="18" charset="0"/>
                <a:cs typeface="Times New Roman" panose="02020603050405020304" pitchFamily="18" charset="0"/>
              </a:rPr>
              <a:t>«</a:t>
            </a:r>
          </a:p>
          <a:p>
            <a:pPr algn="l"/>
            <a:r>
              <a:rPr lang="ru-RU" altLang="ru-RU" sz="3200" b="1" i="1" dirty="0" smtClean="0">
                <a:solidFill>
                  <a:srgbClr val="FF0000"/>
                </a:solidFill>
                <a:latin typeface="Times New Roman" panose="02020603050405020304" pitchFamily="18" charset="0"/>
                <a:cs typeface="Times New Roman" panose="02020603050405020304" pitchFamily="18" charset="0"/>
              </a:rPr>
              <a:t>«Бумажные </a:t>
            </a:r>
            <a:r>
              <a:rPr lang="ru-RU" altLang="ru-RU" sz="3200" b="1" i="1" dirty="0" smtClean="0">
                <a:solidFill>
                  <a:srgbClr val="FF0000"/>
                </a:solidFill>
                <a:latin typeface="Times New Roman" panose="02020603050405020304" pitchFamily="18" charset="0"/>
                <a:cs typeface="Times New Roman" panose="02020603050405020304" pitchFamily="18" charset="0"/>
              </a:rPr>
              <a:t>осы»</a:t>
            </a:r>
            <a:endParaRPr lang="ru-RU" altLang="ru-RU" sz="3200" b="1" i="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480733" y="5882755"/>
            <a:ext cx="4608512" cy="871008"/>
          </a:xfrm>
          <a:prstGeom prst="rect">
            <a:avLst/>
          </a:prstGeom>
          <a:noFill/>
        </p:spPr>
        <p:txBody>
          <a:bodyPr wrap="square" rtlCol="0">
            <a:spAutoFit/>
          </a:bodyPr>
          <a:lstStyle/>
          <a:p>
            <a:pPr lvl="0">
              <a:spcBef>
                <a:spcPct val="20000"/>
              </a:spcBef>
            </a:pPr>
            <a:r>
              <a:rPr kumimoji="0" lang="ru-RU" altLang="ru-RU" sz="2300" b="1" i="0" u="none" strike="noStrike" kern="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icrosoft Sans Serif"/>
                <a:ea typeface="+mn-ea"/>
                <a:cs typeface="+mn-cs"/>
              </a:rPr>
              <a:t>Ученика 3 «Г» класса СОШ </a:t>
            </a:r>
          </a:p>
          <a:p>
            <a:pPr lvl="0">
              <a:spcBef>
                <a:spcPct val="20000"/>
              </a:spcBef>
            </a:pPr>
            <a:r>
              <a:rPr kumimoji="0" lang="ru-RU" altLang="ru-RU" sz="2300" b="1" i="0" u="none" strike="noStrike" kern="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icrosoft Sans Serif"/>
                <a:ea typeface="+mn-ea"/>
                <a:cs typeface="+mn-cs"/>
              </a:rPr>
              <a:t>№ 69 г. Ижевск</a:t>
            </a:r>
            <a:endParaRPr kumimoji="0" lang="ru-RU" altLang="ru-RU" sz="2300" b="1" i="0" u="none" strike="noStrike" kern="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icrosoft Sans Serif"/>
              <a:ea typeface="+mn-ea"/>
              <a:cs typeface="+mn-cs"/>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4779"/>
            <a:ext cx="3203848" cy="25232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650" y="79458"/>
            <a:ext cx="7315200" cy="715962"/>
          </a:xfrm>
        </p:spPr>
        <p:txBody>
          <a:bodyPr/>
          <a:lstStyle/>
          <a:p>
            <a:pPr algn="ctr"/>
            <a:r>
              <a:rPr 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Мои наблюдения за осами.</a:t>
            </a:r>
            <a:endParaRPr 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2789534" y="1228687"/>
            <a:ext cx="236789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Май 2018 г.</a:t>
            </a:r>
            <a:endParaRPr lang="ru-RU"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36711"/>
            <a:ext cx="2520280" cy="20204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973704"/>
            <a:ext cx="2592288" cy="20751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646" y="3119942"/>
            <a:ext cx="2429554" cy="20736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4232182"/>
            <a:ext cx="2509759" cy="22920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821505" y="2296588"/>
            <a:ext cx="2454518"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Июнь 2018 г</a:t>
            </a:r>
            <a:r>
              <a:rPr lang="ru-RU" dirty="0" smtClean="0"/>
              <a:t>.</a:t>
            </a:r>
            <a:endParaRPr lang="ru-RU" dirty="0"/>
          </a:p>
        </p:txBody>
      </p:sp>
      <p:sp>
        <p:nvSpPr>
          <p:cNvPr id="10" name="TextBox 9"/>
          <p:cNvSpPr txBox="1"/>
          <p:nvPr/>
        </p:nvSpPr>
        <p:spPr>
          <a:xfrm>
            <a:off x="6394611" y="3465681"/>
            <a:ext cx="2487348"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Июль 2018 г</a:t>
            </a:r>
            <a:r>
              <a:rPr lang="ru-RU" dirty="0" smtClean="0"/>
              <a:t>.</a:t>
            </a:r>
            <a:endParaRPr lang="ru-RU" dirty="0"/>
          </a:p>
        </p:txBody>
      </p:sp>
      <p:sp>
        <p:nvSpPr>
          <p:cNvPr id="11" name="TextBox 10"/>
          <p:cNvSpPr txBox="1"/>
          <p:nvPr/>
        </p:nvSpPr>
        <p:spPr>
          <a:xfrm>
            <a:off x="6572374" y="6410268"/>
            <a:ext cx="2512226"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Август 2018 г</a:t>
            </a:r>
            <a:r>
              <a:rPr lang="ru-RU" dirty="0" smtClean="0"/>
              <a:t>.</a:t>
            </a:r>
            <a:endParaRPr lang="ru-RU" dirty="0"/>
          </a:p>
        </p:txBody>
      </p:sp>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861" y="4048890"/>
            <a:ext cx="3910060" cy="2780487"/>
          </a:xfrm>
          <a:prstGeom prst="rect">
            <a:avLst/>
          </a:prstGeom>
          <a:ln>
            <a:noFill/>
          </a:ln>
          <a:effectLst>
            <a:softEdge rad="112500"/>
          </a:effectLst>
        </p:spPr>
      </p:pic>
    </p:spTree>
    <p:extLst>
      <p:ext uri="{BB962C8B-B14F-4D97-AF65-F5344CB8AC3E}">
        <p14:creationId xmlns:p14="http://schemas.microsoft.com/office/powerpoint/2010/main" val="2194546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279" y="116632"/>
            <a:ext cx="5908881" cy="715962"/>
          </a:xfrm>
        </p:spPr>
        <p:txBody>
          <a:bodyPr/>
          <a:lstStyle/>
          <a:p>
            <a:pPr algn="ctr"/>
            <a:r>
              <a:rPr 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Осы – первооткрыватели.</a:t>
            </a:r>
            <a:endParaRPr 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79512" y="1484784"/>
            <a:ext cx="8784976" cy="4247317"/>
          </a:xfrm>
          <a:prstGeom prst="rect">
            <a:avLst/>
          </a:prstGeom>
          <a:noFill/>
        </p:spPr>
        <p:txBody>
          <a:bodyPr wrap="square" rtlCol="0">
            <a:spAutoFit/>
          </a:bodyPr>
          <a:lstStyle/>
          <a:p>
            <a:pPr algn="just"/>
            <a:r>
              <a:rPr lang="ru-RU" sz="1800" dirty="0" smtClean="0">
                <a:latin typeface="Times New Roman" panose="02020603050405020304" pitchFamily="18" charset="0"/>
                <a:cs typeface="Times New Roman" panose="02020603050405020304" pitchFamily="18" charset="0"/>
              </a:rPr>
              <a:t>	</a:t>
            </a:r>
            <a:r>
              <a:rPr lang="ru-RU" sz="1800" dirty="0" smtClean="0">
                <a:solidFill>
                  <a:srgbClr val="000000"/>
                </a:solidFill>
                <a:latin typeface="Times New Roman" panose="02020603050405020304" pitchFamily="18" charset="0"/>
                <a:cs typeface="Times New Roman" panose="02020603050405020304" pitchFamily="18" charset="0"/>
              </a:rPr>
              <a:t>Благодаря осам, люди открыли, как делать бумагу </a:t>
            </a:r>
          </a:p>
          <a:p>
            <a:pPr algn="just"/>
            <a:r>
              <a:rPr lang="ru-RU" sz="1800" dirty="0" smtClean="0">
                <a:solidFill>
                  <a:srgbClr val="000000"/>
                </a:solidFill>
                <a:latin typeface="Times New Roman" panose="02020603050405020304" pitchFamily="18" charset="0"/>
                <a:cs typeface="Times New Roman" panose="02020603050405020304" pitchFamily="18" charset="0"/>
              </a:rPr>
              <a:t>из древесины.</a:t>
            </a:r>
          </a:p>
          <a:p>
            <a:pPr algn="just"/>
            <a:r>
              <a:rPr lang="ru-RU" sz="1800" dirty="0" smtClean="0">
                <a:solidFill>
                  <a:srgbClr val="000000"/>
                </a:solidFill>
                <a:latin typeface="Times New Roman" panose="02020603050405020304" pitchFamily="18" charset="0"/>
                <a:cs typeface="Times New Roman" panose="02020603050405020304" pitchFamily="18" charset="0"/>
              </a:rPr>
              <a:t>	Когда-то бумагу делали из папируса или </a:t>
            </a:r>
          </a:p>
          <a:p>
            <a:pPr algn="just"/>
            <a:r>
              <a:rPr lang="ru-RU" sz="1800" dirty="0" smtClean="0">
                <a:solidFill>
                  <a:srgbClr val="000000"/>
                </a:solidFill>
                <a:latin typeface="Times New Roman" panose="02020603050405020304" pitchFamily="18" charset="0"/>
                <a:cs typeface="Times New Roman" panose="02020603050405020304" pitchFamily="18" charset="0"/>
              </a:rPr>
              <a:t>тростника, потом стали делать из </a:t>
            </a:r>
            <a:r>
              <a:rPr lang="ru-RU" sz="1800" dirty="0" err="1" smtClean="0">
                <a:solidFill>
                  <a:srgbClr val="000000"/>
                </a:solidFill>
                <a:latin typeface="Times New Roman" panose="02020603050405020304" pitchFamily="18" charset="0"/>
                <a:cs typeface="Times New Roman" panose="02020603050405020304" pitchFamily="18" charset="0"/>
              </a:rPr>
              <a:t>трапья</a:t>
            </a:r>
            <a:r>
              <a:rPr lang="ru-RU" sz="1800" dirty="0" smtClean="0">
                <a:solidFill>
                  <a:srgbClr val="000000"/>
                </a:solidFill>
                <a:latin typeface="Times New Roman" panose="02020603050405020304" pitchFamily="18" charset="0"/>
                <a:cs typeface="Times New Roman" panose="02020603050405020304" pitchFamily="18" charset="0"/>
              </a:rPr>
              <a:t>. Это было очень </a:t>
            </a:r>
          </a:p>
          <a:p>
            <a:pPr algn="just"/>
            <a:r>
              <a:rPr lang="ru-RU" sz="1800" dirty="0" smtClean="0">
                <a:solidFill>
                  <a:srgbClr val="000000"/>
                </a:solidFill>
                <a:latin typeface="Times New Roman" panose="02020603050405020304" pitchFamily="18" charset="0"/>
                <a:cs typeface="Times New Roman" panose="02020603050405020304" pitchFamily="18" charset="0"/>
              </a:rPr>
              <a:t>дорого, но другого способа изготовления бумаги не знали, </a:t>
            </a:r>
          </a:p>
          <a:p>
            <a:pPr algn="just"/>
            <a:r>
              <a:rPr lang="ru-RU" sz="1800" dirty="0" smtClean="0">
                <a:solidFill>
                  <a:srgbClr val="000000"/>
                </a:solidFill>
                <a:latin typeface="Times New Roman" panose="02020603050405020304" pitchFamily="18" charset="0"/>
                <a:cs typeface="Times New Roman" panose="02020603050405020304" pitchFamily="18" charset="0"/>
              </a:rPr>
              <a:t>пока однажды не обратили внимание на то, из чего осы </a:t>
            </a:r>
          </a:p>
          <a:p>
            <a:pPr algn="just"/>
            <a:r>
              <a:rPr lang="ru-RU" sz="1800" dirty="0" smtClean="0">
                <a:solidFill>
                  <a:srgbClr val="000000"/>
                </a:solidFill>
                <a:latin typeface="Times New Roman" panose="02020603050405020304" pitchFamily="18" charset="0"/>
                <a:cs typeface="Times New Roman" panose="02020603050405020304" pitchFamily="18" charset="0"/>
              </a:rPr>
              <a:t>строят свои гнезда. Оказалось, что они сделаны из самой настоящей бумаги. Как же у них это получалось?</a:t>
            </a:r>
          </a:p>
          <a:p>
            <a:pPr lvl="0" algn="just"/>
            <a:r>
              <a:rPr lang="ru-RU" sz="1800" dirty="0" smtClean="0">
                <a:solidFill>
                  <a:srgbClr val="000000"/>
                </a:solidFill>
                <a:latin typeface="Times New Roman" panose="02020603050405020304" pitchFamily="18" charset="0"/>
                <a:cs typeface="Times New Roman" panose="02020603050405020304" pitchFamily="18" charset="0"/>
              </a:rPr>
              <a:t>	Тогда люди стали наблюдать, откуда осы берут строительный материал для своих гнезд. Они собирают древесину из досок и ошкуренных деревьев. Собирая древесину, осы двигаются задом наперед, соскабливая дерево челюстями и одновременно смачивая ее жидкостью из своего рта. В результате получается круглые 			шарики бумажной массы. При строительстве гнезда они 			вытягивают эти бумажные шарики в пластинки. Так осы 			оказались первооткрывателями  производства </a:t>
            </a:r>
            <a:r>
              <a:rPr lang="ru-RU" sz="1800" dirty="0" smtClean="0">
                <a:solidFill>
                  <a:srgbClr val="000000"/>
                </a:solidFill>
                <a:latin typeface="Times New Roman" panose="02020603050405020304" pitchFamily="18" charset="0"/>
                <a:cs typeface="Times New Roman" panose="02020603050405020304" pitchFamily="18" charset="0"/>
              </a:rPr>
              <a:t>бумаги.</a:t>
            </a:r>
            <a:endParaRPr lang="ru-RU" dirty="0">
              <a:solidFill>
                <a:srgbClr val="00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693" y="0"/>
            <a:ext cx="2909313" cy="303643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52400"/>
            <a:ext cx="2987824" cy="2005600"/>
          </a:xfrm>
          <a:prstGeom prst="rect">
            <a:avLst/>
          </a:prstGeom>
          <a:ln>
            <a:noFill/>
          </a:ln>
          <a:effectLst>
            <a:softEdge rad="112500"/>
          </a:effectLst>
        </p:spPr>
      </p:pic>
    </p:spTree>
    <p:extLst>
      <p:ext uri="{BB962C8B-B14F-4D97-AF65-F5344CB8AC3E}">
        <p14:creationId xmlns:p14="http://schemas.microsoft.com/office/powerpoint/2010/main" val="421774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315200" cy="715962"/>
          </a:xfrm>
        </p:spPr>
        <p:txBody>
          <a:bodyPr/>
          <a:lstStyle/>
          <a:p>
            <a:pPr algn="ctr"/>
            <a:r>
              <a:rPr 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Вывод</a:t>
            </a:r>
            <a:endParaRPr 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251520" y="1412776"/>
            <a:ext cx="8640960" cy="4524315"/>
          </a:xfrm>
          <a:prstGeom prst="rect">
            <a:avLst/>
          </a:prstGeom>
          <a:noFill/>
        </p:spPr>
        <p:txBody>
          <a:bodyPr wrap="square" rtlCol="0">
            <a:spAutoFit/>
          </a:bodyPr>
          <a:lstStyle/>
          <a:p>
            <a:pPr algn="just"/>
            <a:endParaRPr lang="ru-RU"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dirty="0" smtClean="0">
                <a:solidFill>
                  <a:srgbClr val="000000"/>
                </a:solidFill>
                <a:latin typeface="Times New Roman" panose="02020603050405020304" pitchFamily="18" charset="0"/>
                <a:cs typeface="Times New Roman" panose="02020603050405020304" pitchFamily="18" charset="0"/>
              </a:rPr>
              <a:t>	Изучив исследовательскую работу на тему «Бумажные осы», можно сделать несколько выводов:</a:t>
            </a:r>
          </a:p>
          <a:p>
            <a:pPr algn="just"/>
            <a:r>
              <a:rPr lang="ru-RU" sz="1800" dirty="0" smtClean="0">
                <a:solidFill>
                  <a:srgbClr val="000000"/>
                </a:solidFill>
                <a:latin typeface="Times New Roman" panose="02020603050405020304" pitchFamily="18" charset="0"/>
                <a:cs typeface="Times New Roman" panose="02020603050405020304" pitchFamily="18" charset="0"/>
              </a:rPr>
              <a:t>	1. Бумажные осы, это лишь подсемейство из семейства настоящих ос. </a:t>
            </a:r>
            <a:r>
              <a:rPr lang="ru-RU" sz="1800" dirty="0" smtClean="0">
                <a:solidFill>
                  <a:srgbClr val="000000"/>
                </a:solidFill>
                <a:latin typeface="Times New Roman" panose="02020603050405020304" pitchFamily="18" charset="0"/>
                <a:ea typeface="Calibri"/>
                <a:cs typeface="Times New Roman" panose="02020603050405020304" pitchFamily="18" charset="0"/>
              </a:rPr>
              <a:t>Название получили </a:t>
            </a:r>
            <a:r>
              <a:rPr lang="ru-RU" sz="1800" dirty="0">
                <a:solidFill>
                  <a:srgbClr val="000000"/>
                </a:solidFill>
                <a:latin typeface="Times New Roman" panose="02020603050405020304" pitchFamily="18" charset="0"/>
                <a:ea typeface="Calibri"/>
                <a:cs typeface="Times New Roman" panose="02020603050405020304" pitchFamily="18" charset="0"/>
              </a:rPr>
              <a:t>из-за особенностей строения гнезда, материала, который в итоге напоминает бумагу. </a:t>
            </a:r>
            <a:endParaRPr lang="ru-RU" sz="1800" dirty="0" smtClean="0">
              <a:solidFill>
                <a:srgbClr val="000000"/>
              </a:solidFill>
              <a:latin typeface="Times New Roman" panose="02020603050405020304" pitchFamily="18" charset="0"/>
              <a:ea typeface="Calibri"/>
              <a:cs typeface="Times New Roman" panose="02020603050405020304" pitchFamily="18" charset="0"/>
            </a:endParaRPr>
          </a:p>
          <a:p>
            <a:pPr lvl="0" algn="just"/>
            <a:r>
              <a:rPr lang="ru-RU" sz="1800" dirty="0" smtClean="0">
                <a:solidFill>
                  <a:srgbClr val="000000"/>
                </a:solidFill>
                <a:latin typeface="Times New Roman" panose="02020603050405020304" pitchFamily="18" charset="0"/>
                <a:cs typeface="Times New Roman" panose="02020603050405020304" pitchFamily="18" charset="0"/>
              </a:rPr>
              <a:t>	2. Бумажные </a:t>
            </a:r>
            <a:r>
              <a:rPr lang="ru-RU" sz="1800" dirty="0">
                <a:solidFill>
                  <a:srgbClr val="000000"/>
                </a:solidFill>
                <a:latin typeface="Times New Roman" panose="02020603050405020304" pitchFamily="18" charset="0"/>
                <a:cs typeface="Times New Roman" panose="02020603050405020304" pitchFamily="18" charset="0"/>
              </a:rPr>
              <a:t>осы искусные конструкторы. Они строят уникальные гнезда, с несколькими этажами и многочисленными ходами. Начинает строительство самка, а продолжают его рабочие осы. Гнездо имеет круглую форму, состоит и десятка этажей, и  имеет серый цвет. Это сложная конструкция, внутри которой температура всегда постоянна. Как правило, она находится в районе 30 градусов.  В центре гнезда располагаются личинки, выделениями которых питаются рабочие осы. Получается этакое тесное содружество, в котором осы и личинки кормят друг </a:t>
            </a:r>
            <a:r>
              <a:rPr lang="ru-RU" sz="1800" dirty="0" smtClean="0">
                <a:solidFill>
                  <a:srgbClr val="000000"/>
                </a:solidFill>
                <a:latin typeface="Times New Roman" panose="02020603050405020304" pitchFamily="18" charset="0"/>
                <a:cs typeface="Times New Roman" panose="02020603050405020304" pitchFamily="18" charset="0"/>
              </a:rPr>
              <a:t>друга. </a:t>
            </a:r>
          </a:p>
          <a:p>
            <a:pPr lvl="0" algn="just"/>
            <a:r>
              <a:rPr lang="ru-RU" sz="1800" dirty="0" smtClean="0">
                <a:solidFill>
                  <a:srgbClr val="000000"/>
                </a:solidFill>
                <a:latin typeface="Times New Roman" panose="02020603050405020304" pitchFamily="18" charset="0"/>
                <a:cs typeface="Times New Roman" panose="02020603050405020304" pitchFamily="18" charset="0"/>
              </a:rPr>
              <a:t>	3. </a:t>
            </a:r>
            <a:r>
              <a:rPr lang="ru-RU" sz="1800" dirty="0">
                <a:solidFill>
                  <a:srgbClr val="000000"/>
                </a:solidFill>
                <a:latin typeface="Times New Roman" panose="02020603050405020304" pitchFamily="18" charset="0"/>
                <a:cs typeface="Times New Roman" panose="02020603050405020304" pitchFamily="18" charset="0"/>
              </a:rPr>
              <a:t>Благодаря осам, люди открыли, как делать бумагу </a:t>
            </a:r>
            <a:r>
              <a:rPr lang="ru-RU" sz="1800" dirty="0" smtClean="0">
                <a:solidFill>
                  <a:srgbClr val="000000"/>
                </a:solidFill>
                <a:latin typeface="Times New Roman" panose="02020603050405020304" pitchFamily="18" charset="0"/>
                <a:cs typeface="Times New Roman" panose="02020603050405020304" pitchFamily="18" charset="0"/>
              </a:rPr>
              <a:t> из </a:t>
            </a:r>
            <a:r>
              <a:rPr lang="ru-RU" sz="1800" dirty="0">
                <a:solidFill>
                  <a:srgbClr val="000000"/>
                </a:solidFill>
                <a:latin typeface="Times New Roman" panose="02020603050405020304" pitchFamily="18" charset="0"/>
                <a:cs typeface="Times New Roman" panose="02020603050405020304" pitchFamily="18" charset="0"/>
              </a:rPr>
              <a:t>древесины.</a:t>
            </a:r>
          </a:p>
          <a:p>
            <a:pPr lvl="0" algn="just"/>
            <a:endParaRPr lang="ru-RU" sz="1800" dirty="0">
              <a:solidFill>
                <a:srgbClr val="000000"/>
              </a:solidFill>
              <a:latin typeface="Times New Roman" panose="02020603050405020304" pitchFamily="18" charset="0"/>
              <a:cs typeface="Times New Roman" panose="02020603050405020304" pitchFamily="18" charset="0"/>
            </a:endParaRPr>
          </a:p>
          <a:p>
            <a:pPr marL="342900" indent="-342900" algn="just">
              <a:buAutoNum type="arabicPeriod"/>
            </a:pPr>
            <a:endParaRPr lang="ru-RU" sz="1800" dirty="0" smtClean="0">
              <a:solidFill>
                <a:srgbClr val="000000"/>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3429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7315200" cy="715962"/>
          </a:xfrm>
        </p:spPr>
        <p:txBody>
          <a:bodyPr/>
          <a:lstStyle/>
          <a:p>
            <a:pPr algn="ctr"/>
            <a:r>
              <a:rPr 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Список используемой литературы</a:t>
            </a:r>
            <a:endParaRPr 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85904" y="1772816"/>
            <a:ext cx="8806575" cy="1754326"/>
          </a:xfrm>
          <a:prstGeom prst="rect">
            <a:avLst/>
          </a:prstGeom>
          <a:noFill/>
        </p:spPr>
        <p:txBody>
          <a:bodyPr wrap="square" rtlCol="0">
            <a:spAutoFit/>
          </a:bodyPr>
          <a:lstStyle/>
          <a:p>
            <a:pPr marL="457200" lvl="0" indent="-457200" algn="just">
              <a:buFontTx/>
              <a:buAutoNum type="arabicPeriod"/>
            </a:pPr>
            <a:r>
              <a:rPr lang="ru-RU" sz="1800" dirty="0">
                <a:solidFill>
                  <a:srgbClr val="000000"/>
                </a:solidFill>
                <a:latin typeface="Philosopher"/>
              </a:rPr>
              <a:t>Мир животных. Насекомые. Пауки – И.И. Акимушкин, Изд-во Мещерякова ИД, 2017</a:t>
            </a:r>
          </a:p>
          <a:p>
            <a:pPr marL="457200" lvl="0" indent="-457200" algn="just">
              <a:buFontTx/>
              <a:buAutoNum type="arabicPeriod"/>
            </a:pPr>
            <a:r>
              <a:rPr lang="ru-RU" sz="1800" dirty="0">
                <a:solidFill>
                  <a:srgbClr val="000000"/>
                </a:solidFill>
                <a:latin typeface="Philosopher"/>
              </a:rPr>
              <a:t>Энциклопедия «Все обо всем» - М., изд-во </a:t>
            </a:r>
            <a:r>
              <a:rPr lang="ru-RU" sz="1800" dirty="0" err="1">
                <a:solidFill>
                  <a:srgbClr val="000000"/>
                </a:solidFill>
                <a:latin typeface="Philosopher"/>
              </a:rPr>
              <a:t>Эксмо</a:t>
            </a:r>
            <a:r>
              <a:rPr lang="ru-RU" sz="1800" dirty="0">
                <a:solidFill>
                  <a:srgbClr val="000000"/>
                </a:solidFill>
                <a:latin typeface="Philosopher"/>
              </a:rPr>
              <a:t>, 2004</a:t>
            </a:r>
          </a:p>
          <a:p>
            <a:pPr marL="457200" lvl="0" indent="-457200" algn="just">
              <a:buFontTx/>
              <a:buAutoNum type="arabicPeriod"/>
            </a:pPr>
            <a:r>
              <a:rPr lang="ru-RU" sz="1800" dirty="0">
                <a:solidFill>
                  <a:srgbClr val="000000"/>
                </a:solidFill>
                <a:latin typeface="Philosopher"/>
              </a:rPr>
              <a:t>Энциклопедия «Что такое? Кто такой?» - М., изд-во «Педагогика», 1975 </a:t>
            </a:r>
          </a:p>
          <a:p>
            <a:pPr marL="457200" lvl="0" indent="-457200" algn="just">
              <a:buFontTx/>
              <a:buAutoNum type="arabicPeriod"/>
            </a:pPr>
            <a:r>
              <a:rPr lang="en-US" sz="1800" dirty="0">
                <a:solidFill>
                  <a:srgbClr val="1E1E20"/>
                </a:solidFill>
                <a:latin typeface="Philosopher"/>
                <a:hlinkClick r:id="rId2"/>
              </a:rPr>
              <a:t>https://ru.wikipedia.org</a:t>
            </a:r>
            <a:endParaRPr lang="ru-RU" sz="1800" dirty="0">
              <a:solidFill>
                <a:srgbClr val="1E1E20"/>
              </a:solidFill>
              <a:latin typeface="Philosopher"/>
            </a:endParaRPr>
          </a:p>
          <a:p>
            <a:pPr marL="457200" lvl="0" indent="-457200" algn="just">
              <a:buFontTx/>
              <a:buAutoNum type="arabicPeriod"/>
            </a:pPr>
            <a:r>
              <a:rPr lang="en-US" sz="1800" dirty="0">
                <a:solidFill>
                  <a:srgbClr val="1E1E20"/>
                </a:solidFill>
              </a:rPr>
              <a:t>http://faunazoo.ru</a:t>
            </a:r>
            <a:r>
              <a:rPr lang="ru-RU" sz="1800" dirty="0">
                <a:solidFill>
                  <a:srgbClr val="1E1E20"/>
                </a:solidFill>
              </a:rPr>
              <a:t> </a:t>
            </a:r>
            <a:endParaRPr lang="ru-RU" sz="1800" dirty="0">
              <a:solidFill>
                <a:srgbClr val="1E1E20"/>
              </a:solidFill>
            </a:endParaRPr>
          </a:p>
        </p:txBody>
      </p:sp>
    </p:spTree>
    <p:extLst>
      <p:ext uri="{BB962C8B-B14F-4D97-AF65-F5344CB8AC3E}">
        <p14:creationId xmlns:p14="http://schemas.microsoft.com/office/powerpoint/2010/main" val="4975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066800" y="808038"/>
            <a:ext cx="7315200" cy="715962"/>
          </a:xfrm>
          <a:extLst>
            <a:ext uri="{AF507438-7753-43E0-B8FC-AC1667EBCBE1}">
              <a14:hiddenEffects xmlns:a14="http://schemas.microsoft.com/office/drawing/2010/main">
                <a:effectLst>
                  <a:outerShdw dist="17961" dir="2700000" algn="ctr" rotWithShape="0">
                    <a:schemeClr val="tx2"/>
                  </a:outerShdw>
                </a:effectLst>
              </a14:hiddenEffects>
            </a:ext>
          </a:extLst>
        </p:spPr>
        <p:txBody>
          <a:bodyPr/>
          <a:lstStyle/>
          <a:p>
            <a:r>
              <a:rPr lang="ru-RU" alt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Цели, задачи</a:t>
            </a:r>
            <a:r>
              <a:rPr lang="ru-RU" alt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alt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 </a:t>
            </a:r>
            <a:r>
              <a:rPr lang="ru-RU" alt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a:t>
            </a:r>
            <a:r>
              <a:rPr lang="ru-RU" alt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ктуальность</a:t>
            </a:r>
            <a:r>
              <a:rPr lang="ru-RU" alt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alt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413" name="Rectangle 5"/>
          <p:cNvSpPr>
            <a:spLocks noGrp="1" noChangeArrowheads="1"/>
          </p:cNvSpPr>
          <p:nvPr>
            <p:ph type="body" idx="1"/>
          </p:nvPr>
        </p:nvSpPr>
        <p:spPr>
          <a:xfrm>
            <a:off x="1066800" y="1752600"/>
            <a:ext cx="7315200" cy="4191000"/>
          </a:xfrm>
        </p:spPr>
        <p:txBody>
          <a:bodyPr/>
          <a:lstStyle/>
          <a:p>
            <a:pPr algn="just">
              <a:lnSpc>
                <a:spcPct val="80000"/>
              </a:lnSpc>
            </a:pPr>
            <a:r>
              <a:rPr lang="ru-RU" altLang="ko-KR" sz="1800" b="1" dirty="0" smtClean="0">
                <a:solidFill>
                  <a:srgbClr val="000000"/>
                </a:solidFill>
                <a:latin typeface="Times New Roman" panose="02020603050405020304" pitchFamily="18" charset="0"/>
                <a:ea typeface="굴림" charset="-127"/>
                <a:cs typeface="Times New Roman" panose="02020603050405020304" pitchFamily="18" charset="0"/>
              </a:rPr>
              <a:t>Цель: </a:t>
            </a:r>
            <a:r>
              <a:rPr lang="ru-RU" altLang="ko-KR" sz="1800" dirty="0" smtClean="0">
                <a:solidFill>
                  <a:srgbClr val="000000"/>
                </a:solidFill>
                <a:latin typeface="Times New Roman" panose="02020603050405020304" pitchFamily="18" charset="0"/>
                <a:ea typeface="굴림" charset="-127"/>
                <a:cs typeface="Times New Roman" panose="02020603050405020304" pitchFamily="18" charset="0"/>
              </a:rPr>
              <a:t>Исследование жизненного цикла бумажной осы, распространенной в нашей местности.</a:t>
            </a:r>
          </a:p>
          <a:p>
            <a:pPr algn="just">
              <a:lnSpc>
                <a:spcPct val="80000"/>
              </a:lnSpc>
            </a:pPr>
            <a:endParaRPr lang="en-US" altLang="ko-KR" sz="1800" dirty="0">
              <a:solidFill>
                <a:srgbClr val="000000"/>
              </a:solidFill>
              <a:latin typeface="Times New Roman" panose="02020603050405020304" pitchFamily="18" charset="0"/>
              <a:ea typeface="굴림" charset="-127"/>
              <a:cs typeface="Times New Roman" panose="02020603050405020304" pitchFamily="18" charset="0"/>
            </a:endParaRPr>
          </a:p>
          <a:p>
            <a:pPr algn="just">
              <a:lnSpc>
                <a:spcPct val="80000"/>
              </a:lnSpc>
            </a:pPr>
            <a:r>
              <a:rPr lang="ru-RU" altLang="ko-KR" sz="1800" b="1" dirty="0" smtClean="0">
                <a:solidFill>
                  <a:srgbClr val="000000"/>
                </a:solidFill>
                <a:latin typeface="Times New Roman" panose="02020603050405020304" pitchFamily="18" charset="0"/>
                <a:ea typeface="굴림" charset="-127"/>
                <a:cs typeface="Times New Roman" panose="02020603050405020304" pitchFamily="18" charset="0"/>
              </a:rPr>
              <a:t>Задачи:</a:t>
            </a:r>
          </a:p>
          <a:p>
            <a:pPr marL="0" indent="0" algn="just">
              <a:lnSpc>
                <a:spcPct val="80000"/>
              </a:lnSpc>
              <a:buNone/>
            </a:pPr>
            <a:r>
              <a:rPr lang="ru-RU" altLang="ko-KR" sz="1800" dirty="0" smtClean="0">
                <a:solidFill>
                  <a:srgbClr val="000000"/>
                </a:solidFill>
                <a:latin typeface="Times New Roman" panose="02020603050405020304" pitchFamily="18" charset="0"/>
                <a:ea typeface="굴림" charset="-127"/>
                <a:cs typeface="Times New Roman" panose="02020603050405020304" pitchFamily="18" charset="0"/>
              </a:rPr>
              <a:t>	1. Выяснить, кто такая бумажная оса.</a:t>
            </a:r>
          </a:p>
          <a:p>
            <a:pPr marL="0" indent="0" algn="just">
              <a:lnSpc>
                <a:spcPct val="80000"/>
              </a:lnSpc>
              <a:buNone/>
            </a:pPr>
            <a:r>
              <a:rPr lang="ru-RU" altLang="ko-KR" sz="1800" dirty="0" smtClean="0">
                <a:solidFill>
                  <a:srgbClr val="000000"/>
                </a:solidFill>
                <a:latin typeface="Times New Roman" panose="02020603050405020304" pitchFamily="18" charset="0"/>
                <a:ea typeface="굴림" charset="-127"/>
                <a:cs typeface="Times New Roman" panose="02020603050405020304" pitchFamily="18" charset="0"/>
              </a:rPr>
              <a:t>	2. Познакомиться с образом жизни бумажной осы</a:t>
            </a:r>
          </a:p>
          <a:p>
            <a:pPr marL="0" indent="0" algn="just">
              <a:lnSpc>
                <a:spcPct val="80000"/>
              </a:lnSpc>
              <a:buNone/>
            </a:pPr>
            <a:r>
              <a:rPr lang="ru-RU" altLang="ko-KR" sz="1800" dirty="0" smtClean="0">
                <a:solidFill>
                  <a:srgbClr val="000000"/>
                </a:solidFill>
                <a:latin typeface="Times New Roman" panose="02020603050405020304" pitchFamily="18" charset="0"/>
                <a:ea typeface="굴림" charset="-127"/>
                <a:cs typeface="Times New Roman" panose="02020603050405020304" pitchFamily="18" charset="0"/>
              </a:rPr>
              <a:t>	3. Изучить этапы строения осиного гнезда.</a:t>
            </a:r>
          </a:p>
          <a:p>
            <a:pPr marL="0" indent="0" algn="just">
              <a:lnSpc>
                <a:spcPct val="80000"/>
              </a:lnSpc>
              <a:buNone/>
            </a:pPr>
            <a:endParaRPr lang="en-US" altLang="ko-KR" sz="1800" dirty="0" smtClean="0">
              <a:solidFill>
                <a:srgbClr val="000000"/>
              </a:solidFill>
              <a:latin typeface="Times New Roman" panose="02020603050405020304" pitchFamily="18" charset="0"/>
              <a:ea typeface="굴림" charset="-127"/>
              <a:cs typeface="Times New Roman" panose="02020603050405020304" pitchFamily="18" charset="0"/>
            </a:endParaRPr>
          </a:p>
          <a:p>
            <a:pPr algn="just">
              <a:lnSpc>
                <a:spcPct val="80000"/>
              </a:lnSpc>
            </a:pPr>
            <a:r>
              <a:rPr lang="ru-RU" altLang="ko-KR" sz="1800" b="1" dirty="0" smtClean="0">
                <a:solidFill>
                  <a:srgbClr val="000000"/>
                </a:solidFill>
                <a:latin typeface="Times New Roman" panose="02020603050405020304" pitchFamily="18" charset="0"/>
                <a:ea typeface="굴림" charset="-127"/>
                <a:cs typeface="Times New Roman" panose="02020603050405020304" pitchFamily="18" charset="0"/>
              </a:rPr>
              <a:t>Актуальность: </a:t>
            </a:r>
            <a:r>
              <a:rPr lang="ru-RU" altLang="ko-KR" sz="1800" dirty="0" smtClean="0">
                <a:solidFill>
                  <a:srgbClr val="000000"/>
                </a:solidFill>
                <a:latin typeface="Times New Roman" panose="02020603050405020304" pitchFamily="18" charset="0"/>
                <a:ea typeface="굴림" charset="-127"/>
                <a:cs typeface="Times New Roman" panose="02020603050405020304" pitchFamily="18" charset="0"/>
              </a:rPr>
              <a:t>Каждый человек в своей жизни, в процессе исследования окружающего мира сталкивается с насекомыми, в частности с бумажной осой. Человек, знакомившись с осой, задает вопрос: Опасна ли она?, Как осы появились в природе и какое место они занимают в ней? Чем они помогли человеку а развитии цивилизации.</a:t>
            </a:r>
            <a:endParaRPr lang="en-US" altLang="ru-RU" sz="1800" dirty="0">
              <a:solidFill>
                <a:srgbClr val="000000"/>
              </a:solidFill>
              <a:latin typeface="Times New Roman" panose="02020603050405020304" pitchFamily="18" charset="0"/>
              <a:cs typeface="Times New Roman" panose="02020603050405020304" pitchFamily="18" charset="0"/>
            </a:endParaRPr>
          </a:p>
          <a:p>
            <a:pPr>
              <a:lnSpc>
                <a:spcPct val="80000"/>
              </a:lnSpc>
            </a:pPr>
            <a:endParaRPr lang="ru-RU" altLang="ru-RU" sz="20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8" y="5648911"/>
            <a:ext cx="2103060" cy="120908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5733257"/>
            <a:ext cx="2088232" cy="1124743"/>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5614362"/>
            <a:ext cx="2097593" cy="11938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4174976" cy="715963"/>
          </a:xfrm>
        </p:spPr>
        <p:txBody>
          <a:bodyPr/>
          <a:lstStyle/>
          <a:p>
            <a:pPr algn="ctr"/>
            <a:r>
              <a:rPr lang="ru-RU" alt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Введение.</a:t>
            </a:r>
            <a:endParaRPr lang="en-US" alt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0419" name="Rectangle 3"/>
          <p:cNvSpPr>
            <a:spLocks noGrp="1" noChangeArrowheads="1"/>
          </p:cNvSpPr>
          <p:nvPr>
            <p:ph type="body" idx="1"/>
          </p:nvPr>
        </p:nvSpPr>
        <p:spPr>
          <a:xfrm>
            <a:off x="0" y="1595949"/>
            <a:ext cx="9043392" cy="2878757"/>
          </a:xfrm>
        </p:spPr>
        <p:txBody>
          <a:bodyPr/>
          <a:lstStyle/>
          <a:p>
            <a:pPr marL="0" indent="0" algn="just">
              <a:lnSpc>
                <a:spcPct val="80000"/>
              </a:lnSpc>
              <a:buNone/>
            </a:pPr>
            <a:r>
              <a:rPr lang="ru-RU" altLang="ru-RU" sz="1800" dirty="0" smtClean="0">
                <a:solidFill>
                  <a:srgbClr val="4D4D4D"/>
                </a:solidFill>
                <a:latin typeface="Times New Roman" panose="02020603050405020304" pitchFamily="18" charset="0"/>
                <a:cs typeface="Times New Roman" panose="02020603050405020304" pitchFamily="18" charset="0"/>
              </a:rPr>
              <a:t>	</a:t>
            </a:r>
            <a:r>
              <a:rPr lang="ru-RU" altLang="ru-RU" sz="1800" dirty="0" smtClean="0">
                <a:solidFill>
                  <a:srgbClr val="000000"/>
                </a:solidFill>
                <a:latin typeface="Times New Roman" panose="02020603050405020304" pitchFamily="18" charset="0"/>
                <a:cs typeface="Times New Roman" panose="02020603050405020304" pitchFamily="18" charset="0"/>
              </a:rPr>
              <a:t>В конце мая, я увидел, что около бани летают осы. Мне стало интересно, где они живут. Спросив у родителей, где могут обитать осы, они мне сказали, что осы строят гнезда под крышей домов, бань  и т.д. Поднявшись на чердак бани, я увидел небольшое гнездо серого цвета. Около него летали осы. Я решил исследовать это гнездо в течении всего лета. </a:t>
            </a:r>
          </a:p>
          <a:p>
            <a:pPr marL="0" indent="0" algn="just">
              <a:lnSpc>
                <a:spcPct val="80000"/>
              </a:lnSpc>
              <a:buNone/>
            </a:pPr>
            <a:r>
              <a:rPr lang="ru-RU" altLang="ru-RU" sz="1800" dirty="0" smtClean="0">
                <a:solidFill>
                  <a:srgbClr val="000000"/>
                </a:solidFill>
                <a:latin typeface="Times New Roman" panose="02020603050405020304" pitchFamily="18" charset="0"/>
                <a:cs typeface="Times New Roman" panose="02020603050405020304" pitchFamily="18" charset="0"/>
              </a:rPr>
              <a:t>	В моей исследовательской работе, я расскажу кто такая бумажная оса , как она живет в нашей местности и ее предназначение в природе.</a:t>
            </a:r>
          </a:p>
          <a:p>
            <a:pPr marL="0" indent="0" algn="just">
              <a:lnSpc>
                <a:spcPct val="80000"/>
              </a:lnSpc>
              <a:buNone/>
            </a:pPr>
            <a:r>
              <a:rPr lang="ru-RU" altLang="ru-RU" sz="1800" dirty="0">
                <a:solidFill>
                  <a:srgbClr val="000000"/>
                </a:solidFill>
                <a:latin typeface="Times New Roman" panose="02020603050405020304" pitchFamily="18" charset="0"/>
                <a:cs typeface="Times New Roman" panose="02020603050405020304" pitchFamily="18" charset="0"/>
              </a:rPr>
              <a:t>	</a:t>
            </a:r>
            <a:r>
              <a:rPr lang="ru-RU" altLang="ru-RU" sz="1800" dirty="0" smtClean="0">
                <a:solidFill>
                  <a:srgbClr val="000000"/>
                </a:solidFill>
                <a:latin typeface="Times New Roman" panose="02020603050405020304" pitchFamily="18" charset="0"/>
                <a:cs typeface="Times New Roman" panose="02020603050405020304" pitchFamily="18" charset="0"/>
              </a:rPr>
              <a:t>Так же в моей работе показано фото осиного гнезда и как оно изменялось на протяжении нескольких месяцев, моего наблюдения.</a:t>
            </a:r>
            <a:endParaRPr lang="ru-RU" altLang="ru-RU" sz="1800" dirty="0">
              <a:solidFill>
                <a:srgbClr val="0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3096"/>
            <a:ext cx="3533763" cy="2547254"/>
          </a:xfrm>
          <a:prstGeom prst="rect">
            <a:avLst/>
          </a:prstGeom>
          <a:ln>
            <a:noFill/>
          </a:ln>
          <a:effectLst>
            <a:softEdge rad="112500"/>
          </a:effec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4201922"/>
            <a:ext cx="3393219" cy="2635569"/>
          </a:xfrm>
          <a:prstGeom prst="rect">
            <a:avLst/>
          </a:prstGeom>
          <a:ln>
            <a:noFill/>
          </a:ln>
          <a:effectLst>
            <a:softEdge rad="112500"/>
          </a:effectLst>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0"/>
            <a:ext cx="2743200" cy="1628800"/>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1922" y="4127686"/>
            <a:ext cx="2474503" cy="26813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636" y="147523"/>
            <a:ext cx="7315200" cy="715962"/>
          </a:xfrm>
        </p:spPr>
        <p:txBody>
          <a:bodyPr/>
          <a:lstStyle/>
          <a:p>
            <a:pPr algn="ctr"/>
            <a:r>
              <a:rPr 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Кто такая бумажная оса.</a:t>
            </a:r>
            <a:endParaRPr 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07504" y="863485"/>
            <a:ext cx="8856984" cy="5897512"/>
          </a:xfrm>
          <a:prstGeom prst="rect">
            <a:avLst/>
          </a:prstGeom>
          <a:noFill/>
        </p:spPr>
        <p:txBody>
          <a:bodyPr wrap="square" rtlCol="0">
            <a:spAutoFit/>
          </a:bodyPr>
          <a:lstStyle/>
          <a:p>
            <a:pPr algn="just">
              <a:lnSpc>
                <a:spcPct val="115000"/>
              </a:lnSpc>
              <a:spcAft>
                <a:spcPts val="0"/>
              </a:spcAft>
            </a:pPr>
            <a:r>
              <a:rPr lang="ru-RU" sz="1400" dirty="0" smtClean="0">
                <a:solidFill>
                  <a:srgbClr val="000000"/>
                </a:solidFill>
                <a:latin typeface="Times New Roman" panose="02020603050405020304" pitchFamily="18" charset="0"/>
                <a:ea typeface="Calibri"/>
                <a:cs typeface="Times New Roman" panose="02020603050405020304" pitchFamily="18" charset="0"/>
              </a:rPr>
              <a:t>           </a:t>
            </a:r>
            <a:r>
              <a:rPr lang="ru-RU" sz="1800" dirty="0" smtClean="0">
                <a:solidFill>
                  <a:srgbClr val="000000"/>
                </a:solidFill>
                <a:latin typeface="Times New Roman" panose="02020603050405020304" pitchFamily="18" charset="0"/>
                <a:ea typeface="Calibri"/>
                <a:cs typeface="Times New Roman" panose="02020603050405020304" pitchFamily="18" charset="0"/>
              </a:rPr>
              <a:t>Бумажные </a:t>
            </a:r>
            <a:r>
              <a:rPr lang="ru-RU" sz="1800" dirty="0">
                <a:solidFill>
                  <a:srgbClr val="000000"/>
                </a:solidFill>
                <a:latin typeface="Times New Roman" panose="02020603050405020304" pitchFamily="18" charset="0"/>
                <a:ea typeface="Calibri"/>
                <a:cs typeface="Times New Roman" panose="02020603050405020304" pitchFamily="18" charset="0"/>
              </a:rPr>
              <a:t>осы, они же общественные, представляют собой огромное подсемейство из семейства </a:t>
            </a:r>
            <a:r>
              <a:rPr lang="ru-RU" sz="1800" dirty="0" smtClean="0">
                <a:solidFill>
                  <a:srgbClr val="000000"/>
                </a:solidFill>
                <a:latin typeface="Times New Roman" panose="02020603050405020304" pitchFamily="18" charset="0"/>
                <a:ea typeface="Calibri"/>
                <a:cs typeface="Times New Roman" panose="02020603050405020304" pitchFamily="18" charset="0"/>
              </a:rPr>
              <a:t>настоящих ос. Название </a:t>
            </a:r>
            <a:r>
              <a:rPr lang="ru-RU" sz="1800" dirty="0">
                <a:solidFill>
                  <a:srgbClr val="000000"/>
                </a:solidFill>
                <a:latin typeface="Times New Roman" panose="02020603050405020304" pitchFamily="18" charset="0"/>
                <a:ea typeface="Calibri"/>
                <a:cs typeface="Times New Roman" panose="02020603050405020304" pitchFamily="18" charset="0"/>
              </a:rPr>
              <a:t>получили из-за особенностей строения гнезда, материала, который в итоге напоминает бумагу. Живут роем во главе с плодовитой </a:t>
            </a:r>
            <a:r>
              <a:rPr lang="ru-RU" sz="1800" dirty="0" smtClean="0">
                <a:solidFill>
                  <a:srgbClr val="000000"/>
                </a:solidFill>
                <a:latin typeface="Times New Roman" panose="02020603050405020304" pitchFamily="18" charset="0"/>
                <a:ea typeface="Calibri"/>
                <a:cs typeface="Times New Roman" panose="02020603050405020304" pitchFamily="18" charset="0"/>
              </a:rPr>
              <a:t>самкой-маткой каждая </a:t>
            </a:r>
            <a:r>
              <a:rPr lang="ru-RU" sz="1800" dirty="0">
                <a:solidFill>
                  <a:srgbClr val="000000"/>
                </a:solidFill>
                <a:latin typeface="Times New Roman" panose="02020603050405020304" pitchFamily="18" charset="0"/>
                <a:ea typeface="Calibri"/>
                <a:cs typeface="Times New Roman" panose="02020603050405020304" pitchFamily="18" charset="0"/>
              </a:rPr>
              <a:t>особь выполняет свои </a:t>
            </a:r>
            <a:r>
              <a:rPr lang="ru-RU" sz="1800" dirty="0" smtClean="0">
                <a:solidFill>
                  <a:srgbClr val="000000"/>
                </a:solidFill>
                <a:latin typeface="Times New Roman" panose="02020603050405020304" pitchFamily="18" charset="0"/>
                <a:ea typeface="Calibri"/>
                <a:cs typeface="Times New Roman" panose="02020603050405020304" pitchFamily="18" charset="0"/>
              </a:rPr>
              <a:t>функции. Этапы развития осы: 1. личинка, 2. куколка, 3. взрослая особь.</a:t>
            </a:r>
          </a:p>
          <a:p>
            <a:pPr algn="just">
              <a:lnSpc>
                <a:spcPct val="115000"/>
              </a:lnSpc>
              <a:spcAft>
                <a:spcPts val="0"/>
              </a:spcAft>
            </a:pPr>
            <a:r>
              <a:rPr lang="ru-RU" sz="1800" dirty="0" smtClean="0">
                <a:solidFill>
                  <a:srgbClr val="000000"/>
                </a:solidFill>
                <a:latin typeface="Times New Roman" panose="02020603050405020304" pitchFamily="18" charset="0"/>
                <a:ea typeface="Times New Roman"/>
                <a:cs typeface="Times New Roman" panose="02020603050405020304" pitchFamily="18" charset="0"/>
              </a:rPr>
              <a:t>           Если </a:t>
            </a:r>
            <a:r>
              <a:rPr lang="ru-RU" sz="1800" dirty="0">
                <a:solidFill>
                  <a:srgbClr val="000000"/>
                </a:solidFill>
                <a:latin typeface="Times New Roman" panose="02020603050405020304" pitchFamily="18" charset="0"/>
                <a:ea typeface="Times New Roman"/>
                <a:cs typeface="Times New Roman" panose="02020603050405020304" pitchFamily="18" charset="0"/>
              </a:rPr>
              <a:t>попросить человека описать обычную осу, он начнет рассказывать о бумажной осе, которая известна абсолютно всем, обитает повсеместно. В мире существует около 1 тыс. видов этого подсемейства, 30 из них обитают на территории </a:t>
            </a:r>
            <a:r>
              <a:rPr lang="ru-RU" sz="1800" dirty="0" smtClean="0">
                <a:solidFill>
                  <a:srgbClr val="000000"/>
                </a:solidFill>
                <a:latin typeface="Times New Roman" panose="02020603050405020304" pitchFamily="18" charset="0"/>
                <a:ea typeface="Times New Roman"/>
                <a:cs typeface="Times New Roman" panose="02020603050405020304" pitchFamily="18" charset="0"/>
              </a:rPr>
              <a:t>России. Насекомое </a:t>
            </a:r>
            <a:r>
              <a:rPr lang="ru-RU" sz="1800" dirty="0">
                <a:solidFill>
                  <a:srgbClr val="000000"/>
                </a:solidFill>
                <a:latin typeface="Times New Roman" panose="02020603050405020304" pitchFamily="18" charset="0"/>
                <a:ea typeface="Times New Roman"/>
                <a:cs typeface="Times New Roman" panose="02020603050405020304" pitchFamily="18" charset="0"/>
              </a:rPr>
              <a:t>яркой окраски с характерными полосами черно-желтого, оранжевого цвета. Тело разделено на 3 части – голова, грудь, брюшко. Переход между брюшком, грудью очень тоненький, из-за чего в народе родилось понятие «осиная талия</a:t>
            </a:r>
            <a:r>
              <a:rPr lang="ru-RU" sz="1800" dirty="0" smtClean="0">
                <a:solidFill>
                  <a:srgbClr val="000000"/>
                </a:solidFill>
                <a:latin typeface="Times New Roman" panose="02020603050405020304" pitchFamily="18" charset="0"/>
                <a:ea typeface="Times New Roman"/>
                <a:cs typeface="Times New Roman" panose="02020603050405020304" pitchFamily="18" charset="0"/>
              </a:rPr>
              <a:t>». Голова </a:t>
            </a:r>
            <a:r>
              <a:rPr lang="ru-RU" sz="1800" dirty="0">
                <a:solidFill>
                  <a:srgbClr val="000000"/>
                </a:solidFill>
                <a:latin typeface="Times New Roman" panose="02020603050405020304" pitchFamily="18" charset="0"/>
                <a:ea typeface="Times New Roman"/>
                <a:cs typeface="Times New Roman" panose="02020603050405020304" pitchFamily="18" charset="0"/>
              </a:rPr>
              <a:t>черного цвета, опущена вниз, небольшие усы. </a:t>
            </a:r>
            <a:r>
              <a:rPr lang="ru-RU" sz="1800" dirty="0" smtClean="0">
                <a:solidFill>
                  <a:srgbClr val="000000"/>
                </a:solidFill>
                <a:latin typeface="Times New Roman" panose="02020603050405020304" pitchFamily="18" charset="0"/>
                <a:ea typeface="Times New Roman"/>
                <a:cs typeface="Times New Roman" panose="02020603050405020304" pitchFamily="18" charset="0"/>
              </a:rPr>
              <a:t>Ротовой </a:t>
            </a:r>
          </a:p>
          <a:p>
            <a:pPr algn="just">
              <a:lnSpc>
                <a:spcPct val="115000"/>
              </a:lnSpc>
              <a:spcAft>
                <a:spcPts val="0"/>
              </a:spcAft>
            </a:pPr>
            <a:r>
              <a:rPr lang="ru-RU" sz="1800" dirty="0" smtClean="0">
                <a:solidFill>
                  <a:srgbClr val="000000"/>
                </a:solidFill>
                <a:latin typeface="Times New Roman" panose="02020603050405020304" pitchFamily="18" charset="0"/>
                <a:ea typeface="Times New Roman"/>
                <a:cs typeface="Times New Roman" panose="02020603050405020304" pitchFamily="18" charset="0"/>
              </a:rPr>
              <a:t>аппарат оснащен мощными челюстями, которые </a:t>
            </a:r>
          </a:p>
          <a:p>
            <a:pPr algn="just">
              <a:lnSpc>
                <a:spcPct val="115000"/>
              </a:lnSpc>
              <a:spcAft>
                <a:spcPts val="0"/>
              </a:spcAft>
            </a:pPr>
            <a:r>
              <a:rPr lang="ru-RU" sz="1800" dirty="0" smtClean="0">
                <a:solidFill>
                  <a:srgbClr val="000000"/>
                </a:solidFill>
                <a:latin typeface="Times New Roman" panose="02020603050405020304" pitchFamily="18" charset="0"/>
                <a:ea typeface="Times New Roman"/>
                <a:cs typeface="Times New Roman" panose="02020603050405020304" pitchFamily="18" charset="0"/>
              </a:rPr>
              <a:t>использует насекомое для собирания строительного </a:t>
            </a:r>
          </a:p>
          <a:p>
            <a:pPr algn="just">
              <a:lnSpc>
                <a:spcPct val="115000"/>
              </a:lnSpc>
              <a:spcAft>
                <a:spcPts val="0"/>
              </a:spcAft>
            </a:pPr>
            <a:r>
              <a:rPr lang="ru-RU" sz="1800" dirty="0" smtClean="0">
                <a:solidFill>
                  <a:srgbClr val="000000"/>
                </a:solidFill>
                <a:latin typeface="Times New Roman" panose="02020603050405020304" pitchFamily="18" charset="0"/>
                <a:ea typeface="Times New Roman"/>
                <a:cs typeface="Times New Roman" panose="02020603050405020304" pitchFamily="18" charset="0"/>
              </a:rPr>
              <a:t>материала, а также при схватке с врагом, если невозможно </a:t>
            </a:r>
          </a:p>
          <a:p>
            <a:pPr algn="just">
              <a:lnSpc>
                <a:spcPct val="115000"/>
              </a:lnSpc>
              <a:spcAft>
                <a:spcPts val="0"/>
              </a:spcAft>
            </a:pPr>
            <a:r>
              <a:rPr lang="ru-RU" sz="1800" dirty="0" smtClean="0">
                <a:solidFill>
                  <a:srgbClr val="000000"/>
                </a:solidFill>
                <a:latin typeface="Times New Roman" panose="02020603050405020304" pitchFamily="18" charset="0"/>
                <a:ea typeface="Times New Roman"/>
                <a:cs typeface="Times New Roman" panose="02020603050405020304" pitchFamily="18" charset="0"/>
              </a:rPr>
              <a:t>проколоть жалом. Три пары лапок, тонкие прозрачные </a:t>
            </a:r>
          </a:p>
          <a:p>
            <a:pPr algn="just">
              <a:lnSpc>
                <a:spcPct val="115000"/>
              </a:lnSpc>
              <a:spcAft>
                <a:spcPts val="0"/>
              </a:spcAft>
            </a:pPr>
            <a:r>
              <a:rPr lang="ru-RU" sz="1800" dirty="0" smtClean="0">
                <a:solidFill>
                  <a:srgbClr val="000000"/>
                </a:solidFill>
                <a:latin typeface="Times New Roman" panose="02020603050405020304" pitchFamily="18" charset="0"/>
                <a:ea typeface="Times New Roman"/>
                <a:cs typeface="Times New Roman" panose="02020603050405020304" pitchFamily="18" charset="0"/>
              </a:rPr>
              <a:t>крылья. </a:t>
            </a:r>
            <a:endParaRPr lang="ru-RU" sz="1800" dirty="0" smtClean="0">
              <a:solidFill>
                <a:srgbClr val="000000"/>
              </a:solidFill>
              <a:latin typeface="Times New Roman" panose="02020603050405020304" pitchFamily="18" charset="0"/>
              <a:ea typeface="Calibri"/>
              <a:cs typeface="Times New Roman" panose="02020603050405020304" pitchFamily="18" charset="0"/>
            </a:endParaRPr>
          </a:p>
          <a:p>
            <a:pPr algn="just"/>
            <a:r>
              <a:rPr lang="ru-RU" sz="1700" dirty="0" smtClean="0">
                <a:solidFill>
                  <a:srgbClr val="000000"/>
                </a:solidFill>
                <a:latin typeface="Times New Roman" panose="02020603050405020304" pitchFamily="18" charset="0"/>
                <a:ea typeface="Times New Roman"/>
                <a:cs typeface="Times New Roman" panose="02020603050405020304" pitchFamily="18" charset="0"/>
              </a:rPr>
              <a:t>          </a:t>
            </a:r>
            <a:endParaRPr lang="ru-RU" sz="17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7184" y="4797152"/>
            <a:ext cx="2917304" cy="1943373"/>
          </a:xfrm>
          <a:prstGeom prst="rect">
            <a:avLst/>
          </a:prstGeom>
        </p:spPr>
      </p:pic>
    </p:spTree>
    <p:extLst>
      <p:ext uri="{BB962C8B-B14F-4D97-AF65-F5344CB8AC3E}">
        <p14:creationId xmlns:p14="http://schemas.microsoft.com/office/powerpoint/2010/main" val="22560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7315200" cy="715962"/>
          </a:xfrm>
        </p:spPr>
        <p:txBody>
          <a:bodyPr/>
          <a:lstStyle/>
          <a:p>
            <a:r>
              <a:rPr 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Образ жизни бумажной осы.</a:t>
            </a:r>
            <a:endParaRPr 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0" y="908720"/>
            <a:ext cx="9144000" cy="4538165"/>
          </a:xfrm>
          <a:prstGeom prst="rect">
            <a:avLst/>
          </a:prstGeom>
          <a:noFill/>
        </p:spPr>
        <p:txBody>
          <a:bodyPr wrap="square" rtlCol="0">
            <a:spAutoFit/>
          </a:bodyPr>
          <a:lstStyle/>
          <a:p>
            <a:pPr indent="449580" algn="just">
              <a:lnSpc>
                <a:spcPct val="115000"/>
              </a:lnSpc>
              <a:spcAft>
                <a:spcPts val="0"/>
              </a:spcAft>
            </a:pPr>
            <a:r>
              <a:rPr lang="ru-RU" sz="1600" dirty="0" smtClean="0">
                <a:solidFill>
                  <a:srgbClr val="000000"/>
                </a:solidFill>
                <a:latin typeface="Arial"/>
                <a:ea typeface="Times New Roman"/>
                <a:cs typeface="Times New Roman"/>
              </a:rPr>
              <a:t>        </a:t>
            </a:r>
            <a:r>
              <a:rPr lang="ru-RU" sz="1600" dirty="0" smtClean="0">
                <a:solidFill>
                  <a:srgbClr val="000000"/>
                </a:solidFill>
                <a:latin typeface="Times New Roman" panose="02020603050405020304" pitchFamily="18" charset="0"/>
                <a:ea typeface="Times New Roman"/>
                <a:cs typeface="Times New Roman" panose="02020603050405020304" pitchFamily="18" charset="0"/>
              </a:rPr>
              <a:t>	 </a:t>
            </a:r>
            <a:r>
              <a:rPr lang="ru-RU" sz="1800" dirty="0">
                <a:solidFill>
                  <a:srgbClr val="000000"/>
                </a:solidFill>
                <a:latin typeface="Times New Roman" panose="02020603050405020304" pitchFamily="18" charset="0"/>
                <a:ea typeface="Times New Roman"/>
                <a:cs typeface="Times New Roman" panose="02020603050405020304" pitchFamily="18" charset="0"/>
              </a:rPr>
              <a:t>В тропических странах бумажные </a:t>
            </a:r>
            <a:r>
              <a:rPr lang="ru-RU" sz="1800" dirty="0" smtClean="0">
                <a:solidFill>
                  <a:srgbClr val="000000"/>
                </a:solidFill>
                <a:latin typeface="Times New Roman" panose="02020603050405020304" pitchFamily="18" charset="0"/>
                <a:ea typeface="Times New Roman"/>
                <a:cs typeface="Times New Roman" panose="02020603050405020304" pitchFamily="18" charset="0"/>
              </a:rPr>
              <a:t>осы живут</a:t>
            </a:r>
            <a:r>
              <a:rPr lang="ru-RU" sz="1800" dirty="0">
                <a:solidFill>
                  <a:srgbClr val="000000"/>
                </a:solidFill>
                <a:latin typeface="Times New Roman" panose="02020603050405020304" pitchFamily="18" charset="0"/>
                <a:ea typeface="Times New Roman"/>
                <a:cs typeface="Times New Roman" panose="02020603050405020304" pitchFamily="18" charset="0"/>
              </a:rPr>
              <a:t> годами, для нашей местности насекомым отведен всего один год. Молодая оплодотворенная самка осенью подыскивает место для </a:t>
            </a:r>
            <a:r>
              <a:rPr lang="ru-RU" sz="1800" dirty="0" smtClean="0">
                <a:solidFill>
                  <a:srgbClr val="000000"/>
                </a:solidFill>
                <a:latin typeface="Times New Roman" panose="02020603050405020304" pitchFamily="18" charset="0"/>
                <a:ea typeface="Times New Roman"/>
                <a:cs typeface="Times New Roman" panose="02020603050405020304" pitchFamily="18" charset="0"/>
              </a:rPr>
              <a:t>зимовки</a:t>
            </a:r>
            <a:r>
              <a:rPr lang="ru-RU" sz="1800" dirty="0">
                <a:solidFill>
                  <a:srgbClr val="000000"/>
                </a:solidFill>
                <a:latin typeface="Times New Roman" panose="02020603050405020304" pitchFamily="18" charset="0"/>
                <a:ea typeface="Times New Roman"/>
                <a:cs typeface="Times New Roman" panose="02020603050405020304" pitchFamily="18" charset="0"/>
              </a:rPr>
              <a:t> под корой деревьев, в щелях, а с наступлением весны приступает к </a:t>
            </a:r>
            <a:r>
              <a:rPr lang="ru-RU" sz="1800" dirty="0" smtClean="0">
                <a:solidFill>
                  <a:srgbClr val="000000"/>
                </a:solidFill>
                <a:latin typeface="Times New Roman" panose="02020603050405020304" pitchFamily="18" charset="0"/>
                <a:ea typeface="Times New Roman"/>
                <a:cs typeface="Times New Roman" panose="02020603050405020304" pitchFamily="18" charset="0"/>
              </a:rPr>
              <a:t>строительству гнезда, </a:t>
            </a:r>
            <a:r>
              <a:rPr lang="ru-RU" sz="1800" dirty="0">
                <a:solidFill>
                  <a:srgbClr val="000000"/>
                </a:solidFill>
                <a:latin typeface="Times New Roman" panose="02020603050405020304" pitchFamily="18" charset="0"/>
                <a:ea typeface="Times New Roman"/>
                <a:cs typeface="Times New Roman" panose="02020603050405020304" pitchFamily="18" charset="0"/>
              </a:rPr>
              <a:t>откладыванию яиц.</a:t>
            </a:r>
            <a:endParaRPr lang="ru-RU" sz="1800" dirty="0">
              <a:solidFill>
                <a:srgbClr val="000000"/>
              </a:solidFill>
              <a:latin typeface="Times New Roman" panose="02020603050405020304" pitchFamily="18" charset="0"/>
              <a:ea typeface="Calibri"/>
              <a:cs typeface="Times New Roman" panose="02020603050405020304" pitchFamily="18" charset="0"/>
            </a:endParaRPr>
          </a:p>
          <a:p>
            <a:pPr algn="just">
              <a:spcAft>
                <a:spcPts val="0"/>
              </a:spcAft>
            </a:pPr>
            <a:r>
              <a:rPr lang="ru-RU" sz="1800" dirty="0">
                <a:solidFill>
                  <a:srgbClr val="000000"/>
                </a:solidFill>
                <a:latin typeface="Times New Roman" panose="02020603050405020304" pitchFamily="18" charset="0"/>
                <a:ea typeface="Calibri"/>
                <a:cs typeface="Times New Roman" panose="02020603050405020304" pitchFamily="18" charset="0"/>
              </a:rPr>
              <a:t> 	Чтобы получить строительный материал, бумажная оса находит древесину, выплевывает слюну, через несколько минут соскребает челюстями верхний слой. Пережевывает челюстями, превращает в клейкое, тягучее вещество. Летит на выбранное место, формирует изначально ножку для будущего гнезда. Затем выделывает соты, ячейку за ячейкой. В каждую откладывает яйца.</a:t>
            </a:r>
          </a:p>
          <a:p>
            <a:pPr indent="449580" algn="just">
              <a:spcAft>
                <a:spcPts val="0"/>
              </a:spcAft>
            </a:pPr>
            <a:r>
              <a:rPr lang="ru-RU" sz="1800" dirty="0" smtClean="0">
                <a:solidFill>
                  <a:srgbClr val="000000"/>
                </a:solidFill>
                <a:latin typeface="Times New Roman" panose="02020603050405020304" pitchFamily="18" charset="0"/>
                <a:ea typeface="Calibri"/>
                <a:cs typeface="Times New Roman" panose="02020603050405020304" pitchFamily="18" charset="0"/>
              </a:rPr>
              <a:t>	Изначально </a:t>
            </a:r>
            <a:r>
              <a:rPr lang="ru-RU" sz="1800" dirty="0">
                <a:solidFill>
                  <a:srgbClr val="000000"/>
                </a:solidFill>
                <a:latin typeface="Times New Roman" panose="02020603050405020304" pitchFamily="18" charset="0"/>
                <a:ea typeface="Calibri"/>
                <a:cs typeface="Times New Roman" panose="02020603050405020304" pitchFamily="18" charset="0"/>
              </a:rPr>
              <a:t>выкармливанием личинок занимается сама матка, но после появления первого поколения рабочих особей сбрасывает все обязанности на них. Постепенно выстраивается гнездо средним размером с яблоко. Напоминает сферу, снизу вход. </a:t>
            </a:r>
          </a:p>
          <a:p>
            <a:pPr indent="449580" algn="just">
              <a:lnSpc>
                <a:spcPct val="115000"/>
              </a:lnSpc>
              <a:spcAft>
                <a:spcPts val="1000"/>
              </a:spcAft>
            </a:pPr>
            <a:r>
              <a:rPr lang="ru-RU" sz="1800" dirty="0" smtClean="0">
                <a:solidFill>
                  <a:srgbClr val="000000"/>
                </a:solidFill>
                <a:latin typeface="Times New Roman" panose="02020603050405020304" pitchFamily="18" charset="0"/>
                <a:ea typeface="Calibri"/>
                <a:cs typeface="Times New Roman" panose="02020603050405020304" pitchFamily="18" charset="0"/>
              </a:rPr>
              <a:t>	Постепенно </a:t>
            </a:r>
            <a:r>
              <a:rPr lang="ru-RU" sz="1800" dirty="0">
                <a:solidFill>
                  <a:srgbClr val="000000"/>
                </a:solidFill>
                <a:latin typeface="Times New Roman" panose="02020603050405020304" pitchFamily="18" charset="0"/>
                <a:ea typeface="Calibri"/>
                <a:cs typeface="Times New Roman" panose="02020603050405020304" pitchFamily="18" charset="0"/>
              </a:rPr>
              <a:t>численность осиного семейства увеличивается, к концу лета достигает нескольких тысяч. Основная часть – рабочие особи, которые выполняют разные функции. Строят гнездо, находят корм, выкармливают личинок, защищают семейство.</a:t>
            </a:r>
            <a:endParaRPr lang="ru-RU" sz="1800" dirty="0">
              <a:solidFill>
                <a:srgbClr val="000000"/>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866274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40" y="83365"/>
            <a:ext cx="8953056" cy="2003625"/>
          </a:xfrm>
          <a:prstGeom prst="rect">
            <a:avLst/>
          </a:prstGeom>
          <a:noFill/>
        </p:spPr>
        <p:txBody>
          <a:bodyPr wrap="square" rtlCol="0">
            <a:spAutoFit/>
          </a:bodyPr>
          <a:lstStyle/>
          <a:p>
            <a:pPr lvl="0" algn="just">
              <a:lnSpc>
                <a:spcPct val="115000"/>
              </a:lnSpc>
              <a:spcAft>
                <a:spcPts val="0"/>
              </a:spcAft>
            </a:pPr>
            <a:r>
              <a:rPr lang="ru-RU" sz="1800" dirty="0" smtClean="0">
                <a:solidFill>
                  <a:srgbClr val="000000"/>
                </a:solidFill>
                <a:latin typeface="Times New Roman" panose="02020603050405020304" pitchFamily="18" charset="0"/>
                <a:ea typeface="Times New Roman"/>
                <a:cs typeface="Times New Roman" panose="02020603050405020304" pitchFamily="18" charset="0"/>
              </a:rPr>
              <a:t>	Осенью </a:t>
            </a:r>
            <a:r>
              <a:rPr lang="ru-RU" sz="1800" dirty="0">
                <a:solidFill>
                  <a:srgbClr val="000000"/>
                </a:solidFill>
                <a:latin typeface="Times New Roman" panose="02020603050405020304" pitchFamily="18" charset="0"/>
                <a:ea typeface="Times New Roman"/>
                <a:cs typeface="Times New Roman" panose="02020603050405020304" pitchFamily="18" charset="0"/>
              </a:rPr>
              <a:t>гнездо пустеет. Рой покидает летний домик, который так усиленно строили весь теплый сезон. С наступлением холодов рабочие особи, старая матка становятся неактивными, медлительными. Часть из них погибает от естественных врагов, другие замерзают. Только молодые самки остаются зимовать, чтобы </a:t>
            </a:r>
            <a:r>
              <a:rPr lang="ru-RU" sz="1800" dirty="0" smtClean="0">
                <a:solidFill>
                  <a:srgbClr val="000000"/>
                </a:solidFill>
                <a:latin typeface="Times New Roman" panose="02020603050405020304" pitchFamily="18" charset="0"/>
                <a:ea typeface="Times New Roman"/>
                <a:cs typeface="Times New Roman" panose="02020603050405020304" pitchFamily="18" charset="0"/>
              </a:rPr>
              <a:t>продлить род начать </a:t>
            </a:r>
            <a:r>
              <a:rPr lang="ru-RU" sz="1800" dirty="0">
                <a:solidFill>
                  <a:srgbClr val="000000"/>
                </a:solidFill>
                <a:latin typeface="Times New Roman" panose="02020603050405020304" pitchFamily="18" charset="0"/>
                <a:ea typeface="Times New Roman"/>
                <a:cs typeface="Times New Roman" panose="02020603050405020304" pitchFamily="18" charset="0"/>
              </a:rPr>
              <a:t>все сначала.</a:t>
            </a:r>
            <a:endParaRPr lang="ru-RU" sz="1800" dirty="0">
              <a:solidFill>
                <a:srgbClr val="5F5F5F"/>
              </a:solidFill>
              <a:latin typeface="Times New Roman" panose="02020603050405020304" pitchFamily="18" charset="0"/>
              <a:ea typeface="Calibri"/>
              <a:cs typeface="Times New Roman" panose="02020603050405020304" pitchFamily="18" charset="0"/>
            </a:endParaRPr>
          </a:p>
          <a:p>
            <a:pPr lvl="0" algn="just">
              <a:lnSpc>
                <a:spcPct val="115000"/>
              </a:lnSpc>
              <a:spcAft>
                <a:spcPts val="1875"/>
              </a:spcAft>
            </a:pPr>
            <a:r>
              <a:rPr lang="ru-RU" sz="1800" dirty="0" smtClean="0">
                <a:solidFill>
                  <a:srgbClr val="000000"/>
                </a:solidFill>
                <a:latin typeface="Times New Roman" panose="02020603050405020304" pitchFamily="18" charset="0"/>
                <a:ea typeface="Times New Roman"/>
                <a:cs typeface="Times New Roman" panose="02020603050405020304" pitchFamily="18" charset="0"/>
              </a:rPr>
              <a:t>	</a:t>
            </a:r>
            <a:endParaRPr lang="ru-RU" sz="1800" dirty="0">
              <a:solidFill>
                <a:srgbClr val="5F5F5F"/>
              </a:solidFill>
              <a:latin typeface="Times New Roman" panose="02020603050405020304" pitchFamily="18" charset="0"/>
              <a:ea typeface="Calibri"/>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16" y="2086990"/>
            <a:ext cx="3458720" cy="2108438"/>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4653136"/>
            <a:ext cx="3240360" cy="2043680"/>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2086990"/>
            <a:ext cx="3052162" cy="2108438"/>
          </a:xfrm>
          <a:prstGeom prst="rect">
            <a:avLst/>
          </a:prstGeom>
          <a:ln>
            <a:noFill/>
          </a:ln>
          <a:effectLst>
            <a:softEdge rad="112500"/>
          </a:effectLst>
        </p:spPr>
      </p:pic>
    </p:spTree>
    <p:extLst>
      <p:ext uri="{BB962C8B-B14F-4D97-AF65-F5344CB8AC3E}">
        <p14:creationId xmlns:p14="http://schemas.microsoft.com/office/powerpoint/2010/main" val="3891484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7992888" cy="715962"/>
          </a:xfrm>
        </p:spPr>
        <p:txBody>
          <a:bodyPr/>
          <a:lstStyle/>
          <a:p>
            <a:pPr algn="ctr"/>
            <a:r>
              <a:rPr 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Этапы строения осиного </a:t>
            </a:r>
            <a:br>
              <a:rPr 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4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гнезда.</a:t>
            </a:r>
            <a:endParaRPr lang="ru-RU"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79512" y="1124744"/>
            <a:ext cx="8856984" cy="5355312"/>
          </a:xfrm>
          <a:prstGeom prst="rect">
            <a:avLst/>
          </a:prstGeom>
          <a:noFill/>
        </p:spPr>
        <p:txBody>
          <a:bodyPr wrap="square" rtlCol="0">
            <a:spAutoFit/>
          </a:bodyPr>
          <a:lstStyle/>
          <a:p>
            <a:pPr algn="just"/>
            <a:r>
              <a:rPr lang="ru-RU" sz="1800" dirty="0" smtClean="0">
                <a:solidFill>
                  <a:srgbClr val="444444"/>
                </a:solidFill>
                <a:latin typeface="Times New Roman" panose="02020603050405020304" pitchFamily="18" charset="0"/>
                <a:cs typeface="Times New Roman" panose="02020603050405020304" pitchFamily="18" charset="0"/>
              </a:rPr>
              <a:t>	</a:t>
            </a:r>
            <a:r>
              <a:rPr lang="ru-RU" sz="1800" dirty="0" smtClean="0">
                <a:solidFill>
                  <a:srgbClr val="000000"/>
                </a:solidFill>
                <a:latin typeface="Times New Roman" panose="02020603050405020304" pitchFamily="18" charset="0"/>
                <a:cs typeface="Times New Roman" panose="02020603050405020304" pitchFamily="18" charset="0"/>
              </a:rPr>
              <a:t>Осиное </a:t>
            </a:r>
            <a:r>
              <a:rPr lang="ru-RU" sz="1800" dirty="0">
                <a:solidFill>
                  <a:srgbClr val="000000"/>
                </a:solidFill>
                <a:latin typeface="Times New Roman" panose="02020603050405020304" pitchFamily="18" charset="0"/>
                <a:cs typeface="Times New Roman" panose="02020603050405020304" pitchFamily="18" charset="0"/>
              </a:rPr>
              <a:t>гнездо чаще всего выглядит как серый бумажный </a:t>
            </a:r>
            <a:endParaRPr lang="ru-RU"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dirty="0" smtClean="0">
                <a:solidFill>
                  <a:srgbClr val="000000"/>
                </a:solidFill>
                <a:latin typeface="Times New Roman" panose="02020603050405020304" pitchFamily="18" charset="0"/>
                <a:cs typeface="Times New Roman" panose="02020603050405020304" pitchFamily="18" charset="0"/>
              </a:rPr>
              <a:t>шар </a:t>
            </a:r>
            <a:r>
              <a:rPr lang="ru-RU" sz="1800" dirty="0">
                <a:solidFill>
                  <a:srgbClr val="000000"/>
                </a:solidFill>
                <a:latin typeface="Times New Roman" panose="02020603050405020304" pitchFamily="18" charset="0"/>
                <a:cs typeface="Times New Roman" panose="02020603050405020304" pitchFamily="18" charset="0"/>
              </a:rPr>
              <a:t>или конус. Собственно, благодаря такому внешнему виду </a:t>
            </a:r>
            <a:endParaRPr lang="ru-RU"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dirty="0" smtClean="0">
                <a:solidFill>
                  <a:srgbClr val="000000"/>
                </a:solidFill>
                <a:latin typeface="Times New Roman" panose="02020603050405020304" pitchFamily="18" charset="0"/>
                <a:cs typeface="Times New Roman" panose="02020603050405020304" pitchFamily="18" charset="0"/>
              </a:rPr>
              <a:t>своего </a:t>
            </a:r>
            <a:r>
              <a:rPr lang="ru-RU" sz="1800" dirty="0">
                <a:solidFill>
                  <a:srgbClr val="000000"/>
                </a:solidFill>
                <a:latin typeface="Times New Roman" panose="02020603050405020304" pitchFamily="18" charset="0"/>
                <a:cs typeface="Times New Roman" panose="02020603050405020304" pitchFamily="18" charset="0"/>
              </a:rPr>
              <a:t>дома эти осы и получили название «бумажные».</a:t>
            </a:r>
          </a:p>
          <a:p>
            <a:pPr algn="just"/>
            <a:r>
              <a:rPr lang="ru-RU" sz="1800" dirty="0" smtClean="0">
                <a:solidFill>
                  <a:srgbClr val="000000"/>
                </a:solidFill>
                <a:latin typeface="Times New Roman" panose="02020603050405020304" pitchFamily="18" charset="0"/>
                <a:cs typeface="Times New Roman" panose="02020603050405020304" pitchFamily="18" charset="0"/>
              </a:rPr>
              <a:t>	Умение </a:t>
            </a:r>
            <a:r>
              <a:rPr lang="ru-RU" sz="1800" dirty="0">
                <a:solidFill>
                  <a:srgbClr val="000000"/>
                </a:solidFill>
                <a:latin typeface="Times New Roman" panose="02020603050405020304" pitchFamily="18" charset="0"/>
                <a:cs typeface="Times New Roman" panose="02020603050405020304" pitchFamily="18" charset="0"/>
              </a:rPr>
              <a:t>действовать сообща – не единственная особенность, позволяющая осам строить такие необычные гнезда. В качестве строительного материала насекомые используют бумагу, которую сами же и делают</a:t>
            </a:r>
            <a:r>
              <a:rPr lang="ru-RU" sz="1800" dirty="0" smtClean="0">
                <a:solidFill>
                  <a:srgbClr val="000000"/>
                </a:solidFill>
                <a:latin typeface="Times New Roman" panose="02020603050405020304" pitchFamily="18" charset="0"/>
                <a:cs typeface="Times New Roman" panose="02020603050405020304" pitchFamily="18" charset="0"/>
              </a:rPr>
              <a:t>.</a:t>
            </a:r>
          </a:p>
          <a:p>
            <a:pPr algn="just"/>
            <a:r>
              <a:rPr lang="ru-RU" sz="1800" dirty="0" smtClean="0">
                <a:solidFill>
                  <a:srgbClr val="000000"/>
                </a:solidFill>
                <a:latin typeface="Times New Roman" panose="02020603050405020304" pitchFamily="18" charset="0"/>
                <a:cs typeface="Times New Roman" panose="02020603050405020304" pitchFamily="18" charset="0"/>
              </a:rPr>
              <a:t>	Осы </a:t>
            </a:r>
            <a:r>
              <a:rPr lang="ru-RU" sz="1800" dirty="0">
                <a:solidFill>
                  <a:srgbClr val="000000"/>
                </a:solidFill>
                <a:latin typeface="Times New Roman" panose="02020603050405020304" pitchFamily="18" charset="0"/>
                <a:cs typeface="Times New Roman" panose="02020603050405020304" pitchFamily="18" charset="0"/>
              </a:rPr>
              <a:t>настолько искусно владеют технологией производства бумаги, что способны делать 5 ее вариантов – от тончайшего пергамента, до плотного </a:t>
            </a:r>
            <a:r>
              <a:rPr lang="ru-RU" sz="1800" dirty="0" smtClean="0">
                <a:solidFill>
                  <a:srgbClr val="000000"/>
                </a:solidFill>
                <a:latin typeface="Times New Roman" panose="02020603050405020304" pitchFamily="18" charset="0"/>
                <a:cs typeface="Times New Roman" panose="02020603050405020304" pitchFamily="18" charset="0"/>
              </a:rPr>
              <a:t>картона</a:t>
            </a:r>
          </a:p>
          <a:p>
            <a:pPr algn="just"/>
            <a:r>
              <a:rPr lang="ru-RU" sz="1800" dirty="0" smtClean="0">
                <a:solidFill>
                  <a:srgbClr val="000000"/>
                </a:solidFill>
                <a:latin typeface="Times New Roman" panose="02020603050405020304" pitchFamily="18" charset="0"/>
                <a:cs typeface="Times New Roman" panose="02020603050405020304" pitchFamily="18" charset="0"/>
              </a:rPr>
              <a:t>	Осиное </a:t>
            </a:r>
            <a:r>
              <a:rPr lang="ru-RU" sz="1800" dirty="0">
                <a:solidFill>
                  <a:srgbClr val="000000"/>
                </a:solidFill>
                <a:latin typeface="Times New Roman" panose="02020603050405020304" pitchFamily="18" charset="0"/>
                <a:cs typeface="Times New Roman" panose="02020603050405020304" pitchFamily="18" charset="0"/>
              </a:rPr>
              <a:t>гнездо начинает строить самка, а иногда – несколько самок, которые объединяются на время строительства. Очнувшись от зимней спячки ранней весной, они находят подходящее место, защищенное от ветра и посторонних глаз. Чаще всего </a:t>
            </a:r>
            <a:r>
              <a:rPr lang="ru-RU" sz="1800" dirty="0" smtClean="0">
                <a:solidFill>
                  <a:srgbClr val="000000"/>
                </a:solidFill>
                <a:latin typeface="Times New Roman" panose="02020603050405020304" pitchFamily="18" charset="0"/>
                <a:cs typeface="Times New Roman" panose="02020603050405020304" pitchFamily="18" charset="0"/>
              </a:rPr>
              <a:t>                      			выбор </a:t>
            </a:r>
            <a:r>
              <a:rPr lang="ru-RU" sz="1800" dirty="0">
                <a:solidFill>
                  <a:srgbClr val="000000"/>
                </a:solidFill>
                <a:latin typeface="Times New Roman" panose="02020603050405020304" pitchFamily="18" charset="0"/>
                <a:cs typeface="Times New Roman" panose="02020603050405020304" pitchFamily="18" charset="0"/>
              </a:rPr>
              <a:t>падает на ветку какого-нибудь дерева, но нередко </a:t>
            </a:r>
            <a:r>
              <a:rPr lang="ru-RU" sz="1800" dirty="0" smtClean="0">
                <a:solidFill>
                  <a:srgbClr val="000000"/>
                </a:solidFill>
                <a:latin typeface="Times New Roman" panose="02020603050405020304" pitchFamily="18" charset="0"/>
                <a:cs typeface="Times New Roman" panose="02020603050405020304" pitchFamily="18" charset="0"/>
              </a:rPr>
              <a:t>			самки выбирают </a:t>
            </a:r>
            <a:r>
              <a:rPr lang="ru-RU" sz="1800" dirty="0">
                <a:solidFill>
                  <a:srgbClr val="000000"/>
                </a:solidFill>
                <a:latin typeface="Times New Roman" panose="02020603050405020304" pitchFamily="18" charset="0"/>
                <a:cs typeface="Times New Roman" panose="02020603050405020304" pitchFamily="18" charset="0"/>
              </a:rPr>
              <a:t>заброшенные строения или </a:t>
            </a:r>
            <a:r>
              <a:rPr lang="ru-RU" sz="1800" dirty="0" smtClean="0">
                <a:solidFill>
                  <a:srgbClr val="000000"/>
                </a:solidFill>
                <a:latin typeface="Times New Roman" panose="02020603050405020304" pitchFamily="18" charset="0"/>
                <a:cs typeface="Times New Roman" panose="02020603050405020304" pitchFamily="18" charset="0"/>
              </a:rPr>
              <a:t>					малопосещаемые </a:t>
            </a:r>
            <a:r>
              <a:rPr lang="ru-RU" sz="1800" dirty="0">
                <a:solidFill>
                  <a:srgbClr val="000000"/>
                </a:solidFill>
                <a:latin typeface="Times New Roman" panose="02020603050405020304" pitchFamily="18" charset="0"/>
                <a:cs typeface="Times New Roman" panose="02020603050405020304" pitchFamily="18" charset="0"/>
              </a:rPr>
              <a:t>чердаки жилых домов. Случается, что </a:t>
            </a:r>
            <a:r>
              <a:rPr lang="ru-RU" sz="1800" dirty="0" smtClean="0">
                <a:solidFill>
                  <a:srgbClr val="000000"/>
                </a:solidFill>
                <a:latin typeface="Times New Roman" panose="02020603050405020304" pitchFamily="18" charset="0"/>
                <a:cs typeface="Times New Roman" panose="02020603050405020304" pitchFamily="18" charset="0"/>
              </a:rPr>
              <a:t>			домом </a:t>
            </a:r>
            <a:r>
              <a:rPr lang="ru-RU" sz="1800" dirty="0">
                <a:solidFill>
                  <a:srgbClr val="000000"/>
                </a:solidFill>
                <a:latin typeface="Times New Roman" panose="02020603050405020304" pitchFamily="18" charset="0"/>
                <a:cs typeface="Times New Roman" panose="02020603050405020304" pitchFamily="18" charset="0"/>
              </a:rPr>
              <a:t>для будущего поколения становится древесное </a:t>
            </a:r>
            <a:r>
              <a:rPr lang="ru-RU" sz="1800" dirty="0" smtClean="0">
                <a:solidFill>
                  <a:srgbClr val="000000"/>
                </a:solidFill>
                <a:latin typeface="Times New Roman" panose="02020603050405020304" pitchFamily="18" charset="0"/>
                <a:cs typeface="Times New Roman" panose="02020603050405020304" pitchFamily="18" charset="0"/>
              </a:rPr>
              <a:t>				дупло</a:t>
            </a:r>
            <a:r>
              <a:rPr lang="ru-RU" sz="1800" dirty="0">
                <a:solidFill>
                  <a:srgbClr val="000000"/>
                </a:solidFill>
                <a:latin typeface="Times New Roman" panose="02020603050405020304" pitchFamily="18" charset="0"/>
                <a:cs typeface="Times New Roman" panose="02020603050405020304" pitchFamily="18" charset="0"/>
              </a:rPr>
              <a:t>, трухлявый пень, пространство за обшивкой </a:t>
            </a:r>
            <a:r>
              <a:rPr lang="ru-RU" sz="1800" dirty="0" smtClean="0">
                <a:solidFill>
                  <a:srgbClr val="000000"/>
                </a:solidFill>
                <a:latin typeface="Times New Roman" panose="02020603050405020304" pitchFamily="18" charset="0"/>
                <a:cs typeface="Times New Roman" panose="02020603050405020304" pitchFamily="18" charset="0"/>
              </a:rPr>
              <a:t>				человеческого </a:t>
            </a:r>
            <a:r>
              <a:rPr lang="ru-RU" sz="1800" dirty="0">
                <a:solidFill>
                  <a:srgbClr val="000000"/>
                </a:solidFill>
                <a:latin typeface="Times New Roman" panose="02020603050405020304" pitchFamily="18" charset="0"/>
                <a:cs typeface="Times New Roman" panose="02020603050405020304" pitchFamily="18" charset="0"/>
              </a:rPr>
              <a:t>жилища или даже нора какого-нибудь </a:t>
            </a:r>
            <a:r>
              <a:rPr lang="ru-RU" sz="1800" dirty="0" smtClean="0">
                <a:solidFill>
                  <a:srgbClr val="000000"/>
                </a:solidFill>
                <a:latin typeface="Times New Roman" panose="02020603050405020304" pitchFamily="18" charset="0"/>
                <a:cs typeface="Times New Roman" panose="02020603050405020304" pitchFamily="18" charset="0"/>
              </a:rPr>
              <a:t>				грызуна.</a:t>
            </a:r>
          </a:p>
          <a:p>
            <a:pPr algn="just"/>
            <a:endParaRPr lang="ru-RU" sz="1800" b="0" i="0" dirty="0">
              <a:solidFill>
                <a:srgbClr val="444444"/>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359" y="28636"/>
            <a:ext cx="2019186" cy="1959589"/>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831521"/>
            <a:ext cx="2540000" cy="1905000"/>
          </a:xfrm>
          <a:prstGeom prst="rect">
            <a:avLst/>
          </a:prstGeom>
          <a:ln>
            <a:noFill/>
          </a:ln>
          <a:effectLst>
            <a:softEdge rad="112500"/>
          </a:effectLst>
        </p:spPr>
      </p:pic>
    </p:spTree>
    <p:extLst>
      <p:ext uri="{BB962C8B-B14F-4D97-AF65-F5344CB8AC3E}">
        <p14:creationId xmlns:p14="http://schemas.microsoft.com/office/powerpoint/2010/main" val="4019272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54" y="0"/>
            <a:ext cx="9098645" cy="6740307"/>
          </a:xfrm>
          <a:prstGeom prst="rect">
            <a:avLst/>
          </a:prstGeom>
          <a:noFill/>
        </p:spPr>
        <p:txBody>
          <a:bodyPr wrap="square" rtlCol="0">
            <a:spAutoFit/>
          </a:bodyPr>
          <a:lstStyle/>
          <a:p>
            <a:pPr algn="just"/>
            <a:r>
              <a:rPr lang="ru-RU" sz="1800" dirty="0" smtClean="0">
                <a:solidFill>
                  <a:srgbClr val="444444"/>
                </a:solidFill>
                <a:latin typeface="Times New Roman" panose="02020603050405020304" pitchFamily="18" charset="0"/>
                <a:cs typeface="Times New Roman" panose="02020603050405020304" pitchFamily="18" charset="0"/>
              </a:rPr>
              <a:t>	</a:t>
            </a:r>
            <a:r>
              <a:rPr lang="ru-RU" sz="1800" dirty="0" smtClean="0">
                <a:solidFill>
                  <a:srgbClr val="000000"/>
                </a:solidFill>
                <a:latin typeface="Times New Roman" panose="02020603050405020304" pitchFamily="18" charset="0"/>
                <a:cs typeface="Times New Roman" panose="02020603050405020304" pitchFamily="18" charset="0"/>
              </a:rPr>
              <a:t>Основой </a:t>
            </a:r>
            <a:r>
              <a:rPr lang="ru-RU" sz="1800" dirty="0">
                <a:solidFill>
                  <a:srgbClr val="000000"/>
                </a:solidFill>
                <a:latin typeface="Times New Roman" panose="02020603050405020304" pitchFamily="18" charset="0"/>
                <a:cs typeface="Times New Roman" panose="02020603050405020304" pitchFamily="18" charset="0"/>
              </a:rPr>
              <a:t>будущего гнезда является тонкий стебелек </a:t>
            </a:r>
            <a:endParaRPr lang="ru-RU"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dirty="0" smtClean="0">
                <a:solidFill>
                  <a:srgbClr val="000000"/>
                </a:solidFill>
                <a:latin typeface="Times New Roman" panose="02020603050405020304" pitchFamily="18" charset="0"/>
                <a:cs typeface="Times New Roman" panose="02020603050405020304" pitchFamily="18" charset="0"/>
              </a:rPr>
              <a:t>из </a:t>
            </a:r>
            <a:r>
              <a:rPr lang="ru-RU" sz="1800" dirty="0">
                <a:solidFill>
                  <a:srgbClr val="000000"/>
                </a:solidFill>
                <a:latin typeface="Times New Roman" panose="02020603050405020304" pitchFamily="18" charset="0"/>
                <a:cs typeface="Times New Roman" panose="02020603050405020304" pitchFamily="18" charset="0"/>
              </a:rPr>
              <a:t>застывшей на воздухе слюны самки. Впоследствии он </a:t>
            </a:r>
            <a:r>
              <a:rPr lang="ru-RU" sz="1800" dirty="0" smtClean="0">
                <a:solidFill>
                  <a:srgbClr val="000000"/>
                </a:solidFill>
                <a:latin typeface="Times New Roman" panose="02020603050405020304" pitchFamily="18" charset="0"/>
                <a:cs typeface="Times New Roman" panose="02020603050405020304" pitchFamily="18" charset="0"/>
              </a:rPr>
              <a:t>часто</a:t>
            </a:r>
          </a:p>
          <a:p>
            <a:pPr algn="just"/>
            <a:r>
              <a:rPr lang="ru-RU" sz="1800" dirty="0" smtClean="0">
                <a:solidFill>
                  <a:srgbClr val="000000"/>
                </a:solidFill>
                <a:latin typeface="Times New Roman" panose="02020603050405020304" pitchFamily="18" charset="0"/>
                <a:cs typeface="Times New Roman" panose="02020603050405020304" pitchFamily="18" charset="0"/>
              </a:rPr>
              <a:t> </a:t>
            </a:r>
            <a:r>
              <a:rPr lang="ru-RU" sz="1800" dirty="0">
                <a:solidFill>
                  <a:srgbClr val="000000"/>
                </a:solidFill>
                <a:latin typeface="Times New Roman" panose="02020603050405020304" pitchFamily="18" charset="0"/>
                <a:cs typeface="Times New Roman" panose="02020603050405020304" pitchFamily="18" charset="0"/>
              </a:rPr>
              <a:t>остается хорошо заметной «ножкой», на которой висит </a:t>
            </a:r>
            <a:endParaRPr lang="ru-RU"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dirty="0" smtClean="0">
                <a:solidFill>
                  <a:srgbClr val="000000"/>
                </a:solidFill>
                <a:latin typeface="Times New Roman" panose="02020603050405020304" pitchFamily="18" charset="0"/>
                <a:cs typeface="Times New Roman" panose="02020603050405020304" pitchFamily="18" charset="0"/>
              </a:rPr>
              <a:t>бумажный </a:t>
            </a:r>
            <a:r>
              <a:rPr lang="ru-RU" sz="1800" dirty="0">
                <a:solidFill>
                  <a:srgbClr val="000000"/>
                </a:solidFill>
                <a:latin typeface="Times New Roman" panose="02020603050405020304" pitchFamily="18" charset="0"/>
                <a:cs typeface="Times New Roman" panose="02020603050405020304" pitchFamily="18" charset="0"/>
              </a:rPr>
              <a:t>шар. Стебелек этот прочно присоединяет гнездо к </a:t>
            </a:r>
            <a:endParaRPr lang="ru-RU"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dirty="0" smtClean="0">
                <a:solidFill>
                  <a:srgbClr val="000000"/>
                </a:solidFill>
                <a:latin typeface="Times New Roman" panose="02020603050405020304" pitchFamily="18" charset="0"/>
                <a:cs typeface="Times New Roman" panose="02020603050405020304" pitchFamily="18" charset="0"/>
              </a:rPr>
              <a:t>поверхности</a:t>
            </a:r>
            <a:r>
              <a:rPr lang="ru-RU" sz="1800" dirty="0">
                <a:solidFill>
                  <a:srgbClr val="000000"/>
                </a:solidFill>
                <a:latin typeface="Times New Roman" panose="02020603050405020304" pitchFamily="18" charset="0"/>
                <a:cs typeface="Times New Roman" panose="02020603050405020304" pitchFamily="18" charset="0"/>
              </a:rPr>
              <a:t>, которую самка выбрала для крепления будущего </a:t>
            </a:r>
            <a:endParaRPr lang="ru-RU"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dirty="0" smtClean="0">
                <a:solidFill>
                  <a:srgbClr val="000000"/>
                </a:solidFill>
                <a:latin typeface="Times New Roman" panose="02020603050405020304" pitchFamily="18" charset="0"/>
                <a:cs typeface="Times New Roman" panose="02020603050405020304" pitchFamily="18" charset="0"/>
              </a:rPr>
              <a:t>дома</a:t>
            </a:r>
            <a:r>
              <a:rPr lang="ru-RU" sz="1800" dirty="0">
                <a:solidFill>
                  <a:srgbClr val="000000"/>
                </a:solidFill>
                <a:latin typeface="Times New Roman" panose="02020603050405020304" pitchFamily="18" charset="0"/>
                <a:cs typeface="Times New Roman" panose="02020603050405020304" pitchFamily="18" charset="0"/>
              </a:rPr>
              <a:t>. К этому стебельку насекомое присоединяет 2 первые </a:t>
            </a:r>
            <a:endParaRPr lang="ru-RU"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dirty="0" smtClean="0">
                <a:solidFill>
                  <a:srgbClr val="000000"/>
                </a:solidFill>
                <a:latin typeface="Times New Roman" panose="02020603050405020304" pitchFamily="18" charset="0"/>
                <a:cs typeface="Times New Roman" panose="02020603050405020304" pitchFamily="18" charset="0"/>
              </a:rPr>
              <a:t>ячейки </a:t>
            </a:r>
            <a:r>
              <a:rPr lang="ru-RU" sz="1800" dirty="0">
                <a:solidFill>
                  <a:srgbClr val="000000"/>
                </a:solidFill>
                <a:latin typeface="Times New Roman" panose="02020603050405020304" pitchFamily="18" charset="0"/>
                <a:cs typeface="Times New Roman" panose="02020603050405020304" pitchFamily="18" charset="0"/>
              </a:rPr>
              <a:t>из воска – начало положено</a:t>
            </a:r>
            <a:r>
              <a:rPr lang="ru-RU" sz="1800" dirty="0" smtClean="0">
                <a:solidFill>
                  <a:srgbClr val="000000"/>
                </a:solidFill>
                <a:latin typeface="Times New Roman" panose="02020603050405020304" pitchFamily="18" charset="0"/>
                <a:cs typeface="Times New Roman" panose="02020603050405020304" pitchFamily="18" charset="0"/>
              </a:rPr>
              <a:t>.</a:t>
            </a:r>
          </a:p>
          <a:p>
            <a:pPr algn="just"/>
            <a:r>
              <a:rPr lang="ru-RU" sz="1800" dirty="0" smtClean="0">
                <a:solidFill>
                  <a:srgbClr val="000000"/>
                </a:solidFill>
                <a:latin typeface="Times New Roman" panose="02020603050405020304" pitchFamily="18" charset="0"/>
                <a:cs typeface="Times New Roman" panose="02020603050405020304" pitchFamily="18" charset="0"/>
              </a:rPr>
              <a:t>	После </a:t>
            </a:r>
            <a:r>
              <a:rPr lang="ru-RU" sz="1800" dirty="0">
                <a:solidFill>
                  <a:srgbClr val="000000"/>
                </a:solidFill>
                <a:latin typeface="Times New Roman" panose="02020603050405020304" pitchFamily="18" charset="0"/>
                <a:cs typeface="Times New Roman" panose="02020603050405020304" pitchFamily="18" charset="0"/>
              </a:rPr>
              <a:t>изготовления основы гнезда, самка летит на поиски строительного материала. Найдя подходящую древесину, она выпускает на нее каплю слюны, от которой древесные волокна размягчаются. Оса соскабливает податливую древесину, используя свои мощные челюсти, а передними лапками скатывает из нее небольшой комок. Двигаясь по древесной поверхности подобно точному механизму, оса оставляет за собой хорошо заметный след</a:t>
            </a:r>
            <a:r>
              <a:rPr lang="ru-RU" sz="1800" dirty="0" smtClean="0">
                <a:solidFill>
                  <a:srgbClr val="000000"/>
                </a:solidFill>
                <a:latin typeface="Times New Roman" panose="02020603050405020304" pitchFamily="18" charset="0"/>
                <a:cs typeface="Times New Roman" panose="02020603050405020304" pitchFamily="18" charset="0"/>
              </a:rPr>
              <a:t>.</a:t>
            </a:r>
          </a:p>
          <a:p>
            <a:pPr algn="just"/>
            <a:r>
              <a:rPr lang="ru-RU" sz="1800" dirty="0" smtClean="0">
                <a:solidFill>
                  <a:srgbClr val="000000"/>
                </a:solidFill>
                <a:latin typeface="Times New Roman" panose="02020603050405020304" pitchFamily="18" charset="0"/>
                <a:cs typeface="Times New Roman" panose="02020603050405020304" pitchFamily="18" charset="0"/>
              </a:rPr>
              <a:t>	                           	 Полученные </a:t>
            </a:r>
            <a:r>
              <a:rPr lang="ru-RU" sz="1800" dirty="0">
                <a:solidFill>
                  <a:srgbClr val="000000"/>
                </a:solidFill>
                <a:latin typeface="Times New Roman" panose="02020603050405020304" pitchFamily="18" charset="0"/>
                <a:cs typeface="Times New Roman" panose="02020603050405020304" pitchFamily="18" charset="0"/>
              </a:rPr>
              <a:t>комочки самка несет к месту строительства. Там </a:t>
            </a:r>
            <a:r>
              <a:rPr lang="ru-RU" sz="1800" dirty="0" smtClean="0">
                <a:solidFill>
                  <a:srgbClr val="000000"/>
                </a:solidFill>
                <a:latin typeface="Times New Roman" panose="02020603050405020304" pitchFamily="18" charset="0"/>
                <a:cs typeface="Times New Roman" panose="02020603050405020304" pitchFamily="18" charset="0"/>
              </a:rPr>
              <a:t>                                                     			она </a:t>
            </a:r>
            <a:r>
              <a:rPr lang="ru-RU" sz="1800" dirty="0">
                <a:solidFill>
                  <a:srgbClr val="000000"/>
                </a:solidFill>
                <a:latin typeface="Times New Roman" panose="02020603050405020304" pitchFamily="18" charset="0"/>
                <a:cs typeface="Times New Roman" panose="02020603050405020304" pitchFamily="18" charset="0"/>
              </a:rPr>
              <a:t>вновь пережевывает древесину, смешивая ее со слюной и </a:t>
            </a:r>
            <a:r>
              <a:rPr lang="ru-RU" sz="1800" dirty="0" smtClean="0">
                <a:solidFill>
                  <a:srgbClr val="000000"/>
                </a:solidFill>
                <a:latin typeface="Times New Roman" panose="02020603050405020304" pitchFamily="18" charset="0"/>
                <a:cs typeface="Times New Roman" panose="02020603050405020304" pitchFamily="18" charset="0"/>
              </a:rPr>
              <a:t>			выделениями </a:t>
            </a:r>
            <a:r>
              <a:rPr lang="ru-RU" sz="1800" dirty="0">
                <a:solidFill>
                  <a:srgbClr val="000000"/>
                </a:solidFill>
                <a:latin typeface="Times New Roman" panose="02020603050405020304" pitchFamily="18" charset="0"/>
                <a:cs typeface="Times New Roman" panose="02020603050405020304" pitchFamily="18" charset="0"/>
              </a:rPr>
              <a:t>специальных желез. Из материала, который </a:t>
            </a:r>
            <a:r>
              <a:rPr lang="ru-RU" sz="1800" dirty="0" smtClean="0">
                <a:solidFill>
                  <a:srgbClr val="000000"/>
                </a:solidFill>
                <a:latin typeface="Times New Roman" panose="02020603050405020304" pitchFamily="18" charset="0"/>
                <a:cs typeface="Times New Roman" panose="02020603050405020304" pitchFamily="18" charset="0"/>
              </a:rPr>
              <a:t>			становится </a:t>
            </a:r>
            <a:r>
              <a:rPr lang="ru-RU" sz="1800" dirty="0">
                <a:solidFill>
                  <a:srgbClr val="000000"/>
                </a:solidFill>
                <a:latin typeface="Times New Roman" panose="02020603050405020304" pitchFamily="18" charset="0"/>
                <a:cs typeface="Times New Roman" panose="02020603050405020304" pitchFamily="18" charset="0"/>
              </a:rPr>
              <a:t>совсем мягким, оса делает бумажную пластину, </a:t>
            </a:r>
            <a:r>
              <a:rPr lang="ru-RU" sz="1800" dirty="0" smtClean="0">
                <a:solidFill>
                  <a:srgbClr val="000000"/>
                </a:solidFill>
                <a:latin typeface="Times New Roman" panose="02020603050405020304" pitchFamily="18" charset="0"/>
                <a:cs typeface="Times New Roman" panose="02020603050405020304" pitchFamily="18" charset="0"/>
              </a:rPr>
              <a:t>			тщательно </a:t>
            </a:r>
            <a:r>
              <a:rPr lang="ru-RU" sz="1800" dirty="0">
                <a:solidFill>
                  <a:srgbClr val="000000"/>
                </a:solidFill>
                <a:latin typeface="Times New Roman" panose="02020603050405020304" pitchFamily="18" charset="0"/>
                <a:cs typeface="Times New Roman" panose="02020603050405020304" pitchFamily="18" charset="0"/>
              </a:rPr>
              <a:t>и равномерно разминая пергаментный комок </a:t>
            </a:r>
            <a:r>
              <a:rPr lang="ru-RU" sz="1800" dirty="0" smtClean="0">
                <a:solidFill>
                  <a:srgbClr val="000000"/>
                </a:solidFill>
                <a:latin typeface="Times New Roman" panose="02020603050405020304" pitchFamily="18" charset="0"/>
                <a:cs typeface="Times New Roman" panose="02020603050405020304" pitchFamily="18" charset="0"/>
              </a:rPr>
              <a:t>			передними </a:t>
            </a:r>
            <a:r>
              <a:rPr lang="ru-RU" sz="1800" dirty="0">
                <a:solidFill>
                  <a:srgbClr val="000000"/>
                </a:solidFill>
                <a:latin typeface="Times New Roman" panose="02020603050405020304" pitchFamily="18" charset="0"/>
                <a:cs typeface="Times New Roman" panose="02020603050405020304" pitchFamily="18" charset="0"/>
              </a:rPr>
              <a:t>лапками. Полученный листочек бумаги оса прикрепляет к основе гнезда и летит за новой порцией материала</a:t>
            </a:r>
            <a:r>
              <a:rPr lang="ru-RU" sz="1800" dirty="0" smtClean="0">
                <a:solidFill>
                  <a:srgbClr val="000000"/>
                </a:solidFill>
                <a:latin typeface="Times New Roman" panose="02020603050405020304" pitchFamily="18" charset="0"/>
                <a:cs typeface="Times New Roman" panose="02020603050405020304" pitchFamily="18" charset="0"/>
              </a:rPr>
              <a:t>.</a:t>
            </a:r>
          </a:p>
          <a:p>
            <a:pPr algn="just"/>
            <a:r>
              <a:rPr lang="ru-RU" sz="1800" dirty="0" smtClean="0">
                <a:solidFill>
                  <a:srgbClr val="000000"/>
                </a:solidFill>
                <a:latin typeface="Times New Roman" panose="02020603050405020304" pitchFamily="18" charset="0"/>
                <a:cs typeface="Times New Roman" panose="02020603050405020304" pitchFamily="18" charset="0"/>
              </a:rPr>
              <a:t>	Строя </a:t>
            </a:r>
            <a:r>
              <a:rPr lang="ru-RU" sz="1800" dirty="0">
                <a:solidFill>
                  <a:srgbClr val="000000"/>
                </a:solidFill>
                <a:latin typeface="Times New Roman" panose="02020603050405020304" pitchFamily="18" charset="0"/>
                <a:cs typeface="Times New Roman" panose="02020603050405020304" pitchFamily="18" charset="0"/>
              </a:rPr>
              <a:t>каркас, самка одновременно с этим откладывает яйца и выкармливает подрастающих личинок. Повзрослевшие новые осы присоединяются к строительству. Как только самке удается вырастить 10 новых ос, она перестает строить и с этого времени занимается лишь откладыванием яиц, далее гнездо вьют ее дети.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4598"/>
            <a:ext cx="2540000" cy="1905000"/>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1" y="3501008"/>
            <a:ext cx="2662590" cy="1859047"/>
          </a:xfrm>
          <a:prstGeom prst="rect">
            <a:avLst/>
          </a:prstGeom>
          <a:ln>
            <a:noFill/>
          </a:ln>
          <a:effectLst>
            <a:softEdge rad="112500"/>
          </a:effectLst>
        </p:spPr>
      </p:pic>
    </p:spTree>
    <p:extLst>
      <p:ext uri="{BB962C8B-B14F-4D97-AF65-F5344CB8AC3E}">
        <p14:creationId xmlns:p14="http://schemas.microsoft.com/office/powerpoint/2010/main" val="1660311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94305"/>
          </a:xfrm>
          <a:prstGeom prst="rect">
            <a:avLst/>
          </a:prstGeom>
          <a:noFill/>
        </p:spPr>
        <p:txBody>
          <a:bodyPr wrap="square" rtlCol="0">
            <a:spAutoFit/>
          </a:bodyPr>
          <a:lstStyle/>
          <a:p>
            <a:pPr algn="just"/>
            <a:r>
              <a:rPr lang="ru-RU" sz="1800" dirty="0" smtClean="0">
                <a:solidFill>
                  <a:srgbClr val="444444"/>
                </a:solidFill>
                <a:latin typeface="Times New Roman" panose="02020603050405020304" pitchFamily="18" charset="0"/>
                <a:cs typeface="Times New Roman" panose="02020603050405020304" pitchFamily="18" charset="0"/>
              </a:rPr>
              <a:t>	</a:t>
            </a:r>
            <a:r>
              <a:rPr lang="ru-RU" sz="1800" dirty="0" smtClean="0">
                <a:solidFill>
                  <a:srgbClr val="000000"/>
                </a:solidFill>
                <a:latin typeface="Times New Roman" panose="02020603050405020304" pitchFamily="18" charset="0"/>
                <a:cs typeface="Times New Roman" panose="02020603050405020304" pitchFamily="18" charset="0"/>
              </a:rPr>
              <a:t>Самая прочная часть осиного гнезда – внутренняя, где располагаются соты с личинками и матка. Осы делают ее из плотных листов пергамента с добавлением целых древесных щепок, что очень увеличивает надежность всей постройки. Наружная оболочка, напротив, делается из особо тонких и эластичных бумажных пластин, которые легче раскатывать длинными полосками.</a:t>
            </a:r>
          </a:p>
          <a:p>
            <a:pPr algn="just"/>
            <a:r>
              <a:rPr lang="ru-RU" sz="1800" dirty="0" smtClean="0">
                <a:solidFill>
                  <a:srgbClr val="000000"/>
                </a:solidFill>
                <a:latin typeface="Times New Roman" panose="02020603050405020304" pitchFamily="18" charset="0"/>
                <a:cs typeface="Times New Roman" panose="02020603050405020304" pitchFamily="18" charset="0"/>
              </a:rPr>
              <a:t>			Постепенно гнездо осы приобретает сферическую форму с 			единственным входным отверстием внизу. С этого момента 			осы приступают к расширению своего дома, наращивая поверх 			имеющегося каркаса новые стенки. Внутри бумажный шар 			становится более просторным. Нередко для постройки 				наружной обшивки насекомые используют части внутренних 			слоев.</a:t>
            </a:r>
          </a:p>
          <a:p>
            <a:pPr algn="just"/>
            <a:r>
              <a:rPr lang="ru-RU" sz="1800" dirty="0" smtClean="0">
                <a:solidFill>
                  <a:srgbClr val="000000"/>
                </a:solidFill>
                <a:latin typeface="Times New Roman" panose="02020603050405020304" pitchFamily="18" charset="0"/>
                <a:cs typeface="Times New Roman" panose="02020603050405020304" pitchFamily="18" charset="0"/>
              </a:rPr>
              <a:t>	Осы не только по-разному обрабатывают все части своего гнездовья, но и нередко используют для строительства внешних и внутренних прослоек древесину разного качества. Например, на наружную обшивку насекомые могут взять древесину со старого деревянного забора, а для внутренних отделов – молодые ветви живого дерева.</a:t>
            </a:r>
          </a:p>
          <a:p>
            <a:pPr algn="just"/>
            <a:r>
              <a:rPr lang="ru-RU" sz="1800" dirty="0" smtClean="0">
                <a:solidFill>
                  <a:srgbClr val="000000"/>
                </a:solidFill>
                <a:latin typeface="Times New Roman" panose="02020603050405020304" pitchFamily="18" charset="0"/>
                <a:cs typeface="Times New Roman" panose="02020603050405020304" pitchFamily="18" charset="0"/>
              </a:rPr>
              <a:t>	Бумажная оса – трудолюбивый и усердный строитель, способный работать в очень быстром темпе. За летние месяцы осы успевают заново перекрыть свое гнездо более 5 раз, значительно увеличив его размеры. При благоприятном стечении обстоятельств, в своем необычном доме 1 рой бумажных ос за летние месяцы успевает вырастить около 4 тысяч новых насекомых.</a:t>
            </a:r>
          </a:p>
          <a:p>
            <a:pPr algn="just"/>
            <a:r>
              <a:rPr lang="ru-RU" sz="1800" dirty="0" smtClean="0">
                <a:solidFill>
                  <a:srgbClr val="000000"/>
                </a:solidFill>
                <a:latin typeface="Times New Roman" panose="02020603050405020304" pitchFamily="18" charset="0"/>
                <a:cs typeface="Times New Roman" panose="02020603050405020304" pitchFamily="18" charset="0"/>
              </a:rPr>
              <a:t>	Молодые осы улетают из родительского дома, образуя новые колонии в других пригодных для жизни местах. А в старом гнезде остаются лишь рабочие особи, которые до наступления холодов ухаживают за маткой и ремонтируют улей по мере необходимости.</a:t>
            </a:r>
          </a:p>
          <a:p>
            <a:r>
              <a:rPr lang="ru-RU" sz="1800" dirty="0" smtClean="0">
                <a:solidFill>
                  <a:srgbClr val="000000"/>
                </a:solidFill>
              </a:rPr>
              <a:t/>
            </a:r>
            <a:br>
              <a:rPr lang="ru-RU" sz="1800" dirty="0" smtClean="0">
                <a:solidFill>
                  <a:srgbClr val="000000"/>
                </a:solidFill>
              </a:rPr>
            </a:br>
            <a:endParaRPr lang="ru-RU" sz="1800" b="0" i="0" dirty="0">
              <a:solidFill>
                <a:srgbClr val="000000"/>
              </a:solidFill>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2776"/>
            <a:ext cx="2887954" cy="1800200"/>
          </a:xfrm>
          <a:prstGeom prst="rect">
            <a:avLst/>
          </a:prstGeom>
          <a:ln>
            <a:noFill/>
          </a:ln>
          <a:effectLst>
            <a:softEdge rad="112500"/>
          </a:effectLst>
        </p:spPr>
      </p:pic>
    </p:spTree>
    <p:extLst>
      <p:ext uri="{BB962C8B-B14F-4D97-AF65-F5344CB8AC3E}">
        <p14:creationId xmlns:p14="http://schemas.microsoft.com/office/powerpoint/2010/main" val="3290174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Бумажные осы">
  <a:themeElements>
    <a:clrScheme name="">
      <a:dk1>
        <a:srgbClr val="5F5F5F"/>
      </a:dk1>
      <a:lt1>
        <a:srgbClr val="FFFFFF"/>
      </a:lt1>
      <a:dk2>
        <a:srgbClr val="5F5F5F"/>
      </a:dk2>
      <a:lt2>
        <a:srgbClr val="007300"/>
      </a:lt2>
      <a:accent1>
        <a:srgbClr val="499F00"/>
      </a:accent1>
      <a:accent2>
        <a:srgbClr val="4FC200"/>
      </a:accent2>
      <a:accent3>
        <a:srgbClr val="FFFFFF"/>
      </a:accent3>
      <a:accent4>
        <a:srgbClr val="505050"/>
      </a:accent4>
      <a:accent5>
        <a:srgbClr val="B1CDAA"/>
      </a:accent5>
      <a:accent6>
        <a:srgbClr val="47B000"/>
      </a:accent6>
      <a:hlink>
        <a:srgbClr val="78E6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Бумажные осы</Template>
  <TotalTime>477</TotalTime>
  <Words>161</Words>
  <Application>Microsoft Office PowerPoint</Application>
  <PresentationFormat>Экран (4:3)</PresentationFormat>
  <Paragraphs>86</Paragraphs>
  <Slides>13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Бумажные осы</vt:lpstr>
      <vt:lpstr>Исследовательская работа по окружающему миру</vt:lpstr>
      <vt:lpstr>Цели, задачи и актуальность.</vt:lpstr>
      <vt:lpstr>Введение.</vt:lpstr>
      <vt:lpstr>Кто такая бумажная оса.</vt:lpstr>
      <vt:lpstr>Образ жизни бумажной осы.</vt:lpstr>
      <vt:lpstr>Презентация PowerPoint</vt:lpstr>
      <vt:lpstr>Этапы строения осиного  гнезда.</vt:lpstr>
      <vt:lpstr>Презентация PowerPoint</vt:lpstr>
      <vt:lpstr>Презентация PowerPoint</vt:lpstr>
      <vt:lpstr>Мои наблюдения за осами.</vt:lpstr>
      <vt:lpstr>Осы – первооткрыватели.</vt:lpstr>
      <vt:lpstr>Вывод</vt:lpstr>
      <vt:lpstr>Список используемой литературы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Исследовательская работа</dc:title>
  <dc:creator>user</dc:creator>
  <cp:lastModifiedBy>user</cp:lastModifiedBy>
  <cp:revision>43</cp:revision>
  <cp:lastPrinted>2019-02-18T08:43:31Z</cp:lastPrinted>
  <dcterms:created xsi:type="dcterms:W3CDTF">2018-10-22T11:38:44Z</dcterms:created>
  <dcterms:modified xsi:type="dcterms:W3CDTF">2019-02-18T08:47:57Z</dcterms:modified>
</cp:coreProperties>
</file>