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3" r:id="rId3"/>
    <p:sldId id="27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85" r:id="rId14"/>
    <p:sldId id="286" r:id="rId15"/>
    <p:sldId id="287" r:id="rId16"/>
    <p:sldId id="269" r:id="rId17"/>
    <p:sldId id="270" r:id="rId18"/>
    <p:sldId id="271" r:id="rId19"/>
    <p:sldId id="28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CC00"/>
    <a:srgbClr val="006600"/>
    <a:srgbClr val="0000CC"/>
    <a:srgbClr val="CC0000"/>
    <a:srgbClr val="000066"/>
    <a:srgbClr val="FF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384914-F8BA-4E29-9C26-9424D9722523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B52616-99F2-4364-8F3C-BA2973D99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3F5889-1E6A-499F-87FB-704EDD1253BF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F0A76-C040-4706-B487-4DA7A1B24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733C-380E-48C7-8603-05BF19989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B4662-2F50-44B2-A8F9-92AF58357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84FB0-5CA9-435C-8C85-521591A18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4B6C-CA01-4DCE-BEAB-3D241FFAB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AB974-23A6-4039-82D0-A43CDA7A0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22BA1-19FF-43E9-A322-756F92899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4A1A-D140-4573-B113-09FD08ADD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A0131-0C66-4521-A54E-DCAB1930E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52F0E-4A06-4999-A47C-1187AC16F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491D-0BE9-4ADA-B5FE-8A9737855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3EF28A4-6D23-475D-8D98-2C0A3F03E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2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69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png"/><Relationship Id="rId9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645024"/>
            <a:ext cx="338437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00167" y="2571744"/>
            <a:ext cx="571504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Кто что ест</a:t>
            </a:r>
          </a:p>
        </p:txBody>
      </p:sp>
      <p:pic>
        <p:nvPicPr>
          <p:cNvPr id="1026" name="Picture 2" descr="I:\Анимашки\аним.природа\pticia-8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3202740" cy="3140968"/>
          </a:xfrm>
          <a:prstGeom prst="rect">
            <a:avLst/>
          </a:prstGeom>
          <a:noFill/>
        </p:spPr>
      </p:pic>
      <p:pic>
        <p:nvPicPr>
          <p:cNvPr id="1027" name="Picture 3" descr="I:\Анимашки\аним.природа\zhivotnye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4572000" cy="329841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0"/>
            <a:ext cx="4067943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Проверка.</a:t>
            </a:r>
          </a:p>
        </p:txBody>
      </p:sp>
      <p:graphicFrame>
        <p:nvGraphicFramePr>
          <p:cNvPr id="20548" name="Group 68"/>
          <p:cNvGraphicFramePr>
            <a:graphicFrameLocks noGrp="1"/>
          </p:cNvGraphicFramePr>
          <p:nvPr/>
        </p:nvGraphicFramePr>
        <p:xfrm>
          <a:off x="395288" y="1397000"/>
          <a:ext cx="8424862" cy="4468368"/>
        </p:xfrm>
        <a:graphic>
          <a:graphicData uri="http://schemas.openxmlformats.org/drawingml/2006/table">
            <a:tbl>
              <a:tblPr/>
              <a:tblGrid>
                <a:gridCol w="3024187"/>
                <a:gridCol w="3313113"/>
                <a:gridCol w="2087562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Название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животных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Их пища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Группа по питанию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Ласточка, ёж,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ящерица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Насекомые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Сова, лиса, рысь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Мыши, полёвки, зайцы, птицы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mic Sans MS" pitchFamily="66" charset="0"/>
                        </a:rPr>
                        <a:t>Ворона, кабан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omic Sans MS" pitchFamily="66" charset="0"/>
                        </a:rPr>
                        <a:t>Любая растительная и животная пища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Лесная мышь, заяц, лось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Плоды, семена, ве-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точки, листья, кора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49" name="Oval 69"/>
          <p:cNvSpPr>
            <a:spLocks noChangeArrowheads="1"/>
          </p:cNvSpPr>
          <p:nvPr/>
        </p:nvSpPr>
        <p:spPr bwMode="auto">
          <a:xfrm>
            <a:off x="7380288" y="2492375"/>
            <a:ext cx="720725" cy="719138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0" name="Oval 70"/>
          <p:cNvSpPr>
            <a:spLocks noChangeArrowheads="1"/>
          </p:cNvSpPr>
          <p:nvPr/>
        </p:nvSpPr>
        <p:spPr bwMode="auto">
          <a:xfrm>
            <a:off x="7380288" y="3357563"/>
            <a:ext cx="720725" cy="719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1" name="Oval 71"/>
          <p:cNvSpPr>
            <a:spLocks noChangeArrowheads="1"/>
          </p:cNvSpPr>
          <p:nvPr/>
        </p:nvSpPr>
        <p:spPr bwMode="auto">
          <a:xfrm>
            <a:off x="7380288" y="4222750"/>
            <a:ext cx="720725" cy="71913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2" name="Oval 72"/>
          <p:cNvSpPr>
            <a:spLocks noChangeArrowheads="1"/>
          </p:cNvSpPr>
          <p:nvPr/>
        </p:nvSpPr>
        <p:spPr bwMode="auto">
          <a:xfrm>
            <a:off x="7380288" y="5013325"/>
            <a:ext cx="720725" cy="719138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3" name="Rectangle 73"/>
          <p:cNvSpPr>
            <a:spLocks noChangeArrowheads="1"/>
          </p:cNvSpPr>
          <p:nvPr/>
        </p:nvSpPr>
        <p:spPr bwMode="auto">
          <a:xfrm>
            <a:off x="3492500" y="2492375"/>
            <a:ext cx="3095625" cy="7207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800000"/>
                </a:solidFill>
              </a:rPr>
              <a:t>Насекомоядные</a:t>
            </a:r>
          </a:p>
        </p:txBody>
      </p:sp>
      <p:sp>
        <p:nvSpPr>
          <p:cNvPr id="20554" name="Rectangle 74"/>
          <p:cNvSpPr>
            <a:spLocks noChangeArrowheads="1"/>
          </p:cNvSpPr>
          <p:nvPr/>
        </p:nvSpPr>
        <p:spPr bwMode="auto">
          <a:xfrm>
            <a:off x="3492500" y="3429000"/>
            <a:ext cx="3095625" cy="6492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800000"/>
                </a:solidFill>
              </a:rPr>
              <a:t>Хищные</a:t>
            </a:r>
          </a:p>
        </p:txBody>
      </p:sp>
      <p:sp>
        <p:nvSpPr>
          <p:cNvPr id="20555" name="Rectangle 75"/>
          <p:cNvSpPr>
            <a:spLocks noChangeArrowheads="1"/>
          </p:cNvSpPr>
          <p:nvPr/>
        </p:nvSpPr>
        <p:spPr bwMode="auto">
          <a:xfrm>
            <a:off x="3492500" y="4221163"/>
            <a:ext cx="3095625" cy="6492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800000"/>
                </a:solidFill>
              </a:rPr>
              <a:t>Всеядные</a:t>
            </a:r>
          </a:p>
        </p:txBody>
      </p:sp>
      <p:sp>
        <p:nvSpPr>
          <p:cNvPr id="20556" name="Rectangle 76"/>
          <p:cNvSpPr>
            <a:spLocks noChangeArrowheads="1"/>
          </p:cNvSpPr>
          <p:nvPr/>
        </p:nvSpPr>
        <p:spPr bwMode="auto">
          <a:xfrm>
            <a:off x="3492500" y="5013325"/>
            <a:ext cx="3094038" cy="7921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800000"/>
                </a:solidFill>
              </a:rPr>
              <a:t>Растительноядные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9" grpId="0" animBg="1"/>
      <p:bldP spid="20550" grpId="0" animBg="1"/>
      <p:bldP spid="20551" grpId="0" animBg="1"/>
      <p:bldP spid="20552" grpId="0" animBg="1"/>
      <p:bldP spid="20553" grpId="0" animBg="1"/>
      <p:bldP spid="20554" grpId="0" animBg="1"/>
      <p:bldP spid="20555" grpId="0" animBg="1"/>
      <p:bldP spid="205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412875"/>
            <a:ext cx="4608513" cy="4895850"/>
          </a:xfrm>
          <a:solidFill>
            <a:srgbClr val="B3F200"/>
          </a:solidFill>
          <a:ln w="28575">
            <a:solidFill>
              <a:srgbClr val="8080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</a:t>
            </a:r>
            <a:r>
              <a:rPr lang="ru-RU" smtClean="0">
                <a:latin typeface="Comic Sans MS" pitchFamily="66" charset="0"/>
              </a:rPr>
              <a:t>Животные питаются растениями или другими животными. Поэтому говорят, что живые существа связаны между собой в </a:t>
            </a:r>
          </a:p>
          <a:p>
            <a:pPr algn="ctr" eaLnBrk="1" hangingPunct="1">
              <a:buFontTx/>
              <a:buNone/>
            </a:pPr>
            <a:r>
              <a:rPr lang="ru-RU" u="sng" smtClean="0">
                <a:solidFill>
                  <a:srgbClr val="FF0000"/>
                </a:solidFill>
                <a:latin typeface="Comic Sans MS" pitchFamily="66" charset="0"/>
              </a:rPr>
              <a:t>цепи питания</a:t>
            </a:r>
            <a:r>
              <a:rPr lang="ru-RU" smtClean="0">
                <a:latin typeface="Comic Sans MS" pitchFamily="66" charset="0"/>
              </a:rPr>
              <a:t>.</a:t>
            </a:r>
            <a:endParaRPr lang="ru-RU" smtClean="0"/>
          </a:p>
        </p:txBody>
      </p:sp>
      <p:pic>
        <p:nvPicPr>
          <p:cNvPr id="225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3579813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Цепи питания.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300663"/>
            <a:ext cx="8229600" cy="1152525"/>
          </a:xfrm>
          <a:solidFill>
            <a:srgbClr val="66FFCC"/>
          </a:solidFill>
          <a:ln w="28575">
            <a:solidFill>
              <a:srgbClr val="00CC99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Comic Sans MS" pitchFamily="66" charset="0"/>
              </a:rPr>
              <a:t>	Цепи питания начинаются с растения. Это первое звено.</a:t>
            </a:r>
          </a:p>
        </p:txBody>
      </p:sp>
      <p:pic>
        <p:nvPicPr>
          <p:cNvPr id="24581" name="Picture 5" descr="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25574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fff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14446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36575" y="4797425"/>
            <a:ext cx="8139113" cy="1828800"/>
          </a:xfrm>
          <a:prstGeom prst="rect">
            <a:avLst/>
          </a:prstGeom>
          <a:solidFill>
            <a:srgbClr val="CCCC00"/>
          </a:solidFill>
          <a:ln w="28575">
            <a:solidFill>
              <a:srgbClr val="8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/>
              <a:t>Ведь только растения способны использовать</a:t>
            </a:r>
          </a:p>
          <a:p>
            <a:pPr algn="ctr"/>
            <a:r>
              <a:rPr lang="ru-RU" sz="2800"/>
              <a:t>энергию Солнца, создавать, производить </a:t>
            </a:r>
          </a:p>
          <a:p>
            <a:pPr algn="ctr"/>
            <a:r>
              <a:rPr lang="ru-RU" sz="2800"/>
              <a:t>питательные вещества (сахар, крахмал и др.) </a:t>
            </a:r>
          </a:p>
          <a:p>
            <a:pPr algn="ctr"/>
            <a:r>
              <a:rPr lang="ru-RU" sz="2800"/>
              <a:t>из углекислого газа и воды.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1187450" y="1196975"/>
            <a:ext cx="504825" cy="792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971550" y="5373688"/>
            <a:ext cx="6788150" cy="1095375"/>
          </a:xfrm>
          <a:prstGeom prst="rect">
            <a:avLst/>
          </a:prstGeom>
          <a:solidFill>
            <a:srgbClr val="99FF99"/>
          </a:solidFill>
          <a:ln w="28575">
            <a:solidFill>
              <a:srgbClr val="8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/>
              <a:t>Второе звено цепи – </a:t>
            </a:r>
          </a:p>
          <a:p>
            <a:pPr algn="ctr"/>
            <a:r>
              <a:rPr lang="ru-RU" sz="3200"/>
              <a:t>это растительноядные животные.</a:t>
            </a:r>
          </a:p>
        </p:txBody>
      </p:sp>
      <p:pic>
        <p:nvPicPr>
          <p:cNvPr id="24586" name="Picture 10" descr="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0613" y="2924175"/>
            <a:ext cx="20939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2843213" y="3860800"/>
            <a:ext cx="7921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4588" name="Picture 12" descr="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276475"/>
            <a:ext cx="2665412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5724525" y="3789363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331913" y="5373688"/>
            <a:ext cx="6345237" cy="1095375"/>
          </a:xfrm>
          <a:prstGeom prst="rect">
            <a:avLst/>
          </a:prstGeom>
          <a:solidFill>
            <a:srgbClr val="FFFF66"/>
          </a:solidFill>
          <a:ln w="28575">
            <a:solidFill>
              <a:srgbClr val="8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/>
              <a:t>Третье звено – насекомоядные </a:t>
            </a:r>
          </a:p>
          <a:p>
            <a:pPr algn="ctr"/>
            <a:r>
              <a:rPr lang="ru-RU" sz="3200"/>
              <a:t>или хищные животные.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/>
      <p:bldP spid="24583" grpId="0" animBg="1"/>
      <p:bldP spid="24583" grpId="1" animBg="1"/>
      <p:bldP spid="24584" grpId="0" animBg="1"/>
      <p:bldP spid="24585" grpId="0" animBg="1"/>
      <p:bldP spid="24585" grpId="1" animBg="1"/>
      <p:bldP spid="24587" grpId="0" animBg="1"/>
      <p:bldP spid="24589" grpId="0" animBg="1"/>
      <p:bldP spid="245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312988" y="307975"/>
            <a:ext cx="6607175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Arial" charset="0"/>
              </a:rPr>
              <a:t>Не все насекомые питаются растительной пищей, есть среди насекомых и хищники. Один из самых прожорливых - стрекоза. Она съедает в день пищи больше, чем весит сама. С мая и до осени летают стрекозы над заросшими берегами рек и речушек, охотятся на комаров и мошек. Добычу они ловят ногами. Их ноги покрыты шипами и щетинками, в полете согнуты и сближены так, что получается «ловчая корзина». Вот комар или муха уже в корзине. Комара стрекоза съедает прямо на лету. А муху - садясь на веточку. Сейчас во всем мире известно 4500 видов стрекоз. Особенно много их в жарких странах. Самые большие современные стрекозы достигают в размахе крыльев 19 сантиметров.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988" y="307975"/>
            <a:ext cx="1855787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s://encrypted-tbn2.gstatic.com/images?q=tbn:ANd9GcSEZXDLkmbRypX7YG0Lxzp0xELHgmWd7hgYZAbc2TdWxTvUu33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743075"/>
            <a:ext cx="18732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http://img-fotki.yandex.ru/get/5814/102037042.2/0_80f89_77b0d0db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180013"/>
            <a:ext cx="18827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http://img9.joyreactor.cc/pics/post/%D0%BB%D0%B8%D1%87%D0%BD%D0%BE%D0%B5-%D1%84%D0%BE%D1%82%D0%BE-%D0%BC%D0%B0%D0%BA%D1%80%D0%BE-%D1%81%D1%82%D1%80%D0%B5%D0%BA%D0%BE%D0%B7%D0%B0-11261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700" y="3133725"/>
            <a:ext cx="18732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23850" y="3500438"/>
            <a:ext cx="84963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Arial" charset="0"/>
              </a:rPr>
              <a:t>Одна травяная лягушка за сутки съедает до семи насекомых и других существ, которые могут приносить человеку ущерб. За период с апреля по сентябрь они съедают больше тысячи всевозможных комаров, мух, опасных для нашего хозяйства жуков. Тем самым они не допускают, чтобы эти существа размножились сверх меры. </a:t>
            </a:r>
          </a:p>
        </p:txBody>
      </p:sp>
      <p:pic>
        <p:nvPicPr>
          <p:cNvPr id="16387" name="Picture 2" descr="http://gublibrary.ru/pub/Jiv/Travyanaya%20lyag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75" y="512763"/>
            <a:ext cx="3192463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539750" y="3076575"/>
            <a:ext cx="403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Камышовая жаба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984750" y="3076575"/>
            <a:ext cx="3744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Травяная лягушка</a:t>
            </a: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2538" y="357188"/>
            <a:ext cx="2778125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2673350" y="260350"/>
            <a:ext cx="61214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Arial" charset="0"/>
              </a:rPr>
              <a:t>Население лесного муравейника за день съедает до 100 тысяч, а за год до 10 миллионов насекомых.</a:t>
            </a:r>
          </a:p>
        </p:txBody>
      </p:sp>
      <p:pic>
        <p:nvPicPr>
          <p:cNvPr id="17411" name="Picture 2" descr="https://encrypted-tbn1.gstatic.com/images?q=tbn:ANd9GcSFXJZ-Q6vwd1VWyuDQGx7Nuq0VIV4nW7xlkpylO6ZZio7wEJJ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" y="280988"/>
            <a:ext cx="19161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2673350" y="1660525"/>
            <a:ext cx="61198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Arial" charset="0"/>
              </a:rPr>
              <a:t>Личинка божьей коровки за свою короткую, трехнедельную жизнь съедает почти тысячу тлей. За свою жизнь жук божьей коровки съедает 4 тысячи  тлей. Это насекомое помогает людям сохранять урожай.</a:t>
            </a:r>
          </a:p>
        </p:txBody>
      </p:sp>
      <p:pic>
        <p:nvPicPr>
          <p:cNvPr id="17413" name="Picture 4" descr="http://img-fotki.yandex.ru/get/6310/27989760.43/0_72a56_f310c314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" y="2058988"/>
            <a:ext cx="1908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825" y="3597275"/>
            <a:ext cx="106838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508000" y="4465638"/>
            <a:ext cx="20716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/>
              <a:t>Жук божьей коровки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585788" y="3335338"/>
            <a:ext cx="18700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/>
              <a:t>Личинка божьей коровки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431800" y="1797050"/>
            <a:ext cx="20716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/>
              <a:t>Муравей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800" y="4803775"/>
            <a:ext cx="836136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Постройте цепь питания, одним из звеньев которой будет тля.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5825" y="5729288"/>
            <a:ext cx="1693863" cy="8397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65550" y="5757863"/>
            <a:ext cx="1693863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57950" y="5727700"/>
            <a:ext cx="1692275" cy="839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673350" y="6176963"/>
            <a:ext cx="962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80063" y="6176963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4" name="AutoShape 2" descr="data:image/jpeg;base64,/9j/4AAQSkZJRgABAQAAAQABAAD/2wCEAAkGBhMSEBUUEhQWFBUVGBkZGBgYFRcYGBoaFxcYFBcZGxkYHSYeGBojGRgVHy8gIycpLCwsFh4xNTAqNSYrLCkBCQoKDgwOGg8PGiwkHyQsLSwsLCwpLCkpLCwqLCwsKSwpLCwsKikpLiksLCwpLCksLCwpLCwsKSwvKSksLCwsLP/AABEIAKMBNQMBIgACEQEDEQH/xAAcAAEAAQUBAQAAAAAAAAAAAAAAAwECBAUHBgj/xABAEAABAwIEAgcHAgQEBgMAAAABAAIRAyEEEjFBUWEFBiJxgZGxBxMyocHR8ELhM1Jy8RQjYoIVFkOSosIXVHP/xAAaAQEAAwEBAQAAAAAAAAAAAAAAAQIDBAUG/8QAMBEAAgEDAwEHAgUFAAAAAAAAAAECAxESBCExQQUTIlFhcaFCsRUygeHwFCNikcH/2gAMAwEAAhEDEQA/AO4oiIAiIgCIiAIiIAiIgCIiAIiIAiIgCIiAIqSqFyi4LlRa7G9P0aQJc8W2FzzjuXlcT7TGhjnNbJLiG90WPO8rjqa+hTdr39tw9j3cpmXIcZ7QMUBAfDnTADRAnv4WWDT6y4rtNNV/a7bj+o2Ahcr7Uja6iyuSO1uqACSRCpTqhwlpBB3Bkea4P/xWtVtnIYLb3jaPktl/zbWaGBtZzWxBgxFvlos/xVp7w+f2JyR2iVWVyIe0DE6MeSLCS2do3ufqt5h/aa1gaxzHVHRd0tEzyAgCbLeHadNvxJr+egujoKLQdEdcKFVozPax+7STAnbMQJMRK3lOqHXBB7jK7qdenVV4O5JeiItgEREAREQBERAEREAREQBERAEREAREQBERAEREAREQBUJWPj8c2jTdUeYa0Sft3rnnWfrs+oRTpyxhAJj4iIvptNlxarWQobcvyHB0LF9JU6bcznACJ7xyWixvXui1mZozkCSJAjeJvdcz6R6VeWHMSZAtmtlEQPJYtTpQmcoIERYQNeeu68ap2jqKn5LJFHNHqsd7Qa7nOOZtNosAOY1M94WurdY69Rpc58Ei0k6Rp9VqQac9lue1zEmeZ27lBj4i0tk24XtOtlwSlKo/E3+pDkyT/iD3hoaSI+I6xx7zurX0mtaHN2JzE6weMqMYttOA0SbC15ELErOce0+WtdrBmeRjTgrqHlsihNXxQLm+77WXQefFA55cTIaYjiYO895UL6giWdk22gHzUT8QYg6iSDNj3fZaqHRAnl7BIcLTb5TzN1VtIf1O1E6Rrpt+6xa1Saes33EGSdueirVJGXe+9tdjFv7K2IM04vJ2hoduHGPNY9GoXS4OyyYPH9juoKjS54aLDXx+t1eKkP7QAyi+19B4R6ooJL1FzJeXB8XdN9YHCbar0vQvXqrhWilTpMJJMzMGOc+C8kx0y6XWgD09fVW167i74gC0RMcb+GimGUZJx2aClY61hvanSc+HUnMABJJcCY2gW9V6DojrfhcSctKoC7+Ugg6TbY+C4E/tQ0HmSdfMaytz0H0/Uw0vpEW3yt08dvVdcdZWg7yd/SxdTO/IvE9UevwxFq5Y1x+GM0nkREfNe1BXsUa8KyvE0KoiLcBERAEREAREQBEVCEBVERAEREAREQBERAFrul+maeHbLiMxnKOMRPqrOsHS4w9Fz9XaNHPj3Bcj6ydMVajpqOJcAMh8dI8V5Wt1qp/2ofm+xDdjddMdPOxGcGXQQcoMtjSI8SvNU6xyvP6p3mQBoL629UwFUsAmztzqHHmrMYPeVIdLRbNw1t4XXzii8nk7+pm5XMV7feOLj8ANvvHep3Vi0AG+kbb78FK+gA1w1jQ2B/usJzx7slx+IGTbX6brZWl7FTJOKyPOwN9eGv5yWFUc6pxLQdtTuDyhRjDl1yJAvlJvpe/0U7cW0/6fAi0W71pjjxyRcr/hBl7MNnQj152Vp7QIfr3eHPh81RwBMMMQPnprsr6jy0iBMtgRx5ym4MZ0vhgMTczsRt8lc+nNMn4vp3qQVA17jpoYiBzme5YtbHlwIYI1vFoJm3FaJN8AyMQQWEHgD843usVzB8Lbi0yeGvJWsqXBLs3DgDwO42U5r5haxFt41gjuVksQBhjcyAeV/KdVEaEgkuN/i57cFO2td02Itx0Gqua4ZYNy7b5yoyaBisotzZReNQCd7jeNlO3CNJNpvb5FXYenlta244eCvbUs4iLEn6KJSfQEL8C0yR2Y8J8RzUYwxEQ7gY25aeqyajOy0STuRpYXPfdWVG3ytESbnlv+d6KTBLg8Y4fDd2si0WO66R1G62Ef5eIrggjs5gQQeGadO/zXN2Oi8jsiDbZZeA6RcxwcGHNMzlB358lWNSVOecC0XY+gGulVXn+qHWVuKpcKjIDh6FegX09KoqsFOPU2CIi1AREQBERAEREAREQBERAEREAWN0jjW0qbqjtGjQangFkFeA9pvW1lBook3cJNuJyjx1K5tVVdOm3Hnp7kN23NR031p968vIOSTw0E5bctSvPe8FWpmJgfpsYOxK1+P6ca4hjN4DdoGhWWK0U4vsBy21XyTpyXjlyzLK5FWfkBsMtwRfbdRYCsQMwiDJI1N1TpOplZAt85nT5rHw7HkD9G3Em2nJbRheFyvUy6+OAGUHtTbhB9AoBhIhx7QmYtbe3PvV9AiMhAG06ydr8Y48kyFpBmRNrxvxUrw7IFzCCTAMOF7aE9/gqmi0xYWMcO/wCarmOciwmCYN97DylQ03dpxieFuXqosC1zclSBbhMwOfPZR4nEAgRcgnQCfPTRUr1TmBbeZ12/Cq0qBBJN5/VGu0chyWyS2bBA7CFzpeO1FhfT0J71SqwwDYGLQTfldZTCbg3A0tp4q3KS/K0TE8r/AFU5sgwjhTmBAM7+JU9LDzJMiNu7Wyz6FEtLjqYG3LTlv5KBjMxP8szw1+YCd42TYx2U5kj4Zub37uSnYxrXER4/PVSUzFtBcgcp3WOalif9Xgq3cgyWlUuSSCZt3AcVHTxAc0ACTqfXVRspF03tM8+HgsljRFhBnj5qWkgXNpucTcDlrrdWtYcpIdrcyL696np6k24c/BMscOJKzyJMd7HDYEDhyi/zKPxZESCNTb9tlM+pJIFyftxVDTm8bR52U380LG06sdZ6tCuHMLcsgFryQC3mdr7ruOGxLajQ5hDmuEggyD4rgIoiwsCN+5e16gdYn06hp1XAUSDlLtA7lwBuuzR6uNKWD4fwaRfQ6cioHKsr6EuEREAREQBERAERWueBqYUN2BcixqnSVJvxVGDve0fVYdXrThG/FiKQ/wB4+io6sFy1/sG1ReeqdfsCP+u09wcfQLBre1HBDRz3d1Mgf+UKn9RT8xY9J0l0kyhTNR5gCPEmwA7yuTdbqnv3Pc+Jf8IsYA+EDwCx+u3tCOLc1tFuWky4zvaJfESQJ0EwOZXlMN07UY7MfdPtAmpp5NXj63vK81g/CvllJPobLD9BNb2iAXHXl3cP7q3E18tO1zmtxMGbLCq9OV3CQaTQNTnJ7jAbpC1pY4uk1qTif9b2xfQDJZc0aE5O9RmTNuHFzpdcmRGzZ4cTzV1N7s2UGYM315iVgMqva2AaMnf3jvqxSU8U8N/6Qvr7yTzsGqXSfoQZtetlmRrB8fz0V2GZGWfi4HSOQWrNd+ac1I7fGYvrq1X+/fI7VKw0zuP/AKdyjuXawM0vBqGwtFiL8bKH/GkZoMuJjkOfIfdYfvHy7t0zN/idA4D4VH/mNMgMM7+814z9ldUfMGxZSmQZnX1vbZUdiCJbM8PWZ8FisqPAuBOnxjyCrQqvF3NEk/ztg/NRgwZvvoEDV28ceSlo1mizdriRC1bRUDpLZE2hzfqe5WV61QCzYP8AWyfW+6jub7f9J3NrXxec9mY0J49yhfiZAA7hH7LXURUMSxw8R91lsw1S0NFrXdx0KOkojcuebgn+Y6d37Kalh9yTFzHD7/3UdPCOboAdf1fThKkLalxlb/3ajyVX5JixcbXA5XtqrgIgTefLn81GW1S6YYDEjtH7a/dW0aVaT8IvrJPyhVx9USZNQgD0O+1kguN7cuI581B7mprmaYHB1vvuqupVCfjbffKfLXvVcfVAmzARz9NVcxpIvYDbh3rGGBfM5xP9P7yrHYOqTHvADtLLHxzJjF/UgbKWi9u6yMxMHgOZNvotQMFi2mc1F42nMPSVYcDiXDtvawcGNmfF32U9zHrJFjoLvabUZhmU6LW+8b2S4gRA0hsQBHzC9B1H64YnF1yyqKeUNJlrSIMiLlxndcu6C6GfWrNpMNVznkDRpaBN3GAIA/bdd16u9XqeEpBjLu/U86uO5P2XraRVJyTy8K+SybbNrKKqL1i5rOmusNHCtzVnxcCBd1zEwLxrfkuc9Le3mm15Zh6BcAYzVHBg/wC3X5r2fW7qmcUwmk4MqluUlwDmlszBB0OsOFxK890F7F8HTE4hvvX8yY8lhjUlJpuy6WNFKKXF2eZre2uu8dk0m8msc8rF/wDkbpGr/CGJfP8AJSaweeUldewXVDB0v4eHpt/2hbSnh2t0aB3ABVWmj1k3+pm5N+RxJjOnq+lGqAd6lYj5AhTs6gdM1fjfRZ/U5zl2qEhWWnpL6Stn5nHqPsXxjv4uMa3kymFnUvYWw/xMZXd3BrV1NVVlTguIoYnNm+w3CfqrYh3e/wDZYnSvsboU6bnUqlSYNnOkHkfFdUUdaiHCDoplBNWsMUfLGOxFKkIBaH7jUyOSx8LiM4uO1yEfJe56d6v0qWOrgUg053GYF7kz5ELCp4BoIgXPd9dF4D1EI3jZ3MHE86yickizm6eiU8PIE2nX1t9l6XEYIZTYX+S1ww4LRP6VWOoyRFrGA/Ah0ZRpvBVcR0Vmbm0gaqdpLXcjr+yyqb85EC27fz0UupJboWNZRwYPxWj89VkvwOV7TraNfL6rKxND9TRBEAc9ldSqhzYOoPiDx5Krqt7omxgVcPDgdNu8cfRXPokEEWB+Ub/nFZmLAOl+EcdZ8OKuptD2tGs68h+fVR3jsmxYw6VSYtoZ11JVcTTJM7gT466/mqkr4U5jlEQbGL/vxV+HdtBneYPqmXVCxr3V3ZmnTUH+yyH4poh2WYWwq9HhzXnjosZ/RfwjSb2koqkJCzBxVMglvDx4qJmPcy23oomYGHuZt+W+vipquHsYE6Cf3U2gtuQZbMeDEGNx4qSpige8baW3Ws9yWbWP07lnYVvC86lZShFbolGS54MEcfWyjqMIdI2E96oKRyfmxUuW3KD8ljwSR0q8nnvZXZREfngrXUJE6ENBVPeFpOYX47KdnwC9pcOc8VLT7ViFjOxI+ZjwVzcWSRZ3lChxfkSZfuiNDOwBskDkO8/QKFmM2ynXeLfllm4HoZ9eo0NiXEDu5+AuqqLcrMlM9r7NqJa95a0BrgJMGZGgB4XPyXQlgdD9FtoUmsaNAs9fV6al3VNRuaIIiLoJCIiAIiICiqiIAiIgCIiA537TMOWH3zKec5Q3xvBtrqAuV1sVWc6DIzGYGy+lKtEOEOAI5iVxrrH0CcPiSGgwZ0Gxv+y8LW0VSl3qXPPuZTj1POYXEv8AhfPK0SOKjc2HGRY+U/2UePq3sSXE8NOXgFdReTaIO/IFcOP1IzIvdk1PD6qQtI0Nxvr+d6VKIDm2kTHMnX9llupgtA0mLcB9Uc+AQh2aLZg3UG3KyjxDIcCLZuJjzV2IBbJaRbbVUw9YOJzaxcER5ckXmuCS7JIMOzOIi0QP2VuEflcWEd3d91PTeBZgm2o0vZR4vDdnMYkXk8eXkqp32YJ4lroEiTeeSOwAcxvGBEaknh4LHzuFM2AEd+vDgpqOKZAgjTafyVW0luiRRrGn2akgDcXk8+fJZ7KrTJdYwBofDvWvp1ZYe87flljtxMG+bKJjkQUdPIXNrW6Ma5ndJmDqe9QU6ctI0gafO3JSMxJeDeBz108lWu8ENMW3MwT4cN1kslsySOsAS2IJ/ZWVqRabb8LW112Kyazw5ogSJteJUNR92g215hTFsgU6oMBo752/dWVXRI8vFQ1m9o5SRp89fVRiq5skiYsY+y0UL7oXMsusDwVaNQOcRtGv2WFUxeYwJE6yI/LLJpvaBFuR7lDhZC5k+5kS0CRrbVW1aFpabyPS/olLHjc34d1oVWuzcROg25LPxLkkx20JvMcV0j2ddW3NHv3OkEQ0X04x6TsvM9Xuh316gY0WntEiYG9yNV2KhSDWgAAADQaL1ezqOcu8lwuC8UXqqIvfLhERAEREAREQBERAEREAREQBaLrH1eGIbwcNIW9RUnBTVpA4F0p1eqUars4gaCQfNalmCiXA6bza2sr6F6V6Ip4hhZUHcdweIXLusPUath6biIcwkwRNp0nhK8LU6adHeO8fsZOFuDyDD7w9u0bD5Efmymp1Qycw5A89kqUT8TREaz6eiBucRwvHNcDafsUI+kWW12ncfgUfucwBIBH2ub8VLiHWDQIJ1v5zzUGFfEtdYcbzGkK8b4hmTSxDm2Nxxi43uN9le9uYcWiNf1GfRRO7I1NyS7fT8HkowSGh3iRNlXG+6FyVuHBDmAki4A20G/eoKuEcGAtAkjXgrqWJJsLRMzrJ1WyFJhEkRYyJH4bqJScGTyefwONIlpNpN+PGOCnOLa6nz+55i6vx3R/acWNBBjlG3lPosKvgnDIN59L6brpWE9+CrujIqy34LiBInY7CdFQ4+4zWjSdNfJWZiGOJuSTpyspauIaWiIJtfbmEsuqCLG40m/6ROn5ss2njZDS6/rdYP+ABeAJgjYwJ9FMMC9twZIkCY75sqyUGNzLoOkyQbmfK3qr2Ms8ExraOKhoYsA37MCBPn5LIpVgADIufWZXPJNFkWHDtqAWsR8x+FY9PBTOtra7/AJ6rKbiG3Db91+fhurKbJNzlJvOx89FKlJElrGt27JG8fllm4QZrG0xFiZ8uaYXAVHuhrXOcQLBpPoI47rpHVbqOxjQ+s059cpsB3CT81vR0067248yyRsOqHVs0G53ulzhoNANY716ZWsYAIFgrl9HSpRpRxijQIiLUBERAEREAREQBERAEREAREQBERAFa+mCCCJBVyKGgeL6Y9nlNwe6iS0m+U3EjYHWFznH9FupvI+F4mxt4c9F3khavpXq1QxAiowHnv5rza+ghPeGz+Crjc4XVp5HgmYOs+apiKRzCLuJkHlsF1TFezGkT2KjhycMw0jjZeI6f6svwdQ5iC0ixAOUgcf5XLzKulq0t2r+xRxPN1cWHDKdSYNtPz6qXEU9ALk9w7IvHJWOa4VD2SQ6O/wDIVTlzwIu23eNfG6x26GZj16ckO3Jgd3d4K9lXKf8AMl207eWymfT7bZsBpqTy+qycTQAaYGgjnff0RzWyZJNSxLSJveA0Tra0+KVejg4FxPaiQfotTSpQ8gEtI03748Qss4h+4kE+PdBWTptPwsm5FisDnYTudhtpqlHDNLDGpAmNu/ZZv+MaWmzhI4cOaoym4tAaWxpI3CnOVrMmxDj2Hs2E2i/yslEhxLYLSRcenr81JjAIAuSCCd1I6gwtsb6g7zACrl4ULGNiWhpGYWyxxj7K2pghEwNJ0ndZtCgXOgMcTF2gF06aAST4LddC9S8VUjLTy0z8RqdjyBGb0WtOFSe0E39hjc0NDDF5AptdmaNA0nvkC+2q9J0B1Kq4mZmi0ROem+T/AEyAD+6950X1HwtFzXhjs7YMmrUdfkC6PkvQEL1KXZyTvUdzRRNR1f6t08IwhhLifiJi/kFuIRVXrQgoqyRYIiK4CIiAIiIAiIgCIiAIiIAiIgCIiAIiIAiIgCIiAooMTgKdQRUYHDmJWQiiwPN47qHhHjsUxTd/MyR5jQ+S8V0p7M8SXdhrKjQZkvyn8P1XWUXPU0tOfKIaTOI9P9U6lBsPblsIMgi+07QtKxpABc463B3jh3L6Eq0Q4EOAIOoIkLR1uo+EcHA0gWu1bt4cPBefPs3fwy2K4nFqoBIe2HNNpmBrtyCjr13g5MjnOEEBgLreC6rV9k2Fn/KfVpD+VrpHk6VvuherLMMzI05hrcCfkoh2c8vE9vkYnFA+Rn0GhDhl11nhfiqtDCRlcL6gPHyAK7OOp+H96auXtHWQ0g7cFlf8uYX/AOvRn/8ANn2Ufhn+RNjkmC6AxT7U6Li03a4jsn/cbieYWz6M9nuML/8AMpsY0/EPeNMjuAPmuq0MK1ghrQ0cAAFLC6Idn0o87k2PO9HdR8LSc17aZa8Qf4j3Ce5xIXoQFVVXfGEY8IkoiqivYBERSAiIgCIiAIiIAiIgCIiAoqoiAIiIAiIgCIiAIiIAiIgCIiAIiIAiIoYCIigBERAFRVRAERFY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AutoShape 4" descr="data:image/jpeg;base64,/9j/4AAQSkZJRgABAQAAAQABAAD/2wCEAAkGBhMSEBUUEhQWFBUVGBkZGBgYFRcYGBoaFxcYFBcZGxkYHSYeGBojGRgVHy8gIycpLCwsFh4xNTAqNSYrLCkBCQoKDgwOGg8PGiwkHyQsLSwsLCwpLCkpLCwqLCwsKSwpLCwsKikpLiksLCwpLCksLCwpLCwsKSwvKSksLCwsLP/AABEIAKMBNQMBIgACEQEDEQH/xAAcAAEAAQUBAQAAAAAAAAAAAAAAAwECBAUHBgj/xABAEAABAwIEAgcHAgQEBgMAAAABAAIRAyEEEjFBUWEFBiJxgZGxBxMyocHR8ELhM1Jy8RQjYoIVFkOSosIXVHP/xAAaAQEAAwEBAQAAAAAAAAAAAAAAAQIDBAUG/8QAMBEAAgEDAwEHAgUFAAAAAAAAAAECAxESBCExQQUTIlFhcaFCsRUygeHwFCNikcH/2gAMAwEAAhEDEQA/AO4oiIAiIgCIiAIiIAiIgCIiAIiIAiIgCIiAIqSqFyi4LlRa7G9P0aQJc8W2FzzjuXlcT7TGhjnNbJLiG90WPO8rjqa+hTdr39tw9j3cpmXIcZ7QMUBAfDnTADRAnv4WWDT6y4rtNNV/a7bj+o2Ahcr7Uja6iyuSO1uqACSRCpTqhwlpBB3Bkea4P/xWtVtnIYLb3jaPktl/zbWaGBtZzWxBgxFvlos/xVp7w+f2JyR2iVWVyIe0DE6MeSLCS2do3ufqt5h/aa1gaxzHVHRd0tEzyAgCbLeHadNvxJr+egujoKLQdEdcKFVozPax+7STAnbMQJMRK3lOqHXBB7jK7qdenVV4O5JeiItgEREAREQBERAEREAREQBERAEREAREQBERAEREAREQBUJWPj8c2jTdUeYa0Sft3rnnWfrs+oRTpyxhAJj4iIvptNlxarWQobcvyHB0LF9JU6bcznACJ7xyWixvXui1mZozkCSJAjeJvdcz6R6VeWHMSZAtmtlEQPJYtTpQmcoIERYQNeeu68ap2jqKn5LJFHNHqsd7Qa7nOOZtNosAOY1M94WurdY69Rpc58Ei0k6Rp9VqQac9lue1zEmeZ27lBj4i0tk24XtOtlwSlKo/E3+pDkyT/iD3hoaSI+I6xx7zurX0mtaHN2JzE6weMqMYttOA0SbC15ELErOce0+WtdrBmeRjTgrqHlsihNXxQLm+77WXQefFA55cTIaYjiYO895UL6giWdk22gHzUT8QYg6iSDNj3fZaqHRAnl7BIcLTb5TzN1VtIf1O1E6Rrpt+6xa1Saes33EGSdueirVJGXe+9tdjFv7K2IM04vJ2hoduHGPNY9GoXS4OyyYPH9juoKjS54aLDXx+t1eKkP7QAyi+19B4R6ooJL1FzJeXB8XdN9YHCbar0vQvXqrhWilTpMJJMzMGOc+C8kx0y6XWgD09fVW167i74gC0RMcb+GimGUZJx2aClY61hvanSc+HUnMABJJcCY2gW9V6DojrfhcSctKoC7+Ugg6TbY+C4E/tQ0HmSdfMaytz0H0/Uw0vpEW3yt08dvVdcdZWg7yd/SxdTO/IvE9UevwxFq5Y1x+GM0nkREfNe1BXsUa8KyvE0KoiLcBERAEREAREQBEVCEBVERAEREAREQBERAFrul+maeHbLiMxnKOMRPqrOsHS4w9Fz9XaNHPj3Bcj6ydMVajpqOJcAMh8dI8V5Wt1qp/2ofm+xDdjddMdPOxGcGXQQcoMtjSI8SvNU6xyvP6p3mQBoL629UwFUsAmztzqHHmrMYPeVIdLRbNw1t4XXzii8nk7+pm5XMV7feOLj8ANvvHep3Vi0AG+kbb78FK+gA1w1jQ2B/usJzx7slx+IGTbX6brZWl7FTJOKyPOwN9eGv5yWFUc6pxLQdtTuDyhRjDl1yJAvlJvpe/0U7cW0/6fAi0W71pjjxyRcr/hBl7MNnQj152Vp7QIfr3eHPh81RwBMMMQPnprsr6jy0iBMtgRx5ym4MZ0vhgMTczsRt8lc+nNMn4vp3qQVA17jpoYiBzme5YtbHlwIYI1vFoJm3FaJN8AyMQQWEHgD843usVzB8Lbi0yeGvJWsqXBLs3DgDwO42U5r5haxFt41gjuVksQBhjcyAeV/KdVEaEgkuN/i57cFO2td02Itx0Gqua4ZYNy7b5yoyaBisotzZReNQCd7jeNlO3CNJNpvb5FXYenlta244eCvbUs4iLEn6KJSfQEL8C0yR2Y8J8RzUYwxEQ7gY25aeqyajOy0STuRpYXPfdWVG3ytESbnlv+d6KTBLg8Y4fDd2si0WO66R1G62Ef5eIrggjs5gQQeGadO/zXN2Oi8jsiDbZZeA6RcxwcGHNMzlB358lWNSVOecC0XY+gGulVXn+qHWVuKpcKjIDh6FegX09KoqsFOPU2CIi1AREQBERAEREAREQBERAEREAWN0jjW0qbqjtGjQangFkFeA9pvW1lBook3cJNuJyjx1K5tVVdOm3Hnp7kN23NR031p968vIOSTw0E5bctSvPe8FWpmJgfpsYOxK1+P6ca4hjN4DdoGhWWK0U4vsBy21XyTpyXjlyzLK5FWfkBsMtwRfbdRYCsQMwiDJI1N1TpOplZAt85nT5rHw7HkD9G3Em2nJbRheFyvUy6+OAGUHtTbhB9AoBhIhx7QmYtbe3PvV9AiMhAG06ydr8Y48kyFpBmRNrxvxUrw7IFzCCTAMOF7aE9/gqmi0xYWMcO/wCarmOciwmCYN97DylQ03dpxieFuXqosC1zclSBbhMwOfPZR4nEAgRcgnQCfPTRUr1TmBbeZ12/Cq0qBBJN5/VGu0chyWyS2bBA7CFzpeO1FhfT0J71SqwwDYGLQTfldZTCbg3A0tp4q3KS/K0TE8r/AFU5sgwjhTmBAM7+JU9LDzJMiNu7Wyz6FEtLjqYG3LTlv5KBjMxP8szw1+YCd42TYx2U5kj4Zub37uSnYxrXER4/PVSUzFtBcgcp3WOalif9Xgq3cgyWlUuSSCZt3AcVHTxAc0ACTqfXVRspF03tM8+HgsljRFhBnj5qWkgXNpucTcDlrrdWtYcpIdrcyL696np6k24c/BMscOJKzyJMd7HDYEDhyi/zKPxZESCNTb9tlM+pJIFyftxVDTm8bR52U380LG06sdZ6tCuHMLcsgFryQC3mdr7ruOGxLajQ5hDmuEggyD4rgIoiwsCN+5e16gdYn06hp1XAUSDlLtA7lwBuuzR6uNKWD4fwaRfQ6cioHKsr6EuEREAREQBERAERWueBqYUN2BcixqnSVJvxVGDve0fVYdXrThG/FiKQ/wB4+io6sFy1/sG1ReeqdfsCP+u09wcfQLBre1HBDRz3d1Mgf+UKn9RT8xY9J0l0kyhTNR5gCPEmwA7yuTdbqnv3Pc+Jf8IsYA+EDwCx+u3tCOLc1tFuWky4zvaJfESQJ0EwOZXlMN07UY7MfdPtAmpp5NXj63vK81g/CvllJPobLD9BNb2iAXHXl3cP7q3E18tO1zmtxMGbLCq9OV3CQaTQNTnJ7jAbpC1pY4uk1qTif9b2xfQDJZc0aE5O9RmTNuHFzpdcmRGzZ4cTzV1N7s2UGYM315iVgMqva2AaMnf3jvqxSU8U8N/6Qvr7yTzsGqXSfoQZtetlmRrB8fz0V2GZGWfi4HSOQWrNd+ac1I7fGYvrq1X+/fI7VKw0zuP/AKdyjuXawM0vBqGwtFiL8bKH/GkZoMuJjkOfIfdYfvHy7t0zN/idA4D4VH/mNMgMM7+814z9ldUfMGxZSmQZnX1vbZUdiCJbM8PWZ8FisqPAuBOnxjyCrQqvF3NEk/ztg/NRgwZvvoEDV28ceSlo1mizdriRC1bRUDpLZE2hzfqe5WV61QCzYP8AWyfW+6jub7f9J3NrXxec9mY0J49yhfiZAA7hH7LXURUMSxw8R91lsw1S0NFrXdx0KOkojcuebgn+Y6d37Kalh9yTFzHD7/3UdPCOboAdf1fThKkLalxlb/3ajyVX5JixcbXA5XtqrgIgTefLn81GW1S6YYDEjtH7a/dW0aVaT8IvrJPyhVx9USZNQgD0O+1kguN7cuI581B7mprmaYHB1vvuqupVCfjbffKfLXvVcfVAmzARz9NVcxpIvYDbh3rGGBfM5xP9P7yrHYOqTHvADtLLHxzJjF/UgbKWi9u6yMxMHgOZNvotQMFi2mc1F42nMPSVYcDiXDtvawcGNmfF32U9zHrJFjoLvabUZhmU6LW+8b2S4gRA0hsQBHzC9B1H64YnF1yyqKeUNJlrSIMiLlxndcu6C6GfWrNpMNVznkDRpaBN3GAIA/bdd16u9XqeEpBjLu/U86uO5P2XraRVJyTy8K+SybbNrKKqL1i5rOmusNHCtzVnxcCBd1zEwLxrfkuc9Le3mm15Zh6BcAYzVHBg/wC3X5r2fW7qmcUwmk4MqluUlwDmlszBB0OsOFxK890F7F8HTE4hvvX8yY8lhjUlJpuy6WNFKKXF2eZre2uu8dk0m8msc8rF/wDkbpGr/CGJfP8AJSaweeUldewXVDB0v4eHpt/2hbSnh2t0aB3ABVWmj1k3+pm5N+RxJjOnq+lGqAd6lYj5AhTs6gdM1fjfRZ/U5zl2qEhWWnpL6Stn5nHqPsXxjv4uMa3kymFnUvYWw/xMZXd3BrV1NVVlTguIoYnNm+w3CfqrYh3e/wDZYnSvsboU6bnUqlSYNnOkHkfFdUUdaiHCDoplBNWsMUfLGOxFKkIBaH7jUyOSx8LiM4uO1yEfJe56d6v0qWOrgUg053GYF7kz5ELCp4BoIgXPd9dF4D1EI3jZ3MHE86yickizm6eiU8PIE2nX1t9l6XEYIZTYX+S1ww4LRP6VWOoyRFrGA/Ah0ZRpvBVcR0Vmbm0gaqdpLXcjr+yyqb85EC27fz0UupJboWNZRwYPxWj89VkvwOV7TraNfL6rKxND9TRBEAc9ldSqhzYOoPiDx5Krqt7omxgVcPDgdNu8cfRXPokEEWB+Ub/nFZmLAOl+EcdZ8OKuptD2tGs68h+fVR3jsmxYw6VSYtoZ11JVcTTJM7gT466/mqkr4U5jlEQbGL/vxV+HdtBneYPqmXVCxr3V3ZmnTUH+yyH4poh2WYWwq9HhzXnjosZ/RfwjSb2koqkJCzBxVMglvDx4qJmPcy23oomYGHuZt+W+vipquHsYE6Cf3U2gtuQZbMeDEGNx4qSpige8baW3Ws9yWbWP07lnYVvC86lZShFbolGS54MEcfWyjqMIdI2E96oKRyfmxUuW3KD8ljwSR0q8nnvZXZREfngrXUJE6ENBVPeFpOYX47KdnwC9pcOc8VLT7ViFjOxI+ZjwVzcWSRZ3lChxfkSZfuiNDOwBskDkO8/QKFmM2ynXeLfllm4HoZ9eo0NiXEDu5+AuqqLcrMlM9r7NqJa95a0BrgJMGZGgB4XPyXQlgdD9FtoUmsaNAs9fV6al3VNRuaIIiLoJCIiAIiICiqiIAiIgCIiA537TMOWH3zKec5Q3xvBtrqAuV1sVWc6DIzGYGy+lKtEOEOAI5iVxrrH0CcPiSGgwZ0Gxv+y8LW0VSl3qXPPuZTj1POYXEv8AhfPK0SOKjc2HGRY+U/2UePq3sSXE8NOXgFdReTaIO/IFcOP1IzIvdk1PD6qQtI0Nxvr+d6VKIDm2kTHMnX9llupgtA0mLcB9Uc+AQh2aLZg3UG3KyjxDIcCLZuJjzV2IBbJaRbbVUw9YOJzaxcER5ckXmuCS7JIMOzOIi0QP2VuEflcWEd3d91PTeBZgm2o0vZR4vDdnMYkXk8eXkqp32YJ4lroEiTeeSOwAcxvGBEaknh4LHzuFM2AEd+vDgpqOKZAgjTafyVW0luiRRrGn2akgDcXk8+fJZ7KrTJdYwBofDvWvp1ZYe87flljtxMG+bKJjkQUdPIXNrW6Ma5ndJmDqe9QU6ctI0gafO3JSMxJeDeBz108lWu8ENMW3MwT4cN1kslsySOsAS2IJ/ZWVqRabb8LW112Kyazw5ogSJteJUNR92g215hTFsgU6oMBo752/dWVXRI8vFQ1m9o5SRp89fVRiq5skiYsY+y0UL7oXMsusDwVaNQOcRtGv2WFUxeYwJE6yI/LLJpvaBFuR7lDhZC5k+5kS0CRrbVW1aFpabyPS/olLHjc34d1oVWuzcROg25LPxLkkx20JvMcV0j2ddW3NHv3OkEQ0X04x6TsvM9Xuh316gY0WntEiYG9yNV2KhSDWgAAADQaL1ezqOcu8lwuC8UXqqIvfLhERAEREAREQBERAEREAREQBaLrH1eGIbwcNIW9RUnBTVpA4F0p1eqUars4gaCQfNalmCiXA6bza2sr6F6V6Ip4hhZUHcdweIXLusPUath6biIcwkwRNp0nhK8LU6adHeO8fsZOFuDyDD7w9u0bD5Efmymp1Qycw5A89kqUT8TREaz6eiBucRwvHNcDafsUI+kWW12ncfgUfucwBIBH2ub8VLiHWDQIJ1v5zzUGFfEtdYcbzGkK8b4hmTSxDm2Nxxi43uN9le9uYcWiNf1GfRRO7I1NyS7fT8HkowSGh3iRNlXG+6FyVuHBDmAki4A20G/eoKuEcGAtAkjXgrqWJJsLRMzrJ1WyFJhEkRYyJH4bqJScGTyefwONIlpNpN+PGOCnOLa6nz+55i6vx3R/acWNBBjlG3lPosKvgnDIN59L6brpWE9+CrujIqy34LiBInY7CdFQ4+4zWjSdNfJWZiGOJuSTpyspauIaWiIJtfbmEsuqCLG40m/6ROn5ss2njZDS6/rdYP+ABeAJgjYwJ9FMMC9twZIkCY75sqyUGNzLoOkyQbmfK3qr2Ms8ExraOKhoYsA37MCBPn5LIpVgADIufWZXPJNFkWHDtqAWsR8x+FY9PBTOtra7/AJ6rKbiG3Db91+fhurKbJNzlJvOx89FKlJElrGt27JG8fllm4QZrG0xFiZ8uaYXAVHuhrXOcQLBpPoI47rpHVbqOxjQ+s059cpsB3CT81vR0067248yyRsOqHVs0G53ulzhoNANY716ZWsYAIFgrl9HSpRpRxijQIiLUBERAEREAREQBERAEREAREQBERAFa+mCCCJBVyKGgeL6Y9nlNwe6iS0m+U3EjYHWFznH9FupvI+F4mxt4c9F3khavpXq1QxAiowHnv5rza+ghPeGz+Crjc4XVp5HgmYOs+apiKRzCLuJkHlsF1TFezGkT2KjhycMw0jjZeI6f6svwdQ5iC0ixAOUgcf5XLzKulq0t2r+xRxPN1cWHDKdSYNtPz6qXEU9ALk9w7IvHJWOa4VD2SQ6O/wDIVTlzwIu23eNfG6x26GZj16ckO3Jgd3d4K9lXKf8AMl207eWymfT7bZsBpqTy+qycTQAaYGgjnff0RzWyZJNSxLSJveA0Tra0+KVejg4FxPaiQfotTSpQ8gEtI03748Qss4h+4kE+PdBWTptPwsm5FisDnYTudhtpqlHDNLDGpAmNu/ZZv+MaWmzhI4cOaoym4tAaWxpI3CnOVrMmxDj2Hs2E2i/yslEhxLYLSRcenr81JjAIAuSCCd1I6gwtsb6g7zACrl4ULGNiWhpGYWyxxj7K2pghEwNJ0ndZtCgXOgMcTF2gF06aAST4LddC9S8VUjLTy0z8RqdjyBGb0WtOFSe0E39hjc0NDDF5AptdmaNA0nvkC+2q9J0B1Kq4mZmi0ROem+T/AEyAD+6950X1HwtFzXhjs7YMmrUdfkC6PkvQEL1KXZyTvUdzRRNR1f6t08IwhhLifiJi/kFuIRVXrQgoqyRYIiK4CIiAIiIAiIgCIiAIiIAiIgCIiAIiIAiIgCIiAooMTgKdQRUYHDmJWQiiwPN47qHhHjsUxTd/MyR5jQ+S8V0p7M8SXdhrKjQZkvyn8P1XWUXPU0tOfKIaTOI9P9U6lBsPblsIMgi+07QtKxpABc463B3jh3L6Eq0Q4EOAIOoIkLR1uo+EcHA0gWu1bt4cPBefPs3fwy2K4nFqoBIe2HNNpmBrtyCjr13g5MjnOEEBgLreC6rV9k2Fn/KfVpD+VrpHk6VvuherLMMzI05hrcCfkoh2c8vE9vkYnFA+Rn0GhDhl11nhfiqtDCRlcL6gPHyAK7OOp+H96auXtHWQ0g7cFlf8uYX/AOvRn/8ANn2Ufhn+RNjkmC6AxT7U6Li03a4jsn/cbieYWz6M9nuML/8AMpsY0/EPeNMjuAPmuq0MK1ghrQ0cAAFLC6Idn0o87k2PO9HdR8LSc17aZa8Qf4j3Ce5xIXoQFVVXfGEY8IkoiqivYBERSAiIgCIiAIiIAiIgCIiAoqoiAIiIAiIgCIiAIiIAiIgCIiAIiIAiIoYCIigBERAFRVRAERFYBERAEREAREQBERAEREB/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26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5792788"/>
            <a:ext cx="13843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1" descr="http://www.udec.ru/big-images/tlya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5780088"/>
            <a:ext cx="84296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13" descr="http://natureworld.ru/misc/ladybird_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18325" y="5772150"/>
            <a:ext cx="7524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  <a:latin typeface="Comic Sans MS" pitchFamily="66" charset="0"/>
              </a:rPr>
              <a:t>Составьте всевозможные цепи питания лисицы.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3688"/>
            <a:ext cx="8229600" cy="752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4" descr="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628775"/>
            <a:ext cx="36004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652963"/>
            <a:ext cx="1982787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4652963"/>
            <a:ext cx="17621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4508500"/>
            <a:ext cx="16748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4292600"/>
            <a:ext cx="20415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57788"/>
            <a:ext cx="8229600" cy="9683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4" descr="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20713"/>
            <a:ext cx="17621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692150"/>
            <a:ext cx="19827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620713"/>
            <a:ext cx="25209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3933825"/>
            <a:ext cx="25209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3716338"/>
            <a:ext cx="18669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500438"/>
            <a:ext cx="20415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339975" y="1484313"/>
            <a:ext cx="7921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5435600" y="1484313"/>
            <a:ext cx="7921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2555875" y="4797425"/>
            <a:ext cx="7921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5435600" y="4868863"/>
            <a:ext cx="7921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animBg="1"/>
      <p:bldP spid="28684" grpId="0" animBg="1"/>
      <p:bldP spid="28685" grpId="0" animBg="1"/>
      <p:bldP spid="286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Проверка.</a:t>
            </a:r>
          </a:p>
        </p:txBody>
      </p:sp>
      <p:pic>
        <p:nvPicPr>
          <p:cNvPr id="30726" name="Picture 6" descr="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20875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76250"/>
            <a:ext cx="14747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557338"/>
            <a:ext cx="24018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1125538"/>
            <a:ext cx="3322637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2339975" y="2276475"/>
            <a:ext cx="431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5219700" y="2205038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0732" name="Picture 12" descr="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644900"/>
            <a:ext cx="11684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5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4868863"/>
            <a:ext cx="14382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 descr="5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4149725"/>
            <a:ext cx="10128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 descr="5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688" y="3429000"/>
            <a:ext cx="19256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827088" y="2997200"/>
            <a:ext cx="711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0066"/>
                </a:solidFill>
              </a:rPr>
              <a:t>Дуб                  Кабан                        Волк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808038" y="6140450"/>
            <a:ext cx="7519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0066"/>
                </a:solidFill>
              </a:rPr>
              <a:t>Сосна               Жук-короед                Дятел</a:t>
            </a: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2700338" y="5157788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5219700" y="5157788"/>
            <a:ext cx="15843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1" grpId="0" animBg="1"/>
      <p:bldP spid="30736" grpId="0"/>
      <p:bldP spid="30737" grpId="0"/>
      <p:bldP spid="30738" grpId="0" animBg="1"/>
      <p:bldP spid="307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smtClean="0">
                <a:solidFill>
                  <a:srgbClr val="1D1DF3"/>
                </a:solidFill>
              </a:rPr>
              <a:t>1. Животные по типу питания делятся на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42988" y="0"/>
            <a:ext cx="7200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/>
              <a:t>           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Итог урока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68313" y="2060575"/>
            <a:ext cx="764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FF0000"/>
                </a:solidFill>
              </a:rPr>
              <a:t>растительноядных, насекомоядных, хищных, всеядных</a:t>
            </a:r>
            <a:r>
              <a:rPr lang="ru-RU" sz="2000"/>
              <a:t>.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827088" y="2593975"/>
            <a:ext cx="5707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1D1DF3"/>
                </a:solidFill>
              </a:rPr>
              <a:t>2. Живые существа связаны между собой</a:t>
            </a:r>
          </a:p>
          <a:p>
            <a:r>
              <a:rPr lang="ru-RU" sz="2000">
                <a:solidFill>
                  <a:srgbClr val="1D1DF3"/>
                </a:solidFill>
              </a:rPr>
              <a:t>и с  растениями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276600" y="2924175"/>
            <a:ext cx="222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FF0000"/>
                </a:solidFill>
              </a:rPr>
              <a:t>в цепи питания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827088" y="3429000"/>
            <a:ext cx="4021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1D1DF3"/>
                </a:solidFill>
              </a:rPr>
              <a:t>3. Цепи питания начинаются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003800" y="3429000"/>
            <a:ext cx="168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FF0000"/>
                </a:solidFill>
              </a:rPr>
              <a:t>с растения</a:t>
            </a:r>
            <a:r>
              <a:rPr lang="ru-RU"/>
              <a:t>.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827088" y="4106863"/>
            <a:ext cx="417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1D1DF3"/>
                </a:solidFill>
              </a:rPr>
              <a:t>4. Второе звено цепи питания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276600" y="4508500"/>
            <a:ext cx="575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</a:rPr>
              <a:t>растительноядные животные</a:t>
            </a: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827088" y="4941888"/>
            <a:ext cx="538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1D1DF3"/>
                </a:solidFill>
              </a:rPr>
              <a:t>5. А заканчивается цепь питания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2268538" y="765175"/>
            <a:ext cx="4030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Договори предложение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166813" y="5300663"/>
            <a:ext cx="43815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FF66"/>
              </a:buClr>
              <a:buSzPct val="75000"/>
              <a:buFont typeface="Wingdings" pitchFamily="2" charset="2"/>
              <a:buNone/>
            </a:pPr>
            <a:r>
              <a:rPr lang="ru-RU" sz="2000">
                <a:solidFill>
                  <a:srgbClr val="FF0000"/>
                </a:solidFill>
              </a:rPr>
              <a:t>насекомоядными и хищниками</a:t>
            </a:r>
            <a:r>
              <a:rPr lang="ru-RU">
                <a:solidFill>
                  <a:srgbClr val="000066"/>
                </a:solidFill>
              </a:rPr>
              <a:t> 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4" grpId="0"/>
      <p:bldP spid="45066" grpId="0"/>
      <p:bldP spid="45068" grpId="0"/>
      <p:bldP spid="450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/>
          <p:cNvSpPr/>
          <p:nvPr/>
        </p:nvSpPr>
        <p:spPr>
          <a:xfrm>
            <a:off x="561975" y="4521200"/>
            <a:ext cx="8208963" cy="2076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10800000">
            <a:off x="6692900" y="1108075"/>
            <a:ext cx="414338" cy="434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10800000">
            <a:off x="6323013" y="1108075"/>
            <a:ext cx="415925" cy="434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0800000">
            <a:off x="5953125" y="1108075"/>
            <a:ext cx="415925" cy="434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>
            <a:off x="5584825" y="1108075"/>
            <a:ext cx="414338" cy="434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5197475" y="1108075"/>
            <a:ext cx="415925" cy="434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4829175" y="1108075"/>
            <a:ext cx="414338" cy="434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4459288" y="1108075"/>
            <a:ext cx="414337" cy="434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4089400" y="1108075"/>
            <a:ext cx="415925" cy="434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0800000">
            <a:off x="3721100" y="1108075"/>
            <a:ext cx="414338" cy="434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3341688" y="1108075"/>
            <a:ext cx="415925" cy="434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2973388" y="1108075"/>
            <a:ext cx="414337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0800000">
            <a:off x="7477125" y="1108075"/>
            <a:ext cx="415925" cy="434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0800000">
            <a:off x="7107238" y="1108075"/>
            <a:ext cx="415925" cy="434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2925763" y="1543050"/>
            <a:ext cx="461962" cy="496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2513013" y="1543050"/>
            <a:ext cx="463550" cy="496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0800000">
            <a:off x="2101850" y="1543050"/>
            <a:ext cx="461963" cy="496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0800000">
            <a:off x="1679575" y="1543050"/>
            <a:ext cx="463550" cy="496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1266825" y="1543050"/>
            <a:ext cx="463550" cy="496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800000">
            <a:off x="4170363" y="2046288"/>
            <a:ext cx="463550" cy="495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0800000">
            <a:off x="3759200" y="2046288"/>
            <a:ext cx="461963" cy="495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800000">
            <a:off x="3346450" y="2046288"/>
            <a:ext cx="463550" cy="495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0800000">
            <a:off x="2925763" y="2046288"/>
            <a:ext cx="461962" cy="495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0800000">
            <a:off x="2573338" y="2046288"/>
            <a:ext cx="403225" cy="495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800000">
            <a:off x="6481763" y="2519363"/>
            <a:ext cx="419100" cy="4365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800000">
            <a:off x="6132513" y="2519363"/>
            <a:ext cx="414337" cy="465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0800000">
            <a:off x="5741988" y="2519363"/>
            <a:ext cx="465137" cy="465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5422900" y="2519363"/>
            <a:ext cx="414338" cy="465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0800000">
            <a:off x="5006975" y="2519363"/>
            <a:ext cx="414338" cy="465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0800000">
            <a:off x="4440238" y="2519363"/>
            <a:ext cx="595312" cy="44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10800000">
            <a:off x="4070350" y="2519363"/>
            <a:ext cx="563563" cy="465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0800000">
            <a:off x="3700463" y="2519363"/>
            <a:ext cx="520700" cy="465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0800000">
            <a:off x="3332163" y="2519363"/>
            <a:ext cx="477837" cy="465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10800000">
            <a:off x="2954338" y="2519363"/>
            <a:ext cx="433387" cy="465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rot="10800000">
            <a:off x="2573338" y="2519363"/>
            <a:ext cx="403225" cy="4365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10800000">
            <a:off x="6896100" y="2519363"/>
            <a:ext cx="415925" cy="4365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0800000">
            <a:off x="6132513" y="2955925"/>
            <a:ext cx="414337" cy="466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10800000">
            <a:off x="5791200" y="2955925"/>
            <a:ext cx="415925" cy="466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10800000">
            <a:off x="5422900" y="2955925"/>
            <a:ext cx="414338" cy="466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rot="10800000">
            <a:off x="5006975" y="2955925"/>
            <a:ext cx="414338" cy="466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10800000">
            <a:off x="4533900" y="2955925"/>
            <a:ext cx="501650" cy="466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10800000">
            <a:off x="4217988" y="2955925"/>
            <a:ext cx="415925" cy="466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10800000">
            <a:off x="3806825" y="2955925"/>
            <a:ext cx="414338" cy="466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10800000">
            <a:off x="3387725" y="2955925"/>
            <a:ext cx="415925" cy="466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10800000">
            <a:off x="2981325" y="2955925"/>
            <a:ext cx="406400" cy="466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10800000">
            <a:off x="5999163" y="3422650"/>
            <a:ext cx="547687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rot="10800000">
            <a:off x="5656263" y="3422650"/>
            <a:ext cx="550862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5292725" y="3422650"/>
            <a:ext cx="544513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 rot="10800000">
            <a:off x="4891088" y="3422650"/>
            <a:ext cx="530225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 rot="10800000">
            <a:off x="4621213" y="3422650"/>
            <a:ext cx="414337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rot="10800000">
            <a:off x="4217988" y="3422650"/>
            <a:ext cx="415925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 rot="10800000">
            <a:off x="3806825" y="3422650"/>
            <a:ext cx="414338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0800000">
            <a:off x="3387725" y="3422650"/>
            <a:ext cx="415925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10800000">
            <a:off x="2981325" y="3429000"/>
            <a:ext cx="406400" cy="454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0800000">
            <a:off x="6343650" y="3883025"/>
            <a:ext cx="557213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10800000">
            <a:off x="5989638" y="3883025"/>
            <a:ext cx="557212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 rot="10800000">
            <a:off x="5629275" y="3883025"/>
            <a:ext cx="577850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10800000">
            <a:off x="5235575" y="3883025"/>
            <a:ext cx="601663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 rot="10800000">
            <a:off x="4848225" y="3883025"/>
            <a:ext cx="573088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 rot="10800000">
            <a:off x="4479925" y="3883025"/>
            <a:ext cx="555625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 rot="10800000">
            <a:off x="4217988" y="3883025"/>
            <a:ext cx="415925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10800000">
            <a:off x="3806825" y="3883025"/>
            <a:ext cx="414338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rot="10800000">
            <a:off x="3370263" y="3883025"/>
            <a:ext cx="439737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 rot="10800000">
            <a:off x="2973388" y="3883025"/>
            <a:ext cx="414337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 rot="10800000">
            <a:off x="2632075" y="3883025"/>
            <a:ext cx="349250" cy="46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39" name="TextBox 66"/>
          <p:cNvSpPr txBox="1">
            <a:spLocks noChangeArrowheads="1"/>
          </p:cNvSpPr>
          <p:nvPr/>
        </p:nvSpPr>
        <p:spPr bwMode="auto">
          <a:xfrm>
            <a:off x="2085975" y="2552700"/>
            <a:ext cx="468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Arial" charset="0"/>
              </a:rPr>
              <a:t>4.</a:t>
            </a:r>
          </a:p>
        </p:txBody>
      </p:sp>
      <p:sp>
        <p:nvSpPr>
          <p:cNvPr id="3140" name="TextBox 67"/>
          <p:cNvSpPr txBox="1">
            <a:spLocks noChangeArrowheads="1"/>
          </p:cNvSpPr>
          <p:nvPr/>
        </p:nvSpPr>
        <p:spPr bwMode="auto">
          <a:xfrm>
            <a:off x="798513" y="1566863"/>
            <a:ext cx="468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Arial" charset="0"/>
              </a:rPr>
              <a:t>2.</a:t>
            </a:r>
          </a:p>
        </p:txBody>
      </p:sp>
      <p:sp>
        <p:nvSpPr>
          <p:cNvPr id="3141" name="TextBox 68"/>
          <p:cNvSpPr txBox="1">
            <a:spLocks noChangeArrowheads="1"/>
          </p:cNvSpPr>
          <p:nvPr/>
        </p:nvSpPr>
        <p:spPr bwMode="auto">
          <a:xfrm>
            <a:off x="2097088" y="2046288"/>
            <a:ext cx="468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Arial" charset="0"/>
              </a:rPr>
              <a:t>3.</a:t>
            </a:r>
          </a:p>
        </p:txBody>
      </p:sp>
      <p:sp>
        <p:nvSpPr>
          <p:cNvPr id="3142" name="TextBox 69"/>
          <p:cNvSpPr txBox="1">
            <a:spLocks noChangeArrowheads="1"/>
          </p:cNvSpPr>
          <p:nvPr/>
        </p:nvSpPr>
        <p:spPr bwMode="auto">
          <a:xfrm>
            <a:off x="2454275" y="1155700"/>
            <a:ext cx="579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Arial" charset="0"/>
              </a:rPr>
              <a:t>1.</a:t>
            </a:r>
          </a:p>
        </p:txBody>
      </p:sp>
      <p:sp>
        <p:nvSpPr>
          <p:cNvPr id="3143" name="TextBox 70"/>
          <p:cNvSpPr txBox="1">
            <a:spLocks noChangeArrowheads="1"/>
          </p:cNvSpPr>
          <p:nvPr/>
        </p:nvSpPr>
        <p:spPr bwMode="auto">
          <a:xfrm>
            <a:off x="2484438" y="2984500"/>
            <a:ext cx="469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Arial" charset="0"/>
              </a:rPr>
              <a:t>5.</a:t>
            </a:r>
          </a:p>
        </p:txBody>
      </p:sp>
      <p:sp>
        <p:nvSpPr>
          <p:cNvPr id="3144" name="TextBox 71"/>
          <p:cNvSpPr txBox="1">
            <a:spLocks noChangeArrowheads="1"/>
          </p:cNvSpPr>
          <p:nvPr/>
        </p:nvSpPr>
        <p:spPr bwMode="auto">
          <a:xfrm>
            <a:off x="2486025" y="3470275"/>
            <a:ext cx="468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Arial" charset="0"/>
              </a:rPr>
              <a:t>6.</a:t>
            </a:r>
          </a:p>
        </p:txBody>
      </p:sp>
      <p:sp>
        <p:nvSpPr>
          <p:cNvPr id="3145" name="TextBox 72"/>
          <p:cNvSpPr txBox="1">
            <a:spLocks noChangeArrowheads="1"/>
          </p:cNvSpPr>
          <p:nvPr/>
        </p:nvSpPr>
        <p:spPr bwMode="auto">
          <a:xfrm>
            <a:off x="2143125" y="3930650"/>
            <a:ext cx="468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Arial" charset="0"/>
              </a:rPr>
              <a:t>7.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022600" y="1069975"/>
            <a:ext cx="55102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 А У  К О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  Р  А З Н Ы Е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66825" y="1522413"/>
            <a:ext cx="2282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  Е  Р  В  И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54275" y="2039938"/>
            <a:ext cx="23939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  Т  И Ц Ы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87613" y="2476500"/>
            <a:ext cx="5541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  А  К О 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  Р  А З Н Ы Е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806700" y="2922588"/>
            <a:ext cx="38862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Н  А С  Е  К О М Ы Е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762250" y="3397250"/>
            <a:ext cx="3930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И  Г  Л  О  К О Ж И Е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592388" y="3854450"/>
            <a:ext cx="459581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  Е  М Н  О В О  Д Н Ы Е</a:t>
            </a:r>
          </a:p>
        </p:txBody>
      </p:sp>
      <p:grpSp>
        <p:nvGrpSpPr>
          <p:cNvPr id="2" name="Группа 80"/>
          <p:cNvGrpSpPr>
            <a:grpSpLocks/>
          </p:cNvGrpSpPr>
          <p:nvPr/>
        </p:nvGrpSpPr>
        <p:grpSpPr bwMode="auto">
          <a:xfrm>
            <a:off x="2973388" y="1108075"/>
            <a:ext cx="414337" cy="3240088"/>
            <a:chOff x="2972914" y="1107897"/>
            <a:chExt cx="415004" cy="3240358"/>
          </a:xfrm>
        </p:grpSpPr>
        <p:sp>
          <p:nvSpPr>
            <p:cNvPr id="82" name="Прямоугольник 81"/>
            <p:cNvSpPr/>
            <p:nvPr/>
          </p:nvSpPr>
          <p:spPr>
            <a:xfrm rot="10800000">
              <a:off x="2972914" y="1107897"/>
              <a:ext cx="415004" cy="4651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 rot="10800000">
              <a:off x="2972914" y="1542908"/>
              <a:ext cx="415004" cy="4969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 rot="10800000">
              <a:off x="2982454" y="2046188"/>
              <a:ext cx="405464" cy="4953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 rot="10800000">
              <a:off x="2982454" y="2519303"/>
              <a:ext cx="405464" cy="46517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 rot="10800000">
              <a:off x="2982454" y="2955901"/>
              <a:ext cx="405464" cy="4667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 rot="10800000">
              <a:off x="2982454" y="3429015"/>
              <a:ext cx="405464" cy="4540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 rot="10800000">
              <a:off x="2972914" y="3883078"/>
              <a:ext cx="415004" cy="4651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824163" y="981075"/>
            <a:ext cx="72072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61975" y="304800"/>
            <a:ext cx="82089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какой группе относятся животные?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3" y="4797425"/>
            <a:ext cx="68167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 descr="http://static.howstuffworks.com/gif/willow/earthworm-info0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4857750"/>
            <a:ext cx="196691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4" descr="http://medbiol.ru/medbiol/dog/images/tabvi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6838" y="4730750"/>
            <a:ext cx="12414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9" descr="http://www.edu.yar.ru/russian/projects/bioind/math/images/16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000189">
            <a:off x="6620669" y="4655344"/>
            <a:ext cx="97155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11" descr="https://encrypted-tbn3.gstatic.com/images?q=tbn:ANd9GcTDoNcmskkNAODV1KSfG74tt4Avst1AkcLdE2LvwQJYE8wzYxsj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719638"/>
            <a:ext cx="125412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3" descr="http://sokolofs.com/images/lovchie-ptitsi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4138" y="4719638"/>
            <a:ext cx="165576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5" descr="http://svpbonnehumeur.s.v.pic.centerblog.net/0he5ediq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4692650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54400" y="4648200"/>
            <a:ext cx="247015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2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795838"/>
            <a:ext cx="2208212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7" descr="http://medusy.ru/diving/omary/omar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038689">
            <a:off x="6640513" y="5035550"/>
            <a:ext cx="1625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29" descr="http://www.pedlib.ru/books1/6/0465/image164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4630738"/>
            <a:ext cx="20050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31" descr="http://molbiol.ru/forums/uploads/a002/b060/post-13573-1298503739_thumb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4999038"/>
            <a:ext cx="17795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33" descr="https://encrypted-tbn3.gstatic.com/images?q=tbn:ANd9GcTimlRTTPWp0idSgu8YCv8HcXv8eW_z5tK2PJ5VU_3unX-11YGUV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3538" y="4757738"/>
            <a:ext cx="12969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35" descr="http://medbiol.ru/medbiol/dog/images/tabviii.g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4691063"/>
            <a:ext cx="264953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39" descr="http://s52.radikal.ru/i137/0912/78/41f4615236b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67250" y="4724400"/>
            <a:ext cx="32178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41" descr="http://s52.radikal.ru/i136/0912/7a/d8fb25618196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46663" y="5719763"/>
            <a:ext cx="24574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47" descr="http://nature.sfu-kras.ru/files/nature/ljagushka-ostr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72225" y="4754563"/>
            <a:ext cx="19986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49" descr="http://vitawater.ru/terra/caudata/pict/pleurod/p3/img04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95688" y="4689475"/>
            <a:ext cx="2141537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51" descr="http://zooclub.ru/attach/amfib/19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71550" y="4689475"/>
            <a:ext cx="1944688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TextBox 116"/>
          <p:cNvSpPr txBox="1"/>
          <p:nvPr/>
        </p:nvSpPr>
        <p:spPr>
          <a:xfrm>
            <a:off x="1266825" y="298450"/>
            <a:ext cx="66976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Сформулируйте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тему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9" grpId="0"/>
      <p:bldP spid="90" grpId="0"/>
      <p:bldP spid="1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993300"/>
                </a:solidFill>
                <a:latin typeface="Comic Sans MS" pitchFamily="66" charset="0"/>
              </a:rPr>
              <a:t>Вспомните признаки жизни животных.</a:t>
            </a: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395288" y="333375"/>
            <a:ext cx="2305050" cy="647700"/>
          </a:xfrm>
          <a:prstGeom prst="ellipse">
            <a:avLst/>
          </a:prstGeom>
          <a:solidFill>
            <a:srgbClr val="FF99FF"/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Дышат</a:t>
            </a:r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3276600" y="333375"/>
            <a:ext cx="2305050" cy="647700"/>
          </a:xfrm>
          <a:prstGeom prst="ellipse">
            <a:avLst/>
          </a:prstGeom>
          <a:solidFill>
            <a:srgbClr val="99CCFF"/>
          </a:solidFill>
          <a:ln w="2857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Питаются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3276600" y="5084763"/>
            <a:ext cx="2449513" cy="647700"/>
          </a:xfrm>
          <a:prstGeom prst="ellipse">
            <a:avLst/>
          </a:prstGeom>
          <a:solidFill>
            <a:srgbClr val="CC99FF"/>
          </a:solidFill>
          <a:ln w="28575">
            <a:solidFill>
              <a:srgbClr val="CC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Развиваются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6156325" y="5084763"/>
            <a:ext cx="2736850" cy="647700"/>
          </a:xfrm>
          <a:prstGeom prst="ellipse">
            <a:avLst/>
          </a:prstGeom>
          <a:solidFill>
            <a:srgbClr val="EAEAEA"/>
          </a:solidFill>
          <a:ln w="28575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Размножаются</a:t>
            </a:r>
          </a:p>
        </p:txBody>
      </p:sp>
      <p:pic>
        <p:nvPicPr>
          <p:cNvPr id="44048" name="Picture 16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557338"/>
            <a:ext cx="568801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3348038" y="5949950"/>
            <a:ext cx="2305050" cy="647700"/>
          </a:xfrm>
          <a:prstGeom prst="ellipse">
            <a:avLst/>
          </a:prstGeom>
          <a:solidFill>
            <a:srgbClr val="FFCCCC"/>
          </a:solidFill>
          <a:ln w="28575">
            <a:solidFill>
              <a:srgbClr val="FF99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Умирают</a:t>
            </a:r>
          </a:p>
        </p:txBody>
      </p:sp>
      <p:pic>
        <p:nvPicPr>
          <p:cNvPr id="44038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1700213"/>
            <a:ext cx="14335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395288" y="5084763"/>
            <a:ext cx="2305050" cy="647700"/>
          </a:xfrm>
          <a:prstGeom prst="ellipse">
            <a:avLst/>
          </a:prstGeom>
          <a:solidFill>
            <a:srgbClr val="FFFF66"/>
          </a:solidFill>
          <a:ln w="28575">
            <a:solidFill>
              <a:srgbClr val="CC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Растут</a:t>
            </a: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6300788" y="333375"/>
            <a:ext cx="2305050" cy="647700"/>
          </a:xfrm>
          <a:prstGeom prst="ellipse">
            <a:avLst/>
          </a:prstGeom>
          <a:solidFill>
            <a:srgbClr val="66FF99"/>
          </a:solidFill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Двигаются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1835150" y="333375"/>
            <a:ext cx="5473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993300"/>
                </a:solidFill>
              </a:rPr>
              <a:t>Рассмотрим, </a:t>
            </a:r>
          </a:p>
          <a:p>
            <a:pPr algn="ctr"/>
            <a:r>
              <a:rPr lang="ru-RU" sz="3200">
                <a:solidFill>
                  <a:srgbClr val="FF0000"/>
                </a:solidFill>
              </a:rPr>
              <a:t>как животные питаются</a:t>
            </a:r>
            <a:r>
              <a:rPr lang="ru-RU" sz="3200">
                <a:solidFill>
                  <a:srgbClr val="993300"/>
                </a:solidFill>
              </a:rPr>
              <a:t>.</a:t>
            </a:r>
          </a:p>
        </p:txBody>
      </p:sp>
      <p:pic>
        <p:nvPicPr>
          <p:cNvPr id="44051" name="Picture 19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1412875"/>
            <a:ext cx="3025775" cy="226853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44052" name="Picture 20" descr="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1412875"/>
            <a:ext cx="3168650" cy="2247900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</p:spPr>
      </p:pic>
      <p:pic>
        <p:nvPicPr>
          <p:cNvPr id="44053" name="Picture 21" descr="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3860800"/>
            <a:ext cx="2741612" cy="2697163"/>
          </a:xfrm>
          <a:prstGeom prst="rect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44054" name="Picture 22" descr="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933825"/>
            <a:ext cx="3840163" cy="2557463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  <p:bldP spid="44040" grpId="0" animBg="1"/>
      <p:bldP spid="44040" grpId="1" animBg="1"/>
      <p:bldP spid="44041" grpId="0" animBg="1"/>
      <p:bldP spid="44041" grpId="1" animBg="1"/>
      <p:bldP spid="44043" grpId="0" animBg="1"/>
      <p:bldP spid="44043" grpId="1" animBg="1"/>
      <p:bldP spid="44044" grpId="0" animBg="1"/>
      <p:bldP spid="44044" grpId="1" animBg="1"/>
      <p:bldP spid="44049" grpId="0" animBg="1"/>
      <p:bldP spid="44049" grpId="1" animBg="1"/>
      <p:bldP spid="44042" grpId="0" animBg="1"/>
      <p:bldP spid="44042" grpId="1" animBg="1"/>
      <p:bldP spid="44039" grpId="0" animBg="1"/>
      <p:bldP spid="44039" grpId="1" animBg="1"/>
      <p:bldP spid="440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404813"/>
            <a:ext cx="3168650" cy="863600"/>
          </a:xfrm>
          <a:solidFill>
            <a:srgbClr val="FFFF66"/>
          </a:solidFill>
          <a:ln w="28575">
            <a:solidFill>
              <a:srgbClr val="996600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Животные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3688"/>
            <a:ext cx="8229600" cy="752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23850" y="2205038"/>
            <a:ext cx="3240088" cy="576262"/>
          </a:xfrm>
          <a:prstGeom prst="roundRect">
            <a:avLst>
              <a:gd name="adj" fmla="val 16667"/>
            </a:avLst>
          </a:prstGeom>
          <a:solidFill>
            <a:srgbClr val="00FF99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Растительноядные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435600" y="2205038"/>
            <a:ext cx="3240088" cy="576262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Насекомоядные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547813" y="3429000"/>
            <a:ext cx="2374900" cy="576263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2857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Хищные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5003800" y="3429000"/>
            <a:ext cx="2303463" cy="5762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Всеядные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1835150" y="1268413"/>
            <a:ext cx="1441450" cy="9366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5435600" y="1268413"/>
            <a:ext cx="1728788" cy="9366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708400" y="1268413"/>
            <a:ext cx="431800" cy="21605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716463" y="1268413"/>
            <a:ext cx="503237" cy="21605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157" name="Picture 13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4508500"/>
            <a:ext cx="22288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508500"/>
            <a:ext cx="22320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6900" y="4508500"/>
            <a:ext cx="24701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4508500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92138" y="6211888"/>
            <a:ext cx="766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Рысь               Стрекоза           Кабан                  Заяц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6600"/>
                </a:solidFill>
                <a:latin typeface="Comic Sans MS" pitchFamily="66" charset="0"/>
              </a:rPr>
              <a:t>Растительноядные.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24862" cy="1323975"/>
          </a:xfrm>
          <a:solidFill>
            <a:srgbClr val="99FF66"/>
          </a:solidFill>
          <a:ln w="28575">
            <a:solidFill>
              <a:srgbClr val="0066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	</a:t>
            </a:r>
            <a:r>
              <a:rPr lang="ru-RU" sz="2800" smtClean="0">
                <a:latin typeface="Comic Sans MS" pitchFamily="66" charset="0"/>
              </a:rPr>
              <a:t>Это животные, которым нужна растительная пища (листья, стебли, плоды, семена, корни, трава, мох, грибы).</a:t>
            </a:r>
            <a:endParaRPr lang="ru-RU" sz="2800" smtClean="0"/>
          </a:p>
        </p:txBody>
      </p:sp>
      <p:pic>
        <p:nvPicPr>
          <p:cNvPr id="8196" name="Picture 4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781300"/>
            <a:ext cx="2730500" cy="1819275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197" name="Picture 5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838" y="2924175"/>
            <a:ext cx="2536825" cy="338455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198" name="Picture 6" descr="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924175"/>
            <a:ext cx="2471737" cy="3311525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199" name="Picture 7" descr="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689475"/>
            <a:ext cx="2760663" cy="196215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23850" y="2887663"/>
            <a:ext cx="1335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Гусеница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203575" y="63452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Бабочка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156325" y="2852738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Лось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924300" y="2708275"/>
            <a:ext cx="2043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Полевая мышь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2" grpId="0"/>
      <p:bldP spid="8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92D050">
                <a:alpha val="53000"/>
              </a:srgbClr>
            </a:gs>
            <a:gs pos="13000">
              <a:srgbClr val="FFA800">
                <a:alpha val="1000"/>
              </a:srgbClr>
            </a:gs>
            <a:gs pos="28000">
              <a:srgbClr val="825600">
                <a:alpha val="0"/>
              </a:srgbClr>
            </a:gs>
            <a:gs pos="42999">
              <a:srgbClr val="FFA800">
                <a:alpha val="7000"/>
              </a:srgbClr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99"/>
                </a:solidFill>
                <a:latin typeface="Comic Sans MS" pitchFamily="66" charset="0"/>
              </a:rPr>
              <a:t>Хищные.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296987"/>
          </a:xfrm>
          <a:solidFill>
            <a:srgbClr val="FFCC99"/>
          </a:solidFill>
          <a:ln w="28575">
            <a:solidFill>
              <a:srgbClr val="CC6600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Comic Sans MS" pitchFamily="66" charset="0"/>
              </a:rPr>
              <a:t>	Это животные, которые питаются пищей животного происхождения. Хищные животные встречаются среди млекопитающих, птиц, пресмыкающихся, рыб, насекомых, червей и т.д.</a:t>
            </a:r>
          </a:p>
        </p:txBody>
      </p:sp>
      <p:pic>
        <p:nvPicPr>
          <p:cNvPr id="10244" name="Picture 4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492375"/>
            <a:ext cx="5040312" cy="3357563"/>
          </a:xfrm>
          <a:prstGeom prst="rect">
            <a:avLst/>
          </a:prstGeom>
          <a:solidFill>
            <a:srgbClr val="808080"/>
          </a:solidFill>
          <a:ln w="2857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76375" y="5876925"/>
            <a:ext cx="5976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FF"/>
                </a:solidFill>
              </a:rPr>
              <a:t>Взрослый самец-лев и львёнок поедают тушу африканского буйвола.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000082">
                <a:alpha val="0"/>
              </a:srgbClr>
            </a:gs>
            <a:gs pos="13000">
              <a:srgbClr val="0047FF">
                <a:alpha val="7000"/>
              </a:srgbClr>
            </a:gs>
            <a:gs pos="28000">
              <a:srgbClr val="000082">
                <a:alpha val="22000"/>
              </a:srgbClr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99"/>
                </a:solidFill>
                <a:latin typeface="Comic Sans MS" pitchFamily="66" charset="0"/>
              </a:rPr>
              <a:t>Хищные.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2065337" cy="3097213"/>
          </a:xfrm>
          <a:prstGeom prst="rect">
            <a:avLst/>
          </a:prstGeom>
          <a:solidFill>
            <a:srgbClr val="808080"/>
          </a:solidFill>
          <a:ln w="2857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2293" name="Picture 5" descr="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4438" y="333375"/>
            <a:ext cx="2238375" cy="3024188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2294" name="Picture 6" descr="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3275" y="3789363"/>
            <a:ext cx="2936875" cy="2203450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849938" y="6211888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Ресничный червь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019925" y="3332163"/>
            <a:ext cx="94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Щука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116013" y="3403600"/>
            <a:ext cx="858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Сова</a:t>
            </a:r>
          </a:p>
        </p:txBody>
      </p:sp>
      <p:pic>
        <p:nvPicPr>
          <p:cNvPr id="12298" name="Picture 10" descr="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1196975"/>
            <a:ext cx="3089275" cy="2058988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067175" y="3284538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Рысь</a:t>
            </a:r>
          </a:p>
        </p:txBody>
      </p:sp>
      <p:pic>
        <p:nvPicPr>
          <p:cNvPr id="12300" name="Picture 12" descr="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1850" y="3789363"/>
            <a:ext cx="2352675" cy="2352675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363913" y="6165850"/>
            <a:ext cx="2287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Божья коровка</a:t>
            </a:r>
          </a:p>
        </p:txBody>
      </p:sp>
      <p:pic>
        <p:nvPicPr>
          <p:cNvPr id="12302" name="Picture 14" descr="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3860800"/>
            <a:ext cx="2832100" cy="2124075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187450" y="6165850"/>
            <a:ext cx="91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Лиса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  <p:bldP spid="12299" grpId="0"/>
      <p:bldP spid="12301" grpId="0"/>
      <p:bldP spid="123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>
                <a:alpha val="1000"/>
              </a:srgbClr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6600"/>
                </a:solidFill>
                <a:latin typeface="Comic Sans MS" pitchFamily="66" charset="0"/>
              </a:rPr>
              <a:t>Насекомоядные.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1152525"/>
          </a:xfrm>
          <a:solidFill>
            <a:srgbClr val="FFFF66"/>
          </a:solidFill>
          <a:ln w="28575">
            <a:solidFill>
              <a:srgbClr val="CC66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latin typeface="Comic Sans MS" pitchFamily="66" charset="0"/>
              </a:rPr>
              <a:t>Основную пищу насекомоядных составляют насекомые, сороконожки и черви.  </a:t>
            </a:r>
          </a:p>
        </p:txBody>
      </p:sp>
      <p:pic>
        <p:nvPicPr>
          <p:cNvPr id="14340" name="Picture 4" descr="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8" y="2924175"/>
            <a:ext cx="41751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944813"/>
            <a:ext cx="4005262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187450" y="6021388"/>
            <a:ext cx="2265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Землеройка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659563" y="6021388"/>
            <a:ext cx="649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Ёж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6600"/>
                </a:solidFill>
                <a:latin typeface="Comic Sans MS" pitchFamily="66" charset="0"/>
              </a:rPr>
              <a:t>Всеядные.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1296987"/>
          </a:xfrm>
          <a:solidFill>
            <a:srgbClr val="99CCFF"/>
          </a:solidFill>
          <a:ln w="28575">
            <a:solidFill>
              <a:srgbClr val="0066FF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</a:t>
            </a:r>
            <a:r>
              <a:rPr lang="ru-RU" smtClean="0">
                <a:latin typeface="Comic Sans MS" pitchFamily="66" charset="0"/>
              </a:rPr>
              <a:t>Это животные, употребляющие как растительную, так и животную пищу.</a:t>
            </a:r>
          </a:p>
        </p:txBody>
      </p:sp>
      <p:pic>
        <p:nvPicPr>
          <p:cNvPr id="16389" name="Picture 5" descr="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852738"/>
            <a:ext cx="4241800" cy="29114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6390" name="Picture 6" descr="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52738"/>
            <a:ext cx="3937000" cy="29511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19250" y="5876925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Барсук  </a:t>
            </a:r>
            <a:r>
              <a:rPr lang="ru-RU" sz="2800"/>
              <a:t>                         </a:t>
            </a:r>
            <a:r>
              <a:rPr lang="ru-RU" sz="2800">
                <a:solidFill>
                  <a:srgbClr val="FF0000"/>
                </a:solidFill>
              </a:rPr>
              <a:t>Дрозд  </a:t>
            </a:r>
            <a:r>
              <a:rPr lang="ru-RU" sz="2800"/>
              <a:t>                            </a:t>
            </a:r>
          </a:p>
        </p:txBody>
      </p:sp>
      <p:pic>
        <p:nvPicPr>
          <p:cNvPr id="7" name="Рисунок 6" descr="C:\Users\ALEVTINA\AppData\Local\Microsoft\Windows\Temporary Internet Files\Content.Word\белк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500306"/>
            <a:ext cx="2423369" cy="2385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600</Words>
  <Application>Microsoft Office PowerPoint</Application>
  <PresentationFormat>Экран (4:3)</PresentationFormat>
  <Paragraphs>123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Вспомните признаки жизни животных.</vt:lpstr>
      <vt:lpstr>Животные</vt:lpstr>
      <vt:lpstr>Растительноядные.</vt:lpstr>
      <vt:lpstr>Хищные.</vt:lpstr>
      <vt:lpstr>Хищные.</vt:lpstr>
      <vt:lpstr>Насекомоядные.</vt:lpstr>
      <vt:lpstr>Всеядные.</vt:lpstr>
      <vt:lpstr>Проверка.</vt:lpstr>
      <vt:lpstr>Цепи питания.</vt:lpstr>
      <vt:lpstr>Слайд 12</vt:lpstr>
      <vt:lpstr>Слайд 13</vt:lpstr>
      <vt:lpstr>Слайд 14</vt:lpstr>
      <vt:lpstr>Слайд 15</vt:lpstr>
      <vt:lpstr>Составьте всевозможные цепи питания лисицы.</vt:lpstr>
      <vt:lpstr>Слайд 17</vt:lpstr>
      <vt:lpstr>Проверка.</vt:lpstr>
      <vt:lpstr>                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33</cp:revision>
  <dcterms:created xsi:type="dcterms:W3CDTF">2011-10-20T14:51:36Z</dcterms:created>
  <dcterms:modified xsi:type="dcterms:W3CDTF">2017-10-11T13:53:04Z</dcterms:modified>
</cp:coreProperties>
</file>