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3" r:id="rId3"/>
    <p:sldId id="264" r:id="rId4"/>
    <p:sldId id="267" r:id="rId5"/>
    <p:sldId id="266" r:id="rId6"/>
    <p:sldId id="268" r:id="rId7"/>
    <p:sldId id="265" r:id="rId8"/>
    <p:sldId id="282" r:id="rId9"/>
    <p:sldId id="271" r:id="rId10"/>
    <p:sldId id="281" r:id="rId11"/>
    <p:sldId id="288" r:id="rId12"/>
    <p:sldId id="280" r:id="rId13"/>
    <p:sldId id="269" r:id="rId14"/>
    <p:sldId id="287" r:id="rId15"/>
    <p:sldId id="270" r:id="rId16"/>
    <p:sldId id="272" r:id="rId17"/>
    <p:sldId id="261" r:id="rId18"/>
    <p:sldId id="286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207" autoAdjust="0"/>
    <p:restoredTop sz="94660"/>
  </p:normalViewPr>
  <p:slideViewPr>
    <p:cSldViewPr>
      <p:cViewPr varScale="1">
        <p:scale>
          <a:sx n="54" d="100"/>
          <a:sy n="54" d="100"/>
        </p:scale>
        <p:origin x="-119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39696-69BA-4FFB-AF80-F3813870E798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EC694-18F7-4CF6-9FF6-3D082F0C65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7760E-A5ED-4875-B8B2-AB5917EC49C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CC4C-5F10-4F3E-AA14-A68E639083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Секретарь\Рабочий стол\моя папка\09177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85729"/>
            <a:ext cx="84296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Детские  оздоровительные лагеря дневным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пребыванием детей на базе общеобразовательных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организаций: </a:t>
            </a: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«Лицей №1 им. Н.К. Крупской» г. Камбарка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Камбарская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 №2»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Камбарская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 №3»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«Камская СОШ»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«Шольинская СОШ»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«Армязьская СОШ»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 «ЕСОШ»</a:t>
            </a:r>
          </a:p>
          <a:p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0" y="0"/>
            <a:ext cx="9334500" cy="7048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764704"/>
            <a:ext cx="82809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Роль детской школы искусств в формировании духовно-нравственной культуры учащихся  </a:t>
            </a:r>
          </a:p>
          <a:p>
            <a:pPr algn="ctr"/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4149080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Юсупова Р.Р.,                               </a:t>
            </a:r>
            <a:r>
              <a:rPr lang="ru-RU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Вострецова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Л.В.,</a:t>
            </a:r>
          </a:p>
          <a:p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преподаватель  </a:t>
            </a:r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зам.директора по УЧ   </a:t>
            </a:r>
          </a:p>
          <a:p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МБУ ДО «</a:t>
            </a:r>
            <a:r>
              <a:rPr lang="ru-RU" sz="1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Камбарская</a:t>
            </a:r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ДШИ»                    МБУ ДО «</a:t>
            </a:r>
            <a:r>
              <a:rPr lang="ru-RU" sz="1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Камбарская</a:t>
            </a:r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ДШИ»</a:t>
            </a:r>
          </a:p>
          <a:p>
            <a:endParaRPr lang="ru-RU" sz="1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7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190500"/>
            <a:ext cx="9334500" cy="70485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03648" y="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Благотворительная деятельность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 descr="F:\ЗАМ по УЧ (2018-19 уч. год)\Фото для рожд.чтений\для ветеранов инвалидов\9 ма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054862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F:\ЗАМ по УЧ (2018-19 уч. год)\Фото для рожд.чтений\для ветеранов инвалидов\9 м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48680"/>
            <a:ext cx="439248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F:\ЗАМ по УЧ (2018-19 уч. год)\Фото для рожд.чтений\для ветеранов инвалидов\на 9 м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645024"/>
            <a:ext cx="446449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Фон для презентации\Копия 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" y="-95250"/>
            <a:ext cx="9334500" cy="7048500"/>
          </a:xfrm>
          <a:prstGeom prst="rect">
            <a:avLst/>
          </a:prstGeom>
          <a:noFill/>
        </p:spPr>
      </p:pic>
      <p:pic>
        <p:nvPicPr>
          <p:cNvPr id="5" name="Рисунок 4" descr="ПараАрт Сарапу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40228"/>
            <a:ext cx="4139952" cy="351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араАртийский фестиваль 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531" y="188640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инал ПараАртийский конкурс 2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16632"/>
            <a:ext cx="4547344" cy="377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116632"/>
            <a:ext cx="824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/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 descr="C:\Documents and Settings\Admin\Рабочий стол\для презентации\Фон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152198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3" y="26064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 "гражданско-патриотической и духовной тематики"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день государственности удмурт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7256" y="692696"/>
            <a:ext cx="323708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60517_113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620688"/>
            <a:ext cx="273630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концерт на 23 февраля ДШ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3861048"/>
            <a:ext cx="306084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Пушкин глазами дете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620688"/>
            <a:ext cx="262778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турнир по дзюдо памяти Вуколов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3789040"/>
            <a:ext cx="292494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Награждение художников 011 мир без химоруж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3789040"/>
            <a:ext cx="2699791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3424864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6503155"/>
            <a:ext cx="606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190500"/>
            <a:ext cx="9334500" cy="70485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5536" y="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Семейное воспитание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онцерт к 8 марта в ДШ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548680"/>
            <a:ext cx="2843808" cy="2880320"/>
          </a:xfrm>
          <a:prstGeom prst="rect">
            <a:avLst/>
          </a:prstGeom>
        </p:spPr>
      </p:pic>
      <p:pic>
        <p:nvPicPr>
          <p:cNvPr id="9" name="Рисунок 8" descr="DSC_0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548680"/>
            <a:ext cx="3168352" cy="2880320"/>
          </a:xfrm>
          <a:prstGeom prst="rect">
            <a:avLst/>
          </a:prstGeom>
        </p:spPr>
      </p:pic>
      <p:pic>
        <p:nvPicPr>
          <p:cNvPr id="10" name="Рисунок 9" descr="DSC_0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548680"/>
            <a:ext cx="2924101" cy="2880320"/>
          </a:xfrm>
          <a:prstGeom prst="rect">
            <a:avLst/>
          </a:prstGeom>
        </p:spPr>
      </p:pic>
      <p:pic>
        <p:nvPicPr>
          <p:cNvPr id="12" name="Рисунок 11" descr="image_image_52178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2843808" cy="3024336"/>
          </a:xfrm>
          <a:prstGeom prst="rect">
            <a:avLst/>
          </a:prstGeom>
        </p:spPr>
      </p:pic>
      <p:pic>
        <p:nvPicPr>
          <p:cNvPr id="13" name="Рисунок 12" descr="гагры 2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3645024"/>
            <a:ext cx="3240360" cy="3024336"/>
          </a:xfrm>
          <a:prstGeom prst="rect">
            <a:avLst/>
          </a:prstGeom>
        </p:spPr>
      </p:pic>
      <p:pic>
        <p:nvPicPr>
          <p:cNvPr id="14" name="Рисунок 13" descr="Концерт ко Дню мамы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3645024"/>
            <a:ext cx="2843808" cy="3024336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" y="-95250"/>
            <a:ext cx="9334500" cy="7048500"/>
          </a:xfrm>
          <a:prstGeom prst="rect">
            <a:avLst/>
          </a:prstGeom>
          <a:noFill/>
        </p:spPr>
      </p:pic>
      <p:pic>
        <p:nvPicPr>
          <p:cNvPr id="5" name="Рисунок 4" descr="image_image_5217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0"/>
            <a:ext cx="291581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органный концерт 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"/>
            <a:ext cx="299462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Тимофеева и Кислова- Гагр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0"/>
            <a:ext cx="301406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_image_50352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56992"/>
            <a:ext cx="295232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Отчетный концерт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1" y="3356992"/>
            <a:ext cx="3096343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71129_1048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3330285"/>
            <a:ext cx="2771800" cy="3695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6429396"/>
            <a:ext cx="3120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Охват 1274 обучающихся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0"/>
            <a:ext cx="9334500" cy="70485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3200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F:\ЗАМ по УЧ (2018-19 уч. год)\Фото для рожд.чтений\концерты в дс сем.праздники День матери\концерт в дс Ка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692696"/>
            <a:ext cx="244827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концерт в дс Будем знаком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764704"/>
            <a:ext cx="27718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33265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образовательными организациями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Концерт в дс Корабли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042134"/>
            <a:ext cx="2548508" cy="281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Мы с концертом в гости к вам дс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3933056"/>
            <a:ext cx="28803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онцерт в дс на кам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933056"/>
            <a:ext cx="3011827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3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" y="-95250"/>
            <a:ext cx="9334500" cy="7048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11663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 коллективы МБУ ДО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Камбарская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ДШИ»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20688"/>
            <a:ext cx="820891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Учащиеся: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1.Младший хор «Веселые нотки», хормейстер-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С.В., концертмейстеры- Юсупова Р.Р., Тюрина Р.Х.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2.Общий   хор «Гармония», хормейстер-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С.В., концертмейстеры- Юсупова Р.Р., Тюрина Р.Х.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3.Ансамбль мальчиков «Родники», хормейстер-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С.В., концертмейстеры- Юсупова Р.Р., Тюрина Р.Х.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4.Вокальный ансамбль «Ассорти» (с.Кама), хормейстер-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С.В., концертмейстер- Тюрина Р.Х.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5.Ансамбль «На Советской 25…» (младшая и старшая группы), преп. Шакирова Р.А.  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6.Ансамбль народной песни  «Настасья», преп. Шакирова Р.А., концертмейстер- Шутова С.Ю. 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7.Ансамбль «Комплимент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ik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, преп. Шакирова Р.А.  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8.Ансамбль  «Комплимент», преп. Шакирова Р.А. 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9.Фортепианный  дуэт «Созвучие» (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Метелёва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Ксения; Полях Анастасия), преп.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Бельчева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Т.А.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10.Фортепианный  дуэт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Микс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(Постников Вячеслав, Постников Александр) преп.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Бельчева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Т.А.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11.Ансамбль ложкарей «Затейники» (с. Кама), преп.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Армянинова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12.Танцевальный коллектив «Фантазия», преп.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Чухланцева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Н.Л.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13.Ансамбль ложкарей «Веселые ложки», преп. Шутова С.Ю.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14.Ансамбль гитаристов, преп. Ларина О.В.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15.Вокальный дуэт, преп. Юсупова Р.Р.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16.Театральный коллектив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Бибигон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, преп. Ушакова О.В.</a:t>
            </a:r>
          </a:p>
          <a:p>
            <a:endParaRPr lang="ru-RU" sz="14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Преподаватели: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1.Фортепианный дуэт  «Скерцо», состав: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Бельчева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 А., Завьялова Г. А., рук.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Бельчева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 А.,</a:t>
            </a: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Вокальный ансамбль «Триумф», состав: Юсупова Р.Р.,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С.В., Зайцева О.В., рук. Юсупова Р.Р.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7" name="Picture 1" descr="C:\Documents and Settings\Admin\Рабочий стол\для презентации\Фон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26" y="0"/>
            <a:ext cx="9147426" cy="6858000"/>
          </a:xfrm>
          <a:prstGeom prst="rect">
            <a:avLst/>
          </a:prstGeom>
          <a:noFill/>
        </p:spPr>
      </p:pic>
      <p:pic>
        <p:nvPicPr>
          <p:cNvPr id="4" name="Рисунок 3" descr="image_image_5167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8862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30689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Ансамбль «Комплимент»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age_image_51673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88640"/>
            <a:ext cx="438403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306896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Ансамбль «Комплимент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mik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настась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01008"/>
            <a:ext cx="3960440" cy="277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6309320"/>
            <a:ext cx="429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Ансамбль народной песни «Настасья»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ибиго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3573016"/>
            <a:ext cx="1946747" cy="267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788024" y="6381328"/>
            <a:ext cx="3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Театральный коллектив 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Бибигон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" y="-95250"/>
            <a:ext cx="9334500" cy="7048500"/>
          </a:xfrm>
          <a:prstGeom prst="rect">
            <a:avLst/>
          </a:prstGeom>
          <a:noFill/>
        </p:spPr>
      </p:pic>
      <p:pic>
        <p:nvPicPr>
          <p:cNvPr id="5" name="Рисунок 4" descr="Фортепианный дуэт Метелёва Ксения, Полях Анастас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62778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2996952"/>
            <a:ext cx="262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Фортепианный дуэт «Созвучие»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ожкар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2627784" cy="23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6237312"/>
            <a:ext cx="262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Ансамбль ложкарей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«Веселые ложки»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0" name="Рисунок 9" descr="Скерц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0"/>
            <a:ext cx="194421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771800" y="299695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Фортепианный дуэт «Скерцо»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3068960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Общий   хор «Гармония»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4" name="Рисунок 13" descr="Весенние голос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0"/>
            <a:ext cx="377991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Триумф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3573016"/>
            <a:ext cx="18002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555776" y="6237312"/>
            <a:ext cx="23762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Вокальный ансамбль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«Триумф»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7" name="Рисунок 16" descr="Литературно музыкальный вечер Ка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3501008"/>
            <a:ext cx="334786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508105" y="623731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Вокальный ансамбль «Ассорти» (с.Кама)</a:t>
            </a:r>
            <a:endParaRPr lang="ru-RU" sz="1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Documents and Settings\User\Рабочий стол\академия звезд 2\голос\IMG_20180609_104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53596" y="-5500750"/>
            <a:ext cx="904743" cy="678557"/>
          </a:xfrm>
          <a:prstGeom prst="rect">
            <a:avLst/>
          </a:prstGeom>
          <a:noFill/>
        </p:spPr>
      </p:pic>
      <p:pic>
        <p:nvPicPr>
          <p:cNvPr id="12289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0" y="-95250"/>
            <a:ext cx="9334500" cy="70485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83568" y="404664"/>
            <a:ext cx="806489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sz="4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Самое прекрасное зрелище на свете- вид ребенка, уверенно идущего по жизненной дороге после того, как вы показали ему путь...» </a:t>
            </a:r>
          </a:p>
          <a:p>
            <a:pPr algn="r"/>
            <a:endParaRPr lang="ru-RU" sz="4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Конфуций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49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0" cy="70485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9592" y="332657"/>
            <a:ext cx="8244408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«Духовная жизнь ребенка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полноценна лишь тогда, когда он живет в мире игры, сказки, музыки, фантазии, творчества.  Без этого он- засушенный цветок.» </a:t>
            </a:r>
          </a:p>
          <a:p>
            <a:endParaRPr lang="ru-RU" sz="4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82" name="Picture 10" descr="C:\Documents and Settings\Секретарь\Рабочий стол\Фотоотчеты ОО  ЛЕТО 2016\ЕСОШ\IMG_6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17891" y="-2789221"/>
            <a:ext cx="2487168" cy="1865376"/>
          </a:xfrm>
          <a:prstGeom prst="rect">
            <a:avLst/>
          </a:prstGeom>
          <a:noFill/>
        </p:spPr>
      </p:pic>
      <p:pic>
        <p:nvPicPr>
          <p:cNvPr id="26625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0" y="-95250"/>
            <a:ext cx="9334500" cy="70485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15615" y="188640"/>
            <a:ext cx="802838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: </a:t>
            </a:r>
          </a:p>
          <a:p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-повышение педагогической культуры преподавателей в области духовно-нравственного аспекта воспитания;</a:t>
            </a:r>
          </a:p>
          <a:p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-формирование духовно-нравственной культуры и ценностей средствами искусства;</a:t>
            </a:r>
          </a:p>
          <a:p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-совершенствование работы с родителями и укрепление связи с семьёй.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Documents and Settings\Секретарь\Рабочий стол\Фотоотчеты ОО  ЛЕТО 2016\СОШ №3\CAM05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72400" y="-5829300"/>
            <a:ext cx="1316736" cy="987552"/>
          </a:xfrm>
          <a:prstGeom prst="rect">
            <a:avLst/>
          </a:prstGeom>
          <a:noFill/>
        </p:spPr>
      </p:pic>
      <p:pic>
        <p:nvPicPr>
          <p:cNvPr id="24577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0" y="-190500"/>
            <a:ext cx="9334500" cy="70485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71599" y="1"/>
            <a:ext cx="8172401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и ценностные основы духовно-нравственного развития и воспитания обучающихся в ДШИ должны быть направлены на: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гражданственности, патриотизма, уважения к правам, свободам и обязанностям человека;</a:t>
            </a:r>
          </a:p>
          <a:p>
            <a:pPr lvl="0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нравственных чувств и этического сознания;</a:t>
            </a:r>
          </a:p>
          <a:p>
            <a:pPr lvl="0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трудолюбия, творческого отношения к учению, труду, жизни;</a:t>
            </a:r>
          </a:p>
          <a:p>
            <a:pPr lvl="0">
              <a:buFont typeface="Wingdings" pitchFamily="2" charset="2"/>
              <a:buChar char="Ø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формирования ценностного отношения к здоровью и здоровому образу жизни;</a:t>
            </a:r>
          </a:p>
          <a:p>
            <a:pPr lvl="0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ценностного отношения к природе, окружающей среде (экологическое воспитание);</a:t>
            </a:r>
          </a:p>
          <a:p>
            <a:pPr lvl="0">
              <a:buFont typeface="Wingdings" pitchFamily="2" charset="2"/>
              <a:buChar char="Ø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ценностного отношения к прекрасному, формирование представлений об эстетических идеалах и ценностях (эстетическое воспитание).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29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0"/>
            <a:ext cx="9334500" cy="7048500"/>
          </a:xfrm>
          <a:prstGeom prst="rect">
            <a:avLst/>
          </a:prstGeom>
          <a:noFill/>
        </p:spPr>
      </p:pic>
      <p:pic>
        <p:nvPicPr>
          <p:cNvPr id="15" name="Содержимое 14" descr="image_image_52085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-171400"/>
            <a:ext cx="2401515" cy="320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age_image_5233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0"/>
            <a:ext cx="2411760" cy="321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age_image_43437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-171400"/>
            <a:ext cx="4091947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age_image_38597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212976"/>
            <a:ext cx="403244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age_image_52044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3212976"/>
            <a:ext cx="370790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3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190500"/>
            <a:ext cx="9334500" cy="7048500"/>
          </a:xfrm>
          <a:prstGeom prst="rect">
            <a:avLst/>
          </a:prstGeom>
          <a:noFill/>
        </p:spPr>
      </p:pic>
      <p:sp>
        <p:nvSpPr>
          <p:cNvPr id="23555" name="AutoShape 3" descr="https://dshi-kambarka.udm.muzkult.ru/img/upload/3911/image_image_52085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7" name="AutoShape 5" descr="https://dshi-kambarka.udm.muzkult.ru/img/upload/3911/image_image_52085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image_image_5204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age_image_5087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0"/>
            <a:ext cx="367240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age_image_52044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005064"/>
            <a:ext cx="3767403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age_image_51667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4005064"/>
            <a:ext cx="374441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5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0"/>
            <a:ext cx="9334500" cy="7048500"/>
          </a:xfrm>
          <a:prstGeom prst="rect">
            <a:avLst/>
          </a:prstGeom>
          <a:noFill/>
        </p:spPr>
      </p:pic>
      <p:pic>
        <p:nvPicPr>
          <p:cNvPr id="14" name="Рисунок 13" descr="IMG_0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2915815" cy="308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0" y="314096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Урочная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image_image_5087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1009"/>
            <a:ext cx="2915815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image_image_44512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116632"/>
            <a:ext cx="3096345" cy="301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2987825" y="314096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Внеклассная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6176" y="3645024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4" name="Рисунок 23" descr="image_image_49557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04181" y="116632"/>
            <a:ext cx="3192355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6084168" y="3140968"/>
            <a:ext cx="323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Внешкольная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image_image_52044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3501008"/>
            <a:ext cx="313184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age_image_43743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3501008"/>
            <a:ext cx="322785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1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0" cy="70485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5576" y="1886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Внешние контакты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Фестиваль Столицы ми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5064"/>
            <a:ext cx="316835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Время чуде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764704"/>
            <a:ext cx="2987824" cy="298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Аква темп +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007233"/>
            <a:ext cx="3024336" cy="285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ит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312290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Кесты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1" y="764704"/>
            <a:ext cx="295232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Территория талант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8184" y="4005064"/>
            <a:ext cx="291581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1" name="Picture 1" descr="C:\Documents and Settings\Admin\Рабочий стол\для презентации\Фон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" y="-95250"/>
            <a:ext cx="9334500" cy="7048500"/>
          </a:xfrm>
          <a:prstGeom prst="rect">
            <a:avLst/>
          </a:prstGeom>
          <a:noFill/>
        </p:spPr>
      </p:pic>
      <p:pic>
        <p:nvPicPr>
          <p:cNvPr id="5" name="Рисунок 4" descr="Виртуозы прикамь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0379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онкурс Екатеринбур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573016"/>
            <a:ext cx="298782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Купанч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573016"/>
            <a:ext cx="327585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Поющий корабл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573016"/>
            <a:ext cx="2699792" cy="328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Прибалти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0"/>
            <a:ext cx="331236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У России музыкальная уш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0"/>
            <a:ext cx="27718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629</Words>
  <Application>Microsoft Office PowerPoint</Application>
  <PresentationFormat>Экран (4:3)</PresentationFormat>
  <Paragraphs>101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Рузалия</cp:lastModifiedBy>
  <cp:revision>243</cp:revision>
  <dcterms:created xsi:type="dcterms:W3CDTF">2016-10-13T07:43:17Z</dcterms:created>
  <dcterms:modified xsi:type="dcterms:W3CDTF">2019-02-03T09:59:02Z</dcterms:modified>
</cp:coreProperties>
</file>