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75" r:id="rId7"/>
    <p:sldId id="260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80728"/>
            <a:ext cx="6096000" cy="3657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Georgia" panose="02040502050405020303" pitchFamily="18" charset="0"/>
              </a:rPr>
              <a:t>Особенности </a:t>
            </a:r>
          </a:p>
          <a:p>
            <a:pPr marL="0" indent="0" algn="ctr">
              <a:buNone/>
            </a:pPr>
            <a:r>
              <a:rPr lang="ru-RU" sz="4000" dirty="0" smtClean="0">
                <a:latin typeface="Georgia" panose="02040502050405020303" pitchFamily="18" charset="0"/>
              </a:rPr>
              <a:t>воспитательной деятельности </a:t>
            </a:r>
          </a:p>
          <a:p>
            <a:pPr marL="0" indent="0" algn="ctr">
              <a:buNone/>
            </a:pPr>
            <a:r>
              <a:rPr lang="ru-RU" sz="4000" dirty="0" smtClean="0">
                <a:latin typeface="Georgia" panose="02040502050405020303" pitchFamily="18" charset="0"/>
              </a:rPr>
              <a:t>куратора студенческой группы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432520"/>
          </a:xfrm>
        </p:spPr>
        <p:txBody>
          <a:bodyPr/>
          <a:lstStyle/>
          <a:p>
            <a:pPr algn="r"/>
            <a:r>
              <a:rPr lang="ru-RU" sz="2800" dirty="0" smtClean="0"/>
              <a:t>Бондаренко Л.И.,</a:t>
            </a:r>
            <a:br>
              <a:rPr lang="ru-RU" sz="2800" dirty="0" smtClean="0"/>
            </a:br>
            <a:r>
              <a:rPr lang="ru-RU" sz="2800" dirty="0" smtClean="0"/>
              <a:t> куратор группы</a:t>
            </a:r>
            <a:br>
              <a:rPr lang="ru-RU" sz="2800" dirty="0" smtClean="0"/>
            </a:br>
            <a:r>
              <a:rPr lang="ru-RU" sz="2800" dirty="0" smtClean="0"/>
              <a:t> ОПИ-18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881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692696"/>
            <a:ext cx="6614120" cy="1152128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/>
              <a:t>«Управлять можно подавляя, </a:t>
            </a:r>
            <a:endParaRPr lang="ru-RU" sz="2800" dirty="0" smtClean="0"/>
          </a:p>
          <a:p>
            <a:pPr algn="r"/>
            <a:r>
              <a:rPr lang="ru-RU" sz="2800" b="1" i="1" dirty="0" smtClean="0"/>
              <a:t>а нужно вдохновляя»</a:t>
            </a:r>
            <a:endParaRPr lang="ru-RU" sz="2800" dirty="0"/>
          </a:p>
        </p:txBody>
      </p:sp>
      <p:pic>
        <p:nvPicPr>
          <p:cNvPr id="7173" name="Picture 5" descr="https://st.depositphotos.com/2010047/2778/i/950/depositphotos_27789941-stock-photo-3d-small-l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063013" cy="3312368"/>
          </a:xfrm>
          <a:prstGeom prst="rect">
            <a:avLst/>
          </a:prstGeom>
          <a:noFill/>
        </p:spPr>
      </p:pic>
      <p:pic>
        <p:nvPicPr>
          <p:cNvPr id="7175" name="Picture 7" descr="https://ic.pics.livejournal.com/textteam/72474690/3564/3564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716355" cy="2787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12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7"/>
            <a:ext cx="3744416" cy="547260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1-й уровень -непродуктивный. </a:t>
            </a:r>
            <a:r>
              <a:rPr lang="ru-RU" dirty="0" smtClean="0"/>
              <a:t>Куратор предлагает студентам самим обращаться по интересующим их вопросам, сам не проявляя инициативы и заинтересованности.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2-й уровень - малопродуктивный. </a:t>
            </a:r>
          </a:p>
          <a:p>
            <a:pPr>
              <a:buNone/>
            </a:pPr>
            <a:r>
              <a:rPr lang="ru-RU" b="1" dirty="0" smtClean="0"/>
              <a:t>      </a:t>
            </a:r>
            <a:r>
              <a:rPr lang="ru-RU" dirty="0" smtClean="0"/>
              <a:t>Куратор готов помочь обратившимся студентам, готов проявлять инициативу, но ему не всегда хватает знаний для психологического анализа ситуации и понимания потребностей студентов, для разрешения острых вопросов и конфликтов. Иногда он в силу интуиции действует успешно и сообразно ситуации.</a:t>
            </a:r>
          </a:p>
          <a:p>
            <a:endParaRPr lang="ru-RU" dirty="0"/>
          </a:p>
        </p:txBody>
      </p:sp>
      <p:pic>
        <p:nvPicPr>
          <p:cNvPr id="6146" name="Picture 2" descr="https://files.adme.ru/files/news/part_170/1704165/11974865-22949210-2-10-0-1519137931-1519137935-1500-1-1519137935-650-728fe9eb1c-1519653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836712"/>
            <a:ext cx="460851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27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4104456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3-й уровень - </a:t>
            </a:r>
            <a:r>
              <a:rPr lang="ru-RU" b="1" dirty="0" err="1" smtClean="0"/>
              <a:t>среднепродуктивный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Куратор владеет некоторыми способами организации и бессистемными знаниями в области психофизиологических особенностей возраста студентов и их потребностях и способах обучения, особенностей разрешения некоторых конфликтных ситуаций. Но он не стремится пополнять свои знания в этой области, они отрывочны и </a:t>
            </a:r>
            <a:r>
              <a:rPr lang="ru-RU" dirty="0" err="1" smtClean="0"/>
              <a:t>несистематичны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</a:t>
            </a:r>
          </a:p>
          <a:p>
            <a:pPr algn="just">
              <a:buNone/>
            </a:pPr>
            <a:r>
              <a:rPr lang="ru-RU" b="1" dirty="0" smtClean="0"/>
              <a:t>     4-й уровень - продуктивный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     Куратор обладает необходимыми знаниями, применяет их и стремится пополнять, понимая их необходимость в связи с возникающими сложными ситуациями.  Такие студенты требуют контроля и внешнего управления со стороны педагогов.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43800" cy="914400"/>
          </a:xfrm>
        </p:spPr>
        <p:txBody>
          <a:bodyPr/>
          <a:lstStyle/>
          <a:p>
            <a:pPr algn="r"/>
            <a:r>
              <a:rPr lang="ru-RU" sz="2000" b="1" i="1" dirty="0" smtClean="0">
                <a:effectLst/>
              </a:rPr>
              <a:t>«Воспитание </a:t>
            </a:r>
            <a:r>
              <a:rPr lang="ru-RU" sz="2000" b="1" i="1" dirty="0">
                <a:effectLst/>
              </a:rPr>
              <a:t>— великое дело: </a:t>
            </a:r>
            <a:r>
              <a:rPr lang="ru-RU" sz="2000" b="1" i="1" dirty="0" smtClean="0">
                <a:effectLst/>
              </a:rPr>
              <a:t/>
            </a:r>
            <a:br>
              <a:rPr lang="ru-RU" sz="2000" b="1" i="1" dirty="0" smtClean="0">
                <a:effectLst/>
              </a:rPr>
            </a:br>
            <a:r>
              <a:rPr lang="ru-RU" sz="2000" b="1" i="1" dirty="0" smtClean="0">
                <a:effectLst/>
              </a:rPr>
              <a:t>им </a:t>
            </a:r>
            <a:r>
              <a:rPr lang="ru-RU" sz="2000" b="1" i="1" dirty="0">
                <a:effectLst/>
              </a:rPr>
              <a:t>решается участь </a:t>
            </a:r>
            <a:r>
              <a:rPr lang="ru-RU" sz="2000" b="1" i="1" dirty="0" smtClean="0">
                <a:effectLst/>
              </a:rPr>
              <a:t>человека.» </a:t>
            </a:r>
            <a:br>
              <a:rPr lang="ru-RU" sz="2000" b="1" i="1" dirty="0" smtClean="0">
                <a:effectLst/>
              </a:rPr>
            </a:br>
            <a:r>
              <a:rPr lang="ru-RU" sz="2000" b="1" i="1" dirty="0" err="1" smtClean="0">
                <a:effectLst/>
              </a:rPr>
              <a:t>Виссарион</a:t>
            </a:r>
            <a:r>
              <a:rPr lang="ru-RU" sz="2000" b="1" i="1" dirty="0" smtClean="0">
                <a:effectLst/>
              </a:rPr>
              <a:t> Белинский</a:t>
            </a:r>
            <a:endParaRPr lang="ru-RU" sz="2000" b="1" dirty="0"/>
          </a:p>
        </p:txBody>
      </p:sp>
      <p:pic>
        <p:nvPicPr>
          <p:cNvPr id="5124" name="Picture 4" descr="https://news.nashbryansk.ru/v2/uploads/news/images/13%20AVGUSTA/5%20sent/Close-the-Fist-Open-the-Heart-Cannabis-in-Schools-Weed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4248472" cy="2520280"/>
          </a:xfrm>
          <a:prstGeom prst="rect">
            <a:avLst/>
          </a:prstGeom>
          <a:noFill/>
        </p:spPr>
      </p:pic>
      <p:pic>
        <p:nvPicPr>
          <p:cNvPr id="5126" name="Picture 6" descr="https://studsupport.hse.ru/data/2017/03/31/1168563968/0Kgst7BZ-6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3816424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20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280920" cy="2664296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sz="2000" b="1" dirty="0" smtClean="0"/>
              <a:t>5-й уровень - высокопродуктивный</a:t>
            </a:r>
            <a:r>
              <a:rPr lang="ru-RU" sz="2000" dirty="0" smtClean="0"/>
              <a:t>. </a:t>
            </a:r>
          </a:p>
          <a:p>
            <a:pPr marL="18288" indent="0" algn="just">
              <a:buNone/>
            </a:pPr>
            <a:r>
              <a:rPr lang="ru-RU" sz="2000" dirty="0" smtClean="0"/>
              <a:t>Куратор сложные ситуации рассматривает как задачу для развития студентов и саморазвития. Он не только постоянно пополняет свои знания с целью их применения, но и творчески подходит к сложившимся ситуациям, нередко сам организует развивающие ситуации для студентов. </a:t>
            </a:r>
          </a:p>
          <a:p>
            <a:pPr marL="18288" indent="0" algn="r"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www.herzen.spb.ru/uploads/nchebotareva/images/6%283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8892480" cy="41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82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84977" cy="5544617"/>
        </p:xfrm>
        <a:graphic>
          <a:graphicData uri="http://schemas.openxmlformats.org/drawingml/2006/table">
            <a:tbl>
              <a:tblPr/>
              <a:tblGrid>
                <a:gridCol w="1698284"/>
                <a:gridCol w="1377555"/>
                <a:gridCol w="1367038"/>
                <a:gridCol w="1614158"/>
                <a:gridCol w="1485340"/>
                <a:gridCol w="1242602"/>
              </a:tblGrid>
              <a:tr h="853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Низкая успеваемость по одному из предметов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Беседа со студентом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/>
                          <a:ea typeface="Times New Roman"/>
                          <a:cs typeface="Times New Roman"/>
                        </a:rPr>
                        <a:t>Беседа с преподавателем; </a:t>
                      </a:r>
                      <a:endParaRPr lang="ru-RU" sz="12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/>
                          <a:ea typeface="Times New Roman"/>
                          <a:cs typeface="Times New Roman"/>
                        </a:rPr>
                        <a:t>Информирование родителей студента.</a:t>
                      </a:r>
                      <a:endParaRPr lang="ru-RU" sz="12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/>
                          <a:ea typeface="Times New Roman"/>
                          <a:cs typeface="Times New Roman"/>
                        </a:rPr>
                        <a:t>Беседа с заведующим отделением</a:t>
                      </a:r>
                      <a:endParaRPr lang="ru-RU" sz="12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</a:t>
                      </a:r>
                      <a:endParaRPr lang="ru-RU" sz="12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психолога 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Низкая посещаемость занятий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Выяснение причины многочисленных пропусков; 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Контроль куратором посещаемости занятий студентом;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Контроль заведующего отделением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/>
                          <a:ea typeface="Times New Roman"/>
                          <a:cs typeface="Times New Roman"/>
                        </a:rPr>
                        <a:t>Информирование родителей студента.</a:t>
                      </a:r>
                      <a:endParaRPr lang="ru-RU" sz="12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Консультация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у психолога 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Низкая академическая успеваемость по всем предметам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/>
                          <a:ea typeface="Times New Roman"/>
                          <a:cs typeface="Times New Roman"/>
                        </a:rPr>
                        <a:t>Выяснение причины неуспеваемости;</a:t>
                      </a:r>
                      <a:endParaRPr lang="ru-RU" sz="12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Беседа с преподавателями 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/>
                          <a:ea typeface="Times New Roman"/>
                          <a:cs typeface="Times New Roman"/>
                        </a:rPr>
                        <a:t>Контроль заведующего отделением. </a:t>
                      </a:r>
                      <a:endParaRPr lang="ru-RU" sz="12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/>
                          <a:ea typeface="Times New Roman"/>
                          <a:cs typeface="Times New Roman"/>
                        </a:rPr>
                        <a:t>Информирование родителей студента.</a:t>
                      </a:r>
                      <a:endParaRPr lang="ru-RU" sz="1200" b="1" i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/>
                          <a:ea typeface="Times New Roman"/>
                          <a:cs typeface="Times New Roman"/>
                        </a:rPr>
                        <a:t>Совет профилактики</a:t>
                      </a:r>
                      <a:endParaRPr lang="ru-RU" sz="12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</a:t>
                      </a:r>
                      <a:endParaRPr lang="ru-RU" sz="12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психолога 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Конфликт в учебной группе (ситуативного характера)	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/>
                          <a:ea typeface="Times New Roman"/>
                          <a:cs typeface="Times New Roman"/>
                        </a:rPr>
                        <a:t>Беседа со сторонами – участниками конфликта; тренинг</a:t>
                      </a:r>
                      <a:endParaRPr lang="ru-RU" sz="12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 Попытка примирения сторон, достижение компромисса.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  Проведение внеочередного кураторского часа с участием психолога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Совет профилактики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</a:t>
                      </a:r>
                      <a:endParaRPr lang="ru-RU" sz="1200" b="1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психолога 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Совершение правонарушения студентом	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/>
                          <a:ea typeface="Times New Roman"/>
                          <a:cs typeface="Times New Roman"/>
                        </a:rPr>
                        <a:t>Выяснение обстоятельств дела, причастность</a:t>
                      </a:r>
                      <a:endParaRPr lang="ru-RU" sz="1200" b="1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Контроль заведующего отделением. 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Контроль родителей.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Совет профилактики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Консультация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0" dirty="0">
                          <a:latin typeface="Times New Roman"/>
                          <a:ea typeface="Times New Roman"/>
                          <a:cs typeface="Times New Roman"/>
                        </a:rPr>
                        <a:t>у психолога </a:t>
                      </a:r>
                      <a:endParaRPr lang="ru-RU" sz="12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708" marR="4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Технологии разрешения куратором проблем, возникающих в учебной группе.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906072" cy="1584176"/>
          </a:xfrm>
        </p:spPr>
        <p:txBody>
          <a:bodyPr>
            <a:noAutofit/>
          </a:bodyPr>
          <a:lstStyle/>
          <a:p>
            <a:pPr marL="18288" indent="0" algn="r" fontAlgn="base">
              <a:buNone/>
            </a:pPr>
            <a:r>
              <a:rPr lang="ru-RU" sz="4000" b="1" i="1" dirty="0">
                <a:effectLst/>
              </a:rPr>
              <a:t>Воспитывает все: люди, вещи, явления, но прежде всего и дольше всего — люди. Из них на первом месте — родители и педагоги.</a:t>
            </a:r>
          </a:p>
          <a:p>
            <a:pPr marL="18288" indent="0" algn="r">
              <a:buNone/>
            </a:pPr>
            <a:r>
              <a:rPr lang="ru-RU" sz="4000" b="1" dirty="0" smtClean="0"/>
              <a:t>Макаренко А.С.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60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59632" y="620688"/>
            <a:ext cx="6312024" cy="166307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dirty="0" smtClean="0"/>
              <a:t>Желаю всем  успеха </a:t>
            </a:r>
          </a:p>
          <a:p>
            <a:pPr algn="ctr">
              <a:buNone/>
            </a:pPr>
            <a:r>
              <a:rPr lang="ru-RU" sz="3600" dirty="0" smtClean="0"/>
              <a:t>и </a:t>
            </a:r>
          </a:p>
          <a:p>
            <a:pPr algn="ctr">
              <a:buNone/>
            </a:pPr>
            <a:r>
              <a:rPr lang="ru-RU" sz="3600" dirty="0" smtClean="0"/>
              <a:t>благодарю  за внимание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hsem.susu.ru/wp-content/uploads/2017/02/kurator-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7920880" cy="3811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456</TotalTime>
  <Words>404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Бондаренко Л.И.,  куратор группы  ОПИ-18</vt:lpstr>
      <vt:lpstr>Слайд 2</vt:lpstr>
      <vt:lpstr>Слайд 3</vt:lpstr>
      <vt:lpstr>«Воспитание — великое дело:  им решается участь человека.»  Виссарион Белинский</vt:lpstr>
      <vt:lpstr>Слайд 5</vt:lpstr>
      <vt:lpstr> Технологии разрешения куратором проблем, возникающих в учебной группе.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LUDMILA</dc:creator>
  <cp:lastModifiedBy>Admin</cp:lastModifiedBy>
  <cp:revision>14</cp:revision>
  <dcterms:created xsi:type="dcterms:W3CDTF">2018-11-27T00:53:55Z</dcterms:created>
  <dcterms:modified xsi:type="dcterms:W3CDTF">2019-01-28T11:10:00Z</dcterms:modified>
</cp:coreProperties>
</file>