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3" r:id="rId4"/>
    <p:sldId id="276" r:id="rId5"/>
    <p:sldId id="277" r:id="rId6"/>
    <p:sldId id="272" r:id="rId7"/>
    <p:sldId id="271" r:id="rId8"/>
    <p:sldId id="275" r:id="rId9"/>
    <p:sldId id="270" r:id="rId10"/>
    <p:sldId id="278" r:id="rId11"/>
    <p:sldId id="269" r:id="rId12"/>
    <p:sldId id="279" r:id="rId13"/>
    <p:sldId id="268" r:id="rId14"/>
    <p:sldId id="280" r:id="rId15"/>
    <p:sldId id="267" r:id="rId16"/>
    <p:sldId id="282" r:id="rId17"/>
    <p:sldId id="266" r:id="rId18"/>
    <p:sldId id="281" r:id="rId19"/>
    <p:sldId id="265" r:id="rId20"/>
    <p:sldId id="264" r:id="rId21"/>
    <p:sldId id="263" r:id="rId22"/>
    <p:sldId id="283" r:id="rId23"/>
    <p:sldId id="262" r:id="rId24"/>
    <p:sldId id="284" r:id="rId25"/>
    <p:sldId id="261" r:id="rId26"/>
    <p:sldId id="260" r:id="rId27"/>
    <p:sldId id="259" r:id="rId28"/>
    <p:sldId id="258" r:id="rId29"/>
    <p:sldId id="257" r:id="rId30"/>
    <p:sldId id="285" r:id="rId31"/>
    <p:sldId id="286" r:id="rId32"/>
    <p:sldId id="295" r:id="rId33"/>
    <p:sldId id="296" r:id="rId34"/>
    <p:sldId id="287" r:id="rId35"/>
    <p:sldId id="293" r:id="rId36"/>
    <p:sldId id="294" r:id="rId37"/>
    <p:sldId id="292" r:id="rId38"/>
    <p:sldId id="298" r:id="rId39"/>
    <p:sldId id="290" r:id="rId40"/>
    <p:sldId id="291" r:id="rId41"/>
    <p:sldId id="289" r:id="rId42"/>
    <p:sldId id="28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74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9BC9-86B9-438E-B449-1989C106997F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32E8-912E-42A0-9916-F104D5B5D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071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9BC9-86B9-438E-B449-1989C106997F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32E8-912E-42A0-9916-F104D5B5D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92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9BC9-86B9-438E-B449-1989C106997F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32E8-912E-42A0-9916-F104D5B5D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366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9BC9-86B9-438E-B449-1989C106997F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32E8-912E-42A0-9916-F104D5B5D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45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9BC9-86B9-438E-B449-1989C106997F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32E8-912E-42A0-9916-F104D5B5D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08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9BC9-86B9-438E-B449-1989C106997F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32E8-912E-42A0-9916-F104D5B5D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2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9BC9-86B9-438E-B449-1989C106997F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32E8-912E-42A0-9916-F104D5B5D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43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9BC9-86B9-438E-B449-1989C106997F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32E8-912E-42A0-9916-F104D5B5D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445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9BC9-86B9-438E-B449-1989C106997F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32E8-912E-42A0-9916-F104D5B5D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54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9BC9-86B9-438E-B449-1989C106997F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32E8-912E-42A0-9916-F104D5B5D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027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9BC9-86B9-438E-B449-1989C106997F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32E8-912E-42A0-9916-F104D5B5D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0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99BC9-86B9-438E-B449-1989C106997F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A32E8-912E-42A0-9916-F104D5B5D2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36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99392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Рельеф земной поверхности. </a:t>
            </a:r>
          </a:p>
          <a:p>
            <a:pPr algn="ctr"/>
            <a:r>
              <a:rPr lang="ru-RU" sz="60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Горы суши.</a:t>
            </a:r>
            <a:endParaRPr lang="ru-RU" sz="60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" b="11057"/>
          <a:stretch/>
        </p:blipFill>
        <p:spPr bwMode="auto">
          <a:xfrm>
            <a:off x="107504" y="2753667"/>
            <a:ext cx="8928992" cy="396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6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5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20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6"/>
          <a:stretch/>
        </p:blipFill>
        <p:spPr bwMode="auto">
          <a:xfrm>
            <a:off x="179513" y="1350842"/>
            <a:ext cx="8812088" cy="532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2001" y="-95708"/>
            <a:ext cx="46310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8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Алтай</a:t>
            </a:r>
            <a:endParaRPr lang="ru-RU" sz="88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5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27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/>
          <a:stretch/>
        </p:blipFill>
        <p:spPr bwMode="auto">
          <a:xfrm>
            <a:off x="206828" y="836712"/>
            <a:ext cx="8739625" cy="582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6828" y="-243408"/>
            <a:ext cx="495360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Аппалачи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3766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84138"/>
            <a:ext cx="5200650" cy="669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19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8884"/>
            <a:ext cx="87841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2074" y="-1714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8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Альпы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0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5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06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7306"/>
            <a:ext cx="8928992" cy="514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24" y="0"/>
            <a:ext cx="52453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Гималаи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2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5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0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75940"/>
            <a:ext cx="8640960" cy="576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6243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Большой Водораздельный хребет</a:t>
            </a:r>
            <a:endParaRPr lang="ru-RU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6"/>
          <a:stretch/>
        </p:blipFill>
        <p:spPr bwMode="auto">
          <a:xfrm>
            <a:off x="156116" y="116632"/>
            <a:ext cx="8854683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589240"/>
            <a:ext cx="8280920" cy="1080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43608" y="5469031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Georgia" panose="02040502050405020303" pitchFamily="18" charset="0"/>
              </a:rPr>
              <a:t>Что такое горы?</a:t>
            </a:r>
            <a:endParaRPr lang="ru-RU" sz="7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261938"/>
            <a:ext cx="8809037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98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-60970"/>
            <a:ext cx="2880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Georgia" panose="02040502050405020303" pitchFamily="18" charset="0"/>
              </a:rPr>
              <a:t>Тибет</a:t>
            </a:r>
            <a:endParaRPr lang="ru-RU" sz="6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81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5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11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96702" cy="586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166" y="-170975"/>
            <a:ext cx="29033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Памир</a:t>
            </a:r>
            <a:endParaRPr lang="ru-RU" sz="66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40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5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6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699"/>
            <a:ext cx="9144000" cy="621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322" y="-171400"/>
            <a:ext cx="24545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Атлас</a:t>
            </a:r>
            <a:endParaRPr lang="ru-RU" sz="66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8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1"/>
            <a:ext cx="5615482" cy="683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3284984"/>
            <a:ext cx="1440160" cy="3550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34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/>
          <a:stretch/>
        </p:blipFill>
        <p:spPr bwMode="auto">
          <a:xfrm>
            <a:off x="163286" y="1340768"/>
            <a:ext cx="8779676" cy="537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6842" y="47715"/>
            <a:ext cx="92672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В рельефе гор выделяют:</a:t>
            </a:r>
            <a:endParaRPr lang="ru-RU" sz="60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46254" y="4775667"/>
            <a:ext cx="319670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sz="6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Горный </a:t>
            </a:r>
          </a:p>
          <a:p>
            <a:pPr lvl="0" algn="r"/>
            <a:r>
              <a:rPr lang="ru-RU" sz="6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хребет</a:t>
            </a:r>
            <a:endParaRPr lang="ru-RU" sz="60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99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1747"/>
            <a:ext cx="8797346" cy="549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0087" y="-136555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Горная долина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298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" b="9836"/>
          <a:stretch/>
        </p:blipFill>
        <p:spPr bwMode="auto">
          <a:xfrm>
            <a:off x="177155" y="2060848"/>
            <a:ext cx="877887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27" y="-37591"/>
            <a:ext cx="88569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Georgia" panose="02040502050405020303" pitchFamily="18" charset="0"/>
              </a:rPr>
              <a:t>Что такое горный гребень?</a:t>
            </a:r>
          </a:p>
          <a:p>
            <a:pPr algn="ctr"/>
            <a:r>
              <a:rPr lang="ru-RU" sz="4400" dirty="0" smtClean="0">
                <a:latin typeface="Georgia" panose="02040502050405020303" pitchFamily="18" charset="0"/>
              </a:rPr>
              <a:t>Что такое вершины горы?</a:t>
            </a:r>
          </a:p>
          <a:p>
            <a:pPr algn="ctr"/>
            <a:r>
              <a:rPr lang="ru-RU" sz="4400" dirty="0" smtClean="0">
                <a:latin typeface="Georgia" panose="02040502050405020303" pitchFamily="18" charset="0"/>
              </a:rPr>
              <a:t>Что такое седловины?</a:t>
            </a:r>
            <a:endParaRPr lang="ru-R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2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9" y="620688"/>
            <a:ext cx="8693696" cy="604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569" y="-159699"/>
            <a:ext cx="21499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Анды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60745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5" y="1484784"/>
            <a:ext cx="8834183" cy="524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6835" y="1715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Georgia" panose="02040502050405020303" pitchFamily="18" charset="0"/>
              </a:rPr>
              <a:t>Какие два горных пояса выделяют на территории Евразии?</a:t>
            </a:r>
            <a:endParaRPr lang="ru-RU" sz="4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5" y="1484784"/>
            <a:ext cx="8834183" cy="524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6835" y="1715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Georgia" panose="02040502050405020303" pitchFamily="18" charset="0"/>
              </a:rPr>
              <a:t>Какой горный пояс проходит через Северную и Южную Америку?</a:t>
            </a:r>
            <a:endParaRPr lang="ru-RU" sz="4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5" y="1484784"/>
            <a:ext cx="8834183" cy="524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1" y="-99392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Georgia" panose="02040502050405020303" pitchFamily="18" charset="0"/>
              </a:rPr>
              <a:t>Горы суши занимают около 36% ее площади.</a:t>
            </a:r>
            <a:endParaRPr lang="ru-RU" sz="5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99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61" y="-9939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u="sng" dirty="0" smtClean="0">
                <a:latin typeface="Georgia" panose="02040502050405020303" pitchFamily="18" charset="0"/>
              </a:rPr>
              <a:t>Горы по высоте</a:t>
            </a:r>
            <a:endParaRPr lang="ru-RU" sz="7200" u="sng" dirty="0">
              <a:latin typeface="Georgia" panose="02040502050405020303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123728" y="968493"/>
            <a:ext cx="1080120" cy="1524403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61" y="2159552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Georgia" panose="02040502050405020303" pitchFamily="18" charset="0"/>
              </a:rPr>
              <a:t>низкогорья</a:t>
            </a:r>
            <a:endParaRPr lang="ru-RU" sz="6000" dirty="0">
              <a:latin typeface="Georgia" panose="02040502050405020303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4247964" y="968493"/>
            <a:ext cx="612068" cy="3400385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971600" y="4005064"/>
            <a:ext cx="461376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среднегорья</a:t>
            </a:r>
            <a:endParaRPr lang="ru-RU" sz="60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6372200" y="968493"/>
            <a:ext cx="864096" cy="4764763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246071" y="5445223"/>
            <a:ext cx="4769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высокогорья</a:t>
            </a:r>
            <a:endParaRPr lang="ru-RU" sz="60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9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7198" y="57675"/>
            <a:ext cx="70631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u="sng" dirty="0" smtClean="0">
                <a:solidFill>
                  <a:prstClr val="black"/>
                </a:solidFill>
                <a:latin typeface="Georgia" panose="02040502050405020303" pitchFamily="18" charset="0"/>
              </a:rPr>
              <a:t>Низкогорья</a:t>
            </a:r>
            <a:endParaRPr lang="ru-RU" sz="9600" u="sng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372" y="1848598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Georgia" panose="02040502050405020303" pitchFamily="18" charset="0"/>
              </a:rPr>
              <a:t>Высота до 1000м.</a:t>
            </a:r>
            <a:endParaRPr lang="ru-RU" sz="6600" dirty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5012" y="2870279"/>
            <a:ext cx="88189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Это </a:t>
            </a:r>
            <a:r>
              <a:rPr lang="ru-RU" sz="6000" dirty="0">
                <a:solidFill>
                  <a:srgbClr val="7030A0"/>
                </a:solidFill>
                <a:latin typeface="Georgia" panose="02040502050405020303" pitchFamily="18" charset="0"/>
              </a:rPr>
              <a:t>немолодые, даже древние </a:t>
            </a:r>
            <a:r>
              <a:rPr lang="ru-RU" sz="60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горы.</a:t>
            </a:r>
            <a:endParaRPr lang="ru-RU" sz="60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2967" y="4831156"/>
            <a:ext cx="87316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Пример: горы Хибины.</a:t>
            </a:r>
            <a:endParaRPr lang="ru-RU" sz="60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42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3" y="527787"/>
            <a:ext cx="874897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6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6729" y="80302"/>
            <a:ext cx="750397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u="sng" dirty="0" smtClean="0">
                <a:solidFill>
                  <a:prstClr val="black"/>
                </a:solidFill>
                <a:latin typeface="Georgia" panose="02040502050405020303" pitchFamily="18" charset="0"/>
              </a:rPr>
              <a:t>Среднегорья</a:t>
            </a:r>
            <a:endParaRPr lang="ru-RU" sz="9600" u="sng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267" y="1628800"/>
            <a:ext cx="7488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Georgia" panose="02040502050405020303" pitchFamily="18" charset="0"/>
              </a:rPr>
              <a:t>Высота от 2000 до 3000м.</a:t>
            </a:r>
            <a:endParaRPr lang="ru-RU" sz="6600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267" y="5301208"/>
            <a:ext cx="87316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Пример: Аппалачи. </a:t>
            </a:r>
            <a:endParaRPr lang="ru-RU" sz="60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2540" y="3573016"/>
            <a:ext cx="85523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7030A0"/>
                </a:solidFill>
                <a:latin typeface="Georgia" panose="02040502050405020303" pitchFamily="18" charset="0"/>
              </a:rPr>
              <a:t>О</a:t>
            </a:r>
            <a:r>
              <a:rPr lang="ru-RU" sz="60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ни </a:t>
            </a:r>
            <a:r>
              <a:rPr lang="ru-RU" sz="6000" dirty="0">
                <a:solidFill>
                  <a:srgbClr val="7030A0"/>
                </a:solidFill>
                <a:latin typeface="Georgia" panose="02040502050405020303" pitchFamily="18" charset="0"/>
              </a:rPr>
              <a:t>есть практически на всех </a:t>
            </a:r>
            <a:r>
              <a:rPr lang="ru-RU" sz="60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континентах.</a:t>
            </a:r>
            <a:endParaRPr lang="ru-RU" sz="60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76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17525"/>
            <a:ext cx="8742363" cy="5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2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90206"/>
            <a:ext cx="87129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u="sng" dirty="0" smtClean="0">
                <a:latin typeface="Georgia" panose="02040502050405020303" pitchFamily="18" charset="0"/>
              </a:rPr>
              <a:t>Низкогорья</a:t>
            </a:r>
            <a:r>
              <a:rPr lang="ru-RU" sz="6000" dirty="0" smtClean="0">
                <a:latin typeface="Georgia" panose="02040502050405020303" pitchFamily="18" charset="0"/>
              </a:rPr>
              <a:t> и </a:t>
            </a:r>
            <a:r>
              <a:rPr lang="ru-RU" sz="6000" u="sng" dirty="0" smtClean="0">
                <a:latin typeface="Georgia" panose="02040502050405020303" pitchFamily="18" charset="0"/>
              </a:rPr>
              <a:t>среднегорья</a:t>
            </a:r>
            <a:r>
              <a:rPr lang="ru-RU" sz="6000" dirty="0" smtClean="0">
                <a:latin typeface="Georgia" panose="02040502050405020303" pitchFamily="18" charset="0"/>
              </a:rPr>
              <a:t> встречаются на окраинах более высоких гор или как самостоятельные горы.</a:t>
            </a:r>
            <a:endParaRPr lang="ru-RU" sz="6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90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763"/>
          <a:stretch/>
        </p:blipFill>
        <p:spPr bwMode="auto">
          <a:xfrm>
            <a:off x="120410" y="2180049"/>
            <a:ext cx="8903180" cy="456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9939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Для низкогорий и среднегорий характерны сглаженные гребни, относительно пологие склоны хребтов</a:t>
            </a:r>
            <a:endParaRPr lang="ru-RU" sz="48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36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-6350"/>
            <a:ext cx="478631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00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2316" y="-315416"/>
            <a:ext cx="76835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u="sng" dirty="0" smtClean="0">
                <a:solidFill>
                  <a:prstClr val="black"/>
                </a:solidFill>
                <a:latin typeface="Georgia" panose="02040502050405020303" pitchFamily="18" charset="0"/>
              </a:rPr>
              <a:t>Высокогорья</a:t>
            </a:r>
            <a:endParaRPr lang="ru-RU" sz="9600" u="sng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074" y="98072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Georgia" panose="02040502050405020303" pitchFamily="18" charset="0"/>
              </a:rPr>
              <a:t>Высоты превышают 2000-3000м.</a:t>
            </a:r>
            <a:endParaRPr lang="ru-RU" sz="4800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447" y="2348880"/>
            <a:ext cx="85523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Характерны крутые склоны хребтов, зазубренные гребни, вершины часто покрыты ледниками. </a:t>
            </a:r>
            <a:endParaRPr lang="ru-RU" sz="48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176" y="5229200"/>
            <a:ext cx="9043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Примеры: Кавказ, Альпы, Гималаи.</a:t>
            </a:r>
            <a:endParaRPr lang="ru-RU" sz="48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41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5529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0" u="sng" dirty="0">
                <a:solidFill>
                  <a:prstClr val="black"/>
                </a:solidFill>
                <a:latin typeface="Georgia" panose="02040502050405020303" pitchFamily="18" charset="0"/>
              </a:rPr>
              <a:t>Горы по </a:t>
            </a:r>
            <a:r>
              <a:rPr lang="ru-RU" sz="8000" u="sng" dirty="0" smtClean="0">
                <a:solidFill>
                  <a:prstClr val="black"/>
                </a:solidFill>
                <a:latin typeface="Georgia" panose="02040502050405020303" pitchFamily="18" charset="0"/>
              </a:rPr>
              <a:t>возрасту</a:t>
            </a:r>
            <a:endParaRPr lang="ru-RU" sz="8000" u="sng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2771800" y="1265857"/>
            <a:ext cx="576064" cy="141606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9219" y="2213956"/>
            <a:ext cx="48990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молодые</a:t>
            </a:r>
            <a:endParaRPr lang="ru-RU" sz="88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653149" y="1265857"/>
            <a:ext cx="1210206" cy="283212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572000" y="3665929"/>
            <a:ext cx="45143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древние</a:t>
            </a:r>
            <a:endParaRPr lang="ru-RU" sz="88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219" y="3356992"/>
            <a:ext cx="4181772" cy="2592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333333"/>
                </a:solidFill>
                <a:latin typeface="Georgia" panose="02040502050405020303" pitchFamily="18" charset="0"/>
              </a:rPr>
              <a:t>образовались в течение последних 50 млн. лет</a:t>
            </a:r>
            <a:endParaRPr lang="ru-RU" sz="4000" dirty="0">
              <a:latin typeface="Georgia" panose="020405020504050203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47864" y="4855883"/>
            <a:ext cx="56886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 </a:t>
            </a:r>
            <a:r>
              <a:rPr lang="ru-RU" sz="4000" dirty="0">
                <a:latin typeface="Georgia" panose="02040502050405020303" pitchFamily="18" charset="0"/>
              </a:rPr>
              <a:t>возраст исчисляется сотнями миллионов </a:t>
            </a:r>
            <a:r>
              <a:rPr lang="ru-RU" sz="4000" dirty="0" smtClean="0">
                <a:latin typeface="Georgia" panose="02040502050405020303" pitchFamily="18" charset="0"/>
              </a:rPr>
              <a:t>лет</a:t>
            </a:r>
            <a:endParaRPr lang="ru-RU" sz="4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7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4526686" y="116632"/>
            <a:ext cx="0" cy="66247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35279" y="-99393"/>
            <a:ext cx="43300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u="sng" dirty="0">
                <a:solidFill>
                  <a:prstClr val="black"/>
                </a:solidFill>
                <a:latin typeface="Georgia" panose="02040502050405020303" pitchFamily="18" charset="0"/>
              </a:rPr>
              <a:t>м</a:t>
            </a:r>
            <a:r>
              <a:rPr lang="ru-RU" sz="7200" u="sng" dirty="0" smtClean="0">
                <a:solidFill>
                  <a:prstClr val="black"/>
                </a:solidFill>
                <a:latin typeface="Georgia" panose="02040502050405020303" pitchFamily="18" charset="0"/>
              </a:rPr>
              <a:t>олодые:</a:t>
            </a:r>
            <a:endParaRPr lang="ru-RU" sz="1400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-99394"/>
            <a:ext cx="40142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u="sng" dirty="0">
                <a:solidFill>
                  <a:prstClr val="black"/>
                </a:solidFill>
                <a:latin typeface="Georgia" panose="02040502050405020303" pitchFamily="18" charset="0"/>
              </a:rPr>
              <a:t>д</a:t>
            </a:r>
            <a:r>
              <a:rPr lang="ru-RU" sz="7200" u="sng" dirty="0" smtClean="0">
                <a:solidFill>
                  <a:prstClr val="black"/>
                </a:solidFill>
                <a:latin typeface="Georgia" panose="02040502050405020303" pitchFamily="18" charset="0"/>
              </a:rPr>
              <a:t>ревние:</a:t>
            </a:r>
            <a:endParaRPr lang="ru-RU" sz="1400" u="sng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95" y="110093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60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Альпы</a:t>
            </a:r>
          </a:p>
          <a:p>
            <a:pPr lvl="0" algn="ctr"/>
            <a:r>
              <a:rPr lang="ru-RU" sz="60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Кавказ</a:t>
            </a:r>
          </a:p>
          <a:p>
            <a:pPr lvl="0" algn="ctr"/>
            <a:r>
              <a:rPr lang="ru-RU" sz="60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Памир</a:t>
            </a:r>
          </a:p>
          <a:p>
            <a:pPr lvl="0" algn="ctr"/>
            <a:r>
              <a:rPr lang="ru-RU" sz="60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Гималаи</a:t>
            </a:r>
            <a:endParaRPr lang="ru-RU" sz="60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112568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60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Хибины</a:t>
            </a:r>
          </a:p>
          <a:p>
            <a:pPr lvl="0" algn="ctr"/>
            <a:r>
              <a:rPr lang="ru-RU" sz="60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Уральские</a:t>
            </a:r>
          </a:p>
          <a:p>
            <a:pPr lvl="0" algn="ctr"/>
            <a:r>
              <a:rPr lang="ru-RU" sz="60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Скандинавские</a:t>
            </a:r>
            <a:endParaRPr lang="ru-RU" sz="60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1"/>
          <a:stretch/>
        </p:blipFill>
        <p:spPr bwMode="auto">
          <a:xfrm>
            <a:off x="135128" y="4752271"/>
            <a:ext cx="4220847" cy="198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59"/>
          <a:stretch/>
        </p:blipFill>
        <p:spPr bwMode="auto">
          <a:xfrm>
            <a:off x="4644008" y="4752271"/>
            <a:ext cx="4409306" cy="198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40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9939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u="sng" dirty="0">
                <a:solidFill>
                  <a:srgbClr val="333333"/>
                </a:solidFill>
                <a:latin typeface="Georgia" panose="02040502050405020303" pitchFamily="18" charset="0"/>
              </a:rPr>
              <a:t>По форме вершины </a:t>
            </a:r>
            <a:r>
              <a:rPr lang="ru-RU" sz="6000" u="sng">
                <a:solidFill>
                  <a:srgbClr val="333333"/>
                </a:solidFill>
                <a:latin typeface="Georgia" panose="02040502050405020303" pitchFamily="18" charset="0"/>
              </a:rPr>
              <a:t>горы </a:t>
            </a:r>
            <a:r>
              <a:rPr lang="ru-RU" sz="6000" u="sng" smtClean="0">
                <a:solidFill>
                  <a:srgbClr val="333333"/>
                </a:solidFill>
                <a:latin typeface="Georgia" panose="02040502050405020303" pitchFamily="18" charset="0"/>
              </a:rPr>
              <a:t>бывают:</a:t>
            </a:r>
            <a:endParaRPr lang="ru-RU" sz="6000" u="sng" dirty="0">
              <a:latin typeface="Georgia" panose="02040502050405020303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" b="17981"/>
          <a:stretch/>
        </p:blipFill>
        <p:spPr bwMode="auto">
          <a:xfrm>
            <a:off x="179512" y="1845430"/>
            <a:ext cx="8741204" cy="484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1700808"/>
            <a:ext cx="45054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6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Пикообразные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8888190" cy="3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076" y="116632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atin typeface="Georgia" panose="02040502050405020303" pitchFamily="18" charset="0"/>
              </a:rPr>
              <a:t>Платообразные горы</a:t>
            </a:r>
            <a:endParaRPr lang="ru-RU" sz="8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80" y="764704"/>
            <a:ext cx="885007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331" y="0"/>
            <a:ext cx="88500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Столовые </a:t>
            </a:r>
            <a:r>
              <a:rPr lang="ru-RU" sz="8000" dirty="0">
                <a:solidFill>
                  <a:prstClr val="black"/>
                </a:solidFill>
                <a:latin typeface="Georgia" panose="02040502050405020303" pitchFamily="18" charset="0"/>
              </a:rPr>
              <a:t>горы</a:t>
            </a:r>
            <a:endParaRPr lang="ru-RU" sz="80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77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24744"/>
            <a:ext cx="8954747" cy="559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Куполообразные </a:t>
            </a:r>
            <a:r>
              <a:rPr lang="ru-RU" sz="6600" dirty="0">
                <a:solidFill>
                  <a:prstClr val="black"/>
                </a:solidFill>
                <a:latin typeface="Georgia" panose="02040502050405020303" pitchFamily="18" charset="0"/>
              </a:rPr>
              <a:t>горы</a:t>
            </a:r>
            <a:endParaRPr lang="ru-RU" sz="66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3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969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Какой можно сделать вывод, изучая процессы образования и разрушения гор? </a:t>
            </a:r>
            <a:endParaRPr lang="ru-RU" sz="80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11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52736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Описание гор – </a:t>
            </a:r>
            <a:r>
              <a:rPr lang="ru-RU" sz="9600" u="sng" dirty="0" smtClean="0">
                <a:solidFill>
                  <a:prstClr val="black"/>
                </a:solidFill>
                <a:latin typeface="Georgia" panose="02040502050405020303" pitchFamily="18" charset="0"/>
              </a:rPr>
              <a:t>Гималаи</a:t>
            </a:r>
          </a:p>
          <a:p>
            <a:pPr lvl="0" algn="ctr"/>
            <a:r>
              <a:rPr lang="ru-RU" sz="9600" dirty="0">
                <a:solidFill>
                  <a:prstClr val="black"/>
                </a:solidFill>
                <a:latin typeface="Georgia" panose="02040502050405020303" pitchFamily="18" charset="0"/>
              </a:rPr>
              <a:t>с</a:t>
            </a:r>
            <a:r>
              <a:rPr lang="ru-RU" sz="9600" dirty="0" smtClean="0">
                <a:solidFill>
                  <a:prstClr val="black"/>
                </a:solidFill>
                <a:latin typeface="Georgia" panose="02040502050405020303" pitchFamily="18" charset="0"/>
              </a:rPr>
              <a:t>тр.111</a:t>
            </a:r>
            <a:endParaRPr lang="ru-RU" sz="96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40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896" y="-99392"/>
            <a:ext cx="87129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u="sng" dirty="0" smtClean="0">
                <a:latin typeface="Georgia" panose="02040502050405020303" pitchFamily="18" charset="0"/>
              </a:rPr>
              <a:t>Домашнее задание:</a:t>
            </a:r>
            <a:endParaRPr lang="ru-RU" sz="8800" u="sng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0620" y="2769344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Параграф 21, </a:t>
            </a:r>
            <a:r>
              <a:rPr lang="ru-RU" sz="8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конт.карта</a:t>
            </a:r>
            <a:r>
              <a:rPr lang="ru-RU" sz="8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– стр.18-21</a:t>
            </a:r>
            <a:endParaRPr lang="ru-RU" sz="8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5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84976" cy="607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934" y="-99392"/>
            <a:ext cx="48800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Кордильеры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97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84138"/>
            <a:ext cx="5207000" cy="669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4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3" y="1124744"/>
            <a:ext cx="8928992" cy="558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213" y="0"/>
            <a:ext cx="6192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Georgia" panose="02040502050405020303" pitchFamily="18" charset="0"/>
              </a:rPr>
              <a:t>Кавказ</a:t>
            </a:r>
            <a:endParaRPr lang="ru-RU" sz="6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27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5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0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r="16234"/>
          <a:stretch/>
        </p:blipFill>
        <p:spPr bwMode="auto">
          <a:xfrm>
            <a:off x="119743" y="836712"/>
            <a:ext cx="8871858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9742" y="-171400"/>
            <a:ext cx="64988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dirty="0" smtClean="0">
                <a:solidFill>
                  <a:prstClr val="black"/>
                </a:solidFill>
                <a:latin typeface="Georgia" panose="02040502050405020303" pitchFamily="18" charset="0"/>
              </a:rPr>
              <a:t>Уральские горы</a:t>
            </a:r>
            <a:endParaRPr lang="ru-RU" sz="66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230</Words>
  <Application>Microsoft Office PowerPoint</Application>
  <PresentationFormat>Экран (4:3)</PresentationFormat>
  <Paragraphs>67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</dc:creator>
  <cp:lastModifiedBy>Алена</cp:lastModifiedBy>
  <cp:revision>44</cp:revision>
  <dcterms:created xsi:type="dcterms:W3CDTF">2019-01-22T13:07:48Z</dcterms:created>
  <dcterms:modified xsi:type="dcterms:W3CDTF">2019-01-23T07:33:11Z</dcterms:modified>
</cp:coreProperties>
</file>