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72" r:id="rId1"/>
  </p:sldMasterIdLst>
  <p:sldIdLst>
    <p:sldId id="257" r:id="rId2"/>
    <p:sldId id="258" r:id="rId3"/>
    <p:sldId id="260" r:id="rId4"/>
    <p:sldId id="261" r:id="rId5"/>
    <p:sldId id="259" r:id="rId6"/>
    <p:sldId id="276" r:id="rId7"/>
    <p:sldId id="262" r:id="rId8"/>
    <p:sldId id="264" r:id="rId9"/>
    <p:sldId id="265" r:id="rId10"/>
    <p:sldId id="277" r:id="rId11"/>
    <p:sldId id="266" r:id="rId12"/>
    <p:sldId id="267" r:id="rId13"/>
    <p:sldId id="268" r:id="rId14"/>
    <p:sldId id="269" r:id="rId15"/>
    <p:sldId id="272" r:id="rId16"/>
    <p:sldId id="280" r:id="rId17"/>
    <p:sldId id="270" r:id="rId18"/>
    <p:sldId id="271" r:id="rId19"/>
    <p:sldId id="281" r:id="rId20"/>
    <p:sldId id="273" r:id="rId21"/>
    <p:sldId id="274" r:id="rId22"/>
    <p:sldId id="279" r:id="rId23"/>
    <p:sldId id="275" r:id="rId24"/>
    <p:sldId id="278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64" autoAdjust="0"/>
    <p:restoredTop sz="86444" autoAdjust="0"/>
  </p:normalViewPr>
  <p:slideViewPr>
    <p:cSldViewPr>
      <p:cViewPr varScale="1">
        <p:scale>
          <a:sx n="72" d="100"/>
          <a:sy n="72" d="100"/>
        </p:scale>
        <p:origin x="-94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04.05.2018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73" r:id="rId1"/>
    <p:sldLayoutId id="2147484574" r:id="rId2"/>
    <p:sldLayoutId id="2147484575" r:id="rId3"/>
    <p:sldLayoutId id="2147484576" r:id="rId4"/>
    <p:sldLayoutId id="2147484577" r:id="rId5"/>
    <p:sldLayoutId id="2147484578" r:id="rId6"/>
    <p:sldLayoutId id="2147484579" r:id="rId7"/>
    <p:sldLayoutId id="2147484580" r:id="rId8"/>
    <p:sldLayoutId id="2147484581" r:id="rId9"/>
    <p:sldLayoutId id="2147484582" r:id="rId10"/>
    <p:sldLayoutId id="21474845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Исследовательская работа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 «Влияние комнатных растений на здоровье человека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Учащаяся 6 класса: Зимина </a:t>
            </a:r>
            <a:r>
              <a:rPr lang="ru-RU" dirty="0" err="1" smtClean="0">
                <a:solidFill>
                  <a:srgbClr val="FFC000"/>
                </a:solidFill>
              </a:rPr>
              <a:t>Снежана</a:t>
            </a:r>
            <a:endParaRPr lang="ru-RU" dirty="0" smtClean="0">
              <a:solidFill>
                <a:srgbClr val="FFC000"/>
              </a:solidFill>
            </a:endParaRPr>
          </a:p>
          <a:p>
            <a:r>
              <a:rPr lang="ru-RU" dirty="0" smtClean="0">
                <a:solidFill>
                  <a:srgbClr val="FFC000"/>
                </a:solidFill>
              </a:rPr>
              <a:t>                    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Руководитель: Орехова Н. В.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с. Рудовка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2018 г.</a:t>
            </a:r>
          </a:p>
          <a:p>
            <a:endParaRPr lang="ru-RU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5" name="Содержимое 4" descr="hello_html_ma14397a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2887577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557800" y="3523320"/>
            <a:ext cx="3861048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3433564" y="130324"/>
            <a:ext cx="4365104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1205128" y="3051456"/>
            <a:ext cx="4509120" cy="3103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764704"/>
            <a:ext cx="7571184" cy="606896"/>
          </a:xfrm>
        </p:spPr>
        <p:txBody>
          <a:bodyPr>
            <a:noAutofit/>
          </a:bodyPr>
          <a:lstStyle/>
          <a:p>
            <a:pPr algn="ctr"/>
            <a:r>
              <a:rPr lang="ru-RU" sz="4800" u="sng" dirty="0" smtClean="0">
                <a:solidFill>
                  <a:srgbClr val="C00000"/>
                </a:solidFill>
                <a:latin typeface="+mn-lt"/>
              </a:rPr>
              <a:t>Анкетирование</a:t>
            </a:r>
            <a:r>
              <a:rPr lang="ru-RU" sz="4800" dirty="0" smtClean="0">
                <a:solidFill>
                  <a:srgbClr val="C00000"/>
                </a:solidFill>
                <a:latin typeface="+mn-lt"/>
              </a:rPr>
              <a:t/>
            </a:r>
            <a:br>
              <a:rPr lang="ru-RU" sz="4800" dirty="0" smtClean="0">
                <a:solidFill>
                  <a:srgbClr val="C00000"/>
                </a:solidFill>
                <a:latin typeface="+mn-lt"/>
              </a:rPr>
            </a:br>
            <a:endParaRPr lang="ru-RU" sz="48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1600" dirty="0" smtClean="0"/>
          </a:p>
          <a:p>
            <a:r>
              <a:rPr lang="ru-RU" sz="2800" b="1" dirty="0" smtClean="0">
                <a:solidFill>
                  <a:srgbClr val="7030A0"/>
                </a:solidFill>
              </a:rPr>
              <a:t>Цель:</a:t>
            </a:r>
            <a:r>
              <a:rPr lang="ru-RU" sz="2800" dirty="0" smtClean="0">
                <a:solidFill>
                  <a:srgbClr val="002060"/>
                </a:solidFill>
              </a:rPr>
              <a:t> выявить знания учащихся о пользе комнатных растений.</a:t>
            </a:r>
            <a:endParaRPr lang="ru-RU" sz="1600" dirty="0" smtClean="0">
              <a:solidFill>
                <a:srgbClr val="002060"/>
              </a:solidFill>
            </a:endParaRPr>
          </a:p>
          <a:p>
            <a:r>
              <a:rPr lang="ru-RU" sz="2800" b="1" dirty="0" smtClean="0">
                <a:solidFill>
                  <a:srgbClr val="7030A0"/>
                </a:solidFill>
              </a:rPr>
              <a:t>Вопросы анкеты:</a:t>
            </a:r>
            <a:endParaRPr lang="ru-RU" sz="1600" dirty="0" smtClean="0">
              <a:solidFill>
                <a:srgbClr val="7030A0"/>
              </a:solidFill>
            </a:endParaRPr>
          </a:p>
          <a:p>
            <a:pPr lvl="2"/>
            <a:r>
              <a:rPr lang="ru-RU" sz="2400" dirty="0" smtClean="0">
                <a:solidFill>
                  <a:srgbClr val="002060"/>
                </a:solidFill>
              </a:rPr>
              <a:t>Какие комнатные растения есть у вас дома?</a:t>
            </a:r>
            <a:endParaRPr lang="ru-RU" sz="1400" dirty="0" smtClean="0">
              <a:solidFill>
                <a:srgbClr val="002060"/>
              </a:solidFill>
            </a:endParaRPr>
          </a:p>
          <a:p>
            <a:pPr lvl="2"/>
            <a:r>
              <a:rPr lang="ru-RU" sz="2400" dirty="0" smtClean="0">
                <a:solidFill>
                  <a:srgbClr val="002060"/>
                </a:solidFill>
              </a:rPr>
              <a:t>Считаешь ли ты , что комнатные растения необходимы дома и в школе?</a:t>
            </a:r>
            <a:endParaRPr lang="ru-RU" sz="1400" dirty="0" smtClean="0">
              <a:solidFill>
                <a:srgbClr val="002060"/>
              </a:solidFill>
            </a:endParaRPr>
          </a:p>
          <a:p>
            <a:pPr lvl="2"/>
            <a:r>
              <a:rPr lang="ru-RU" sz="2400" dirty="0" smtClean="0">
                <a:solidFill>
                  <a:srgbClr val="002060"/>
                </a:solidFill>
              </a:rPr>
              <a:t>Знаешь ли ты научные названия растений нашей школы?</a:t>
            </a:r>
            <a:endParaRPr lang="ru-RU" sz="1400" dirty="0" smtClean="0">
              <a:solidFill>
                <a:srgbClr val="002060"/>
              </a:solidFill>
            </a:endParaRPr>
          </a:p>
          <a:p>
            <a:pPr lvl="2"/>
            <a:r>
              <a:rPr lang="ru-RU" sz="2400" dirty="0" smtClean="0">
                <a:solidFill>
                  <a:srgbClr val="002060"/>
                </a:solidFill>
              </a:rPr>
              <a:t>Какие полезные свойства растений вы знаете?</a:t>
            </a:r>
            <a:endParaRPr lang="ru-RU" sz="1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Анализ анкеты: 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 smtClean="0"/>
              <a:t> </a:t>
            </a:r>
            <a:r>
              <a:rPr lang="ru-RU" sz="3200" dirty="0" smtClean="0">
                <a:solidFill>
                  <a:srgbClr val="7030A0"/>
                </a:solidFill>
              </a:rPr>
              <a:t>У большинства одноклассников дома есть цветы-75% и они считают, что комнатные растения нужны в помещении ,потому что выделяют кислород и поглощают углекислый газ-75%. Научные названия ребята знают плохо-35%. Некоторые учащиеся знают о лечебных свойствах и называют их, но очень мало. Совсем не называют такие важные свойства: поглощение вредных веществ комнатными растениями.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50912"/>
          </a:xfrm>
        </p:spPr>
        <p:txBody>
          <a:bodyPr>
            <a:noAutofit/>
          </a:bodyPr>
          <a:lstStyle/>
          <a:p>
            <a:r>
              <a:rPr lang="ru-RU" sz="3600" i="1" dirty="0" smtClean="0">
                <a:solidFill>
                  <a:srgbClr val="C00000"/>
                </a:solidFill>
              </a:rPr>
              <a:t>Значение комнатных растений</a:t>
            </a:r>
            <a:r>
              <a:rPr lang="ru-RU" sz="3600" dirty="0" smtClean="0">
                <a:solidFill>
                  <a:srgbClr val="C00000"/>
                </a:solidFill>
              </a:rPr>
              <a:t/>
            </a:r>
            <a:br>
              <a:rPr lang="ru-RU" sz="3600" dirty="0" smtClean="0">
                <a:solidFill>
                  <a:srgbClr val="C00000"/>
                </a:solidFill>
              </a:rPr>
            </a:br>
            <a:r>
              <a:rPr lang="ru-RU" sz="3600" i="1" dirty="0" smtClean="0">
                <a:solidFill>
                  <a:srgbClr val="C00000"/>
                </a:solidFill>
              </a:rPr>
              <a:t>для улучшения климата дома и в школе</a:t>
            </a:r>
            <a:r>
              <a:rPr lang="ru-RU" sz="3600" dirty="0" smtClean="0">
                <a:solidFill>
                  <a:srgbClr val="C00000"/>
                </a:solidFill>
              </a:rPr>
              <a:t/>
            </a:r>
            <a:br>
              <a:rPr lang="ru-RU" sz="3600" dirty="0" smtClean="0">
                <a:solidFill>
                  <a:srgbClr val="C00000"/>
                </a:solidFill>
              </a:rPr>
            </a:b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Как же можно снизить влияние вредных экологических факторов на здоровье человека? Надо чаще проветривать квартиру, делать влажную уборку, приобретать мебель, предметы быта и материалы для ремонта экологически чистые.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Дешевый и эстетичный способ уменьшить влияние вредных факторов - завести комнатные растения. Они поглощают углекислый газ, выделяют кислород, оказывают бактерицидное действие и увлажняют воздух. Многие мои друзья любят цветы, но о влиянии их на здоровье человека не все знают..</a:t>
            </a: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2008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7030A0"/>
                </a:solidFill>
              </a:rPr>
              <a:t>Растения нашей школы</a:t>
            </a:r>
            <a:endParaRPr lang="ru-RU" sz="2800" dirty="0">
              <a:solidFill>
                <a:srgbClr val="7030A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5116667" y="1156142"/>
            <a:ext cx="4274754" cy="377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634380" y="3055268"/>
            <a:ext cx="4437112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2087724" y="2672916"/>
            <a:ext cx="4464496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 Растения-фитонциды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5" name="Рисунок 4" descr="F:\268_2103\IMG_000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2060848"/>
            <a:ext cx="2376264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K:\Camera\20180423_08241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360975" y="2168433"/>
            <a:ext cx="4861902" cy="4139952"/>
          </a:xfrm>
          <a:prstGeom prst="rect">
            <a:avLst/>
          </a:prstGeom>
          <a:noFill/>
        </p:spPr>
      </p:pic>
      <p:pic>
        <p:nvPicPr>
          <p:cNvPr id="1029" name="Picture 5" descr="K:\Camera\20180423_0824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4081636" y="2047156"/>
            <a:ext cx="5013176" cy="4608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700" b="1" i="1" dirty="0" smtClean="0">
                <a:solidFill>
                  <a:srgbClr val="C00000"/>
                </a:solidFill>
              </a:rPr>
              <a:t>Влияние комнатных растений</a:t>
            </a:r>
            <a:r>
              <a:rPr lang="ru-RU" sz="2700" dirty="0" smtClean="0">
                <a:solidFill>
                  <a:srgbClr val="C00000"/>
                </a:solidFill>
              </a:rPr>
              <a:t/>
            </a:r>
            <a:br>
              <a:rPr lang="ru-RU" sz="2700" dirty="0" smtClean="0">
                <a:solidFill>
                  <a:srgbClr val="C00000"/>
                </a:solidFill>
              </a:rPr>
            </a:br>
            <a:r>
              <a:rPr lang="ru-RU" sz="2700" b="1" i="1" dirty="0" smtClean="0">
                <a:solidFill>
                  <a:srgbClr val="C00000"/>
                </a:solidFill>
              </a:rPr>
              <a:t>на экологию жилища, здоровье человека</a:t>
            </a:r>
            <a:r>
              <a:rPr lang="ru-RU" sz="2700" dirty="0" smtClean="0">
                <a:solidFill>
                  <a:srgbClr val="C00000"/>
                </a:solidFill>
              </a:rPr>
              <a:t/>
            </a:r>
            <a:br>
              <a:rPr lang="ru-RU" sz="2700" dirty="0" smtClean="0">
                <a:solidFill>
                  <a:srgbClr val="C00000"/>
                </a:solidFill>
              </a:rPr>
            </a:br>
            <a:r>
              <a:rPr lang="ru-RU" sz="2700" dirty="0" smtClean="0"/>
              <a:t>.</a:t>
            </a:r>
            <a:r>
              <a:rPr lang="ru-RU" sz="4800" dirty="0" smtClean="0"/>
              <a:t/>
            </a:r>
            <a:br>
              <a:rPr lang="ru-RU" sz="4800" dirty="0" smtClean="0"/>
            </a:br>
            <a:endParaRPr lang="ru-RU" dirty="0"/>
          </a:p>
        </p:txBody>
      </p:sp>
      <p:pic>
        <p:nvPicPr>
          <p:cNvPr id="2050" name="Picture 2" descr="K:\Camera\20180423_08255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439200" y="1959480"/>
            <a:ext cx="5485896" cy="3816424"/>
          </a:xfrm>
          <a:prstGeom prst="rect">
            <a:avLst/>
          </a:prstGeom>
          <a:noFill/>
        </p:spPr>
      </p:pic>
      <p:pic>
        <p:nvPicPr>
          <p:cNvPr id="2051" name="Picture 3" descr="K:\Camera\20180423_0825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851920" y="1628800"/>
            <a:ext cx="5256584" cy="4392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200" b="1" i="1" dirty="0" smtClean="0">
                <a:solidFill>
                  <a:srgbClr val="C00000"/>
                </a:solidFill>
              </a:rPr>
              <a:t>Влияние комнатных растений</a:t>
            </a:r>
            <a:r>
              <a:rPr lang="ru-RU" sz="2200" dirty="0" smtClean="0">
                <a:solidFill>
                  <a:srgbClr val="C00000"/>
                </a:solidFill>
              </a:rPr>
              <a:t/>
            </a:r>
            <a:br>
              <a:rPr lang="ru-RU" sz="2200" dirty="0" smtClean="0">
                <a:solidFill>
                  <a:srgbClr val="C00000"/>
                </a:solidFill>
              </a:rPr>
            </a:br>
            <a:r>
              <a:rPr lang="ru-RU" sz="2200" b="1" i="1" dirty="0" smtClean="0">
                <a:solidFill>
                  <a:srgbClr val="C00000"/>
                </a:solidFill>
              </a:rPr>
              <a:t>на экологию жилища, здоровье человека</a:t>
            </a:r>
            <a:r>
              <a:rPr lang="ru-RU" sz="2200" dirty="0" smtClean="0">
                <a:solidFill>
                  <a:srgbClr val="C00000"/>
                </a:solidFill>
              </a:rPr>
              <a:t/>
            </a:r>
            <a:br>
              <a:rPr lang="ru-RU" sz="2200" dirty="0" smtClean="0">
                <a:solidFill>
                  <a:srgbClr val="C00000"/>
                </a:solidFill>
              </a:rPr>
            </a:br>
            <a:r>
              <a:rPr lang="ru-RU" sz="2000" dirty="0" smtClean="0"/>
              <a:t>.</a:t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4" name="Picture 2" descr="K:\Camera\20180423_0827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180528" y="2132858"/>
            <a:ext cx="5040559" cy="3888432"/>
          </a:xfrm>
          <a:prstGeom prst="rect">
            <a:avLst/>
          </a:prstGeom>
          <a:noFill/>
        </p:spPr>
      </p:pic>
      <p:pic>
        <p:nvPicPr>
          <p:cNvPr id="5" name="Picture 3" descr="K:\Camera\20180423_0827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391980" y="2168860"/>
            <a:ext cx="4824536" cy="3744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Растения-увлажнители воздуха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458224" y="2331833"/>
            <a:ext cx="4984392" cy="4067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441676" y="2479204"/>
            <a:ext cx="4797152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Растения-увлажнители воздуха</a:t>
            </a:r>
            <a:endParaRPr lang="ru-RU" sz="4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311870" y="2156693"/>
            <a:ext cx="5013177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243400" y="1957400"/>
            <a:ext cx="5013176" cy="478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692696"/>
            <a:ext cx="8686800" cy="1080120"/>
          </a:xfrm>
        </p:spPr>
        <p:txBody>
          <a:bodyPr>
            <a:noAutofit/>
          </a:bodyPr>
          <a:lstStyle/>
          <a:p>
            <a:pPr algn="ctr"/>
            <a:r>
              <a:rPr lang="ru-RU" sz="6000" b="1" u="sng" dirty="0" smtClean="0">
                <a:solidFill>
                  <a:srgbClr val="FF0000"/>
                </a:solidFill>
              </a:rPr>
              <a:t>Введение.</a:t>
            </a:r>
            <a:r>
              <a:rPr lang="ru-RU" sz="6000" b="1" dirty="0" smtClean="0">
                <a:solidFill>
                  <a:srgbClr val="FF0000"/>
                </a:solidFill>
              </a:rPr>
              <a:t/>
            </a:r>
            <a:br>
              <a:rPr lang="ru-RU" sz="6000" b="1" dirty="0" smtClean="0">
                <a:solidFill>
                  <a:srgbClr val="FF0000"/>
                </a:solidFill>
              </a:rPr>
            </a:b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713312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Что мы знаем о комнатных растениях? Откуда они пришли к нам? Зачем на подоконнике стоят «наши друзья» и радуют нас своими узорчатыми листьями, необыкновенными цветами. В последнее время стало модно приобретать «заморские» комнатные растения, которые делают нашу квартиру живой и привлекательной. Но комнатные растения могут и защищать нас и лечить. С их помощью можно удалить токсичные химические вещества, а также снизит уровень углекислого газа. Но кроме того, наличие растений в жилых помещениях может улучшить наше физическое здоровье.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/>
              <a:t> </a:t>
            </a:r>
            <a:r>
              <a:rPr lang="ru-RU" b="1" dirty="0" smtClean="0">
                <a:solidFill>
                  <a:srgbClr val="C00000"/>
                </a:solidFill>
              </a:rPr>
              <a:t>Выводы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1. Комнатные растения улучшают экологию помещений, благоприятно влияют на здоровье человека.</a:t>
            </a:r>
          </a:p>
          <a:p>
            <a:r>
              <a:rPr lang="ru-RU" sz="3200" dirty="0" smtClean="0">
                <a:solidFill>
                  <a:srgbClr val="002060"/>
                </a:solidFill>
              </a:rPr>
              <a:t>2. Все комнатные растения улучшают воздух помещений, многие из них выделяют фитонциды.</a:t>
            </a:r>
          </a:p>
          <a:p>
            <a:endParaRPr lang="ru-RU"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</a:rPr>
              <a:t>Заключение</a:t>
            </a:r>
            <a:r>
              <a:rPr lang="ru-RU" sz="5400" dirty="0" smtClean="0">
                <a:solidFill>
                  <a:srgbClr val="C00000"/>
                </a:solidFill>
              </a:rPr>
              <a:t/>
            </a:r>
            <a:br>
              <a:rPr lang="ru-RU" sz="5400" dirty="0" smtClean="0">
                <a:solidFill>
                  <a:srgbClr val="C00000"/>
                </a:solidFill>
              </a:rPr>
            </a:br>
            <a:endParaRPr lang="ru-RU" sz="5400" dirty="0">
              <a:solidFill>
                <a:srgbClr val="C00000"/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lvl="0"/>
            <a:endParaRPr lang="ru-RU" dirty="0" smtClean="0">
              <a:solidFill>
                <a:srgbClr val="FFFF00"/>
              </a:solidFill>
            </a:endParaRPr>
          </a:p>
          <a:p>
            <a:r>
              <a:rPr lang="ru-RU" sz="3200" dirty="0" smtClean="0">
                <a:solidFill>
                  <a:srgbClr val="7030A0"/>
                </a:solidFill>
              </a:rPr>
              <a:t>Работая над проектом, я многое выяснила: зеленые растения не только создают уют, но у них есть и другая более важная функция — они оказывают благотворное и целительное действие на наше здоровье. Работа по изучению свойств растений мне была интересна: я училась работать с определителем растений, проводила интересные  опыты узнала много о наших зеленых друзьях. В своей работе я достигла цели. Гипотеза моего исследования подтвердилась: зная больше о комнатных растениях, я смогу правильно подобрать растения, положительно влияющие на здоровье человека</a:t>
            </a:r>
            <a:r>
              <a:rPr lang="ru-RU" sz="3200" dirty="0" smtClean="0">
                <a:solidFill>
                  <a:srgbClr val="7030A0"/>
                </a:solidFill>
              </a:rPr>
              <a:t>.</a:t>
            </a:r>
          </a:p>
          <a:p>
            <a:endParaRPr lang="ru-RU" sz="3200" dirty="0" smtClean="0">
              <a:solidFill>
                <a:srgbClr val="7030A0"/>
              </a:solidFill>
            </a:endParaRPr>
          </a:p>
          <a:p>
            <a:r>
              <a:rPr lang="ru-RU" sz="3200" dirty="0" smtClean="0">
                <a:solidFill>
                  <a:srgbClr val="7030A0"/>
                </a:solidFill>
              </a:rPr>
              <a:t> Надеемся, что </a:t>
            </a:r>
            <a:r>
              <a:rPr lang="ru-RU" sz="3200" dirty="0" smtClean="0">
                <a:solidFill>
                  <a:srgbClr val="7030A0"/>
                </a:solidFill>
              </a:rPr>
              <a:t>мой</a:t>
            </a:r>
            <a:r>
              <a:rPr lang="ru-RU" sz="3200" dirty="0" smtClean="0">
                <a:solidFill>
                  <a:srgbClr val="7030A0"/>
                </a:solidFill>
              </a:rPr>
              <a:t> </a:t>
            </a:r>
            <a:r>
              <a:rPr lang="ru-RU" sz="3200" dirty="0" smtClean="0">
                <a:solidFill>
                  <a:srgbClr val="7030A0"/>
                </a:solidFill>
              </a:rPr>
              <a:t>проект поможет правильно подобрать</a:t>
            </a:r>
          </a:p>
          <a:p>
            <a:pPr>
              <a:buNone/>
            </a:pPr>
            <a:r>
              <a:rPr lang="ru-RU" sz="3200" dirty="0" smtClean="0">
                <a:solidFill>
                  <a:srgbClr val="7030A0"/>
                </a:solidFill>
              </a:rPr>
              <a:t>     растения </a:t>
            </a:r>
            <a:r>
              <a:rPr lang="ru-RU" sz="3200" dirty="0" smtClean="0">
                <a:solidFill>
                  <a:srgbClr val="7030A0"/>
                </a:solidFill>
              </a:rPr>
              <a:t>для озеленения школы и дома с целью благоприятного воздействия на здоровье и настроения школьников.</a:t>
            </a:r>
          </a:p>
          <a:p>
            <a:pPr>
              <a:buNone/>
            </a:pP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Список комнатных растений для школы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1.Хлорофитум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2.Алоэ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3.Мирт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4.Базилик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5.Бегония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6.Эвкалипт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7.Бальзамин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8.Каланхое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9.Сансевьера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10.Традесканция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u="sng" dirty="0" smtClean="0">
                <a:solidFill>
                  <a:srgbClr val="7030A0"/>
                </a:solidFill>
              </a:rPr>
              <a:t>Литература</a:t>
            </a:r>
            <a:r>
              <a:rPr lang="ru-RU" dirty="0" smtClean="0">
                <a:solidFill>
                  <a:srgbClr val="7030A0"/>
                </a:solidFill>
              </a:rPr>
              <a:t/>
            </a:r>
            <a:br>
              <a:rPr lang="ru-RU" dirty="0" smtClean="0">
                <a:solidFill>
                  <a:srgbClr val="7030A0"/>
                </a:solidFill>
              </a:rPr>
            </a:b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dirty="0" smtClean="0"/>
              <a:t>Горбачева Г.Н., Мамедова Э.К. Комнатные </a:t>
            </a:r>
            <a:r>
              <a:rPr lang="ru-RU" dirty="0" err="1" smtClean="0"/>
              <a:t>растения.-ЗАО</a:t>
            </a:r>
            <a:r>
              <a:rPr lang="ru-RU" dirty="0" smtClean="0"/>
              <a:t> «</a:t>
            </a:r>
            <a:r>
              <a:rPr lang="ru-RU" dirty="0" err="1" smtClean="0"/>
              <a:t>Фитон</a:t>
            </a:r>
            <a:r>
              <a:rPr lang="ru-RU" dirty="0" smtClean="0"/>
              <a:t>», 2001.</a:t>
            </a:r>
          </a:p>
          <a:p>
            <a:pPr lvl="0"/>
            <a:r>
              <a:rPr lang="ru-RU" dirty="0" smtClean="0"/>
              <a:t>Быховец С.Л. Энциклопедия комнатных растений.-М.:Харвест,2000.</a:t>
            </a:r>
          </a:p>
          <a:p>
            <a:pPr lvl="0"/>
            <a:r>
              <a:rPr lang="ru-RU" dirty="0" smtClean="0"/>
              <a:t>Плешаков А.А. Атлас-определитель «От Земли до неба».М.:Просвещение,2008.</a:t>
            </a:r>
          </a:p>
          <a:p>
            <a:pPr lvl="0"/>
            <a:r>
              <a:rPr lang="ru-RU" dirty="0" smtClean="0"/>
              <a:t>Ежемесячный журнал «Цветоводство».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dirty="0" smtClean="0">
                <a:solidFill>
                  <a:srgbClr val="FF0000"/>
                </a:solidFill>
              </a:rPr>
              <a:t>Спасибо за внимание</a:t>
            </a:r>
            <a:endParaRPr lang="ru-RU" sz="6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000" dirty="0" smtClean="0">
                <a:solidFill>
                  <a:srgbClr val="C00000"/>
                </a:solidFill>
              </a:rPr>
              <a:t>Цель моего исследования: </a:t>
            </a:r>
            <a:endParaRPr lang="ru-RU" sz="5000" dirty="0">
              <a:solidFill>
                <a:srgbClr val="C00000"/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002060"/>
                </a:solidFill>
              </a:rPr>
              <a:t>На основе анализа информации изучить влияние комнатных растений как экологического фактора на здоровье человека.</a:t>
            </a:r>
            <a:endParaRPr lang="ru-RU" sz="4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000" dirty="0" smtClean="0">
                <a:solidFill>
                  <a:srgbClr val="C00000"/>
                </a:solidFill>
              </a:rPr>
              <a:t>Я поставили перед собой следующие задачи</a:t>
            </a:r>
            <a:r>
              <a:rPr lang="ru-RU" sz="3000" dirty="0" smtClean="0">
                <a:solidFill>
                  <a:srgbClr val="7030A0"/>
                </a:solidFill>
              </a:rPr>
              <a:t>:</a:t>
            </a:r>
            <a:br>
              <a:rPr lang="ru-RU" sz="3000" dirty="0" smtClean="0">
                <a:solidFill>
                  <a:srgbClr val="7030A0"/>
                </a:solidFill>
              </a:rPr>
            </a:br>
            <a:endParaRPr lang="ru-RU" sz="3000" dirty="0">
              <a:solidFill>
                <a:srgbClr val="7030A0"/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Выявить влияние комнатных растений на состояние воздушной среды.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</a:rPr>
              <a:t>Изучить состав и свойства комнатных растений.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</a:rPr>
              <a:t>Проанализировать влияние комнатных растений на здоровье человека. 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</a:rPr>
              <a:t>Изучить разнообразную информацию о влиянии комнатных растений на укрепление здоровья человека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19256" cy="1226400"/>
          </a:xfrm>
        </p:spPr>
        <p:txBody>
          <a:bodyPr>
            <a:noAutofit/>
          </a:bodyPr>
          <a:lstStyle/>
          <a:p>
            <a:pPr algn="ctr"/>
            <a:r>
              <a:rPr lang="ru-RU" sz="4500" b="1" u="sng" dirty="0" smtClean="0">
                <a:solidFill>
                  <a:srgbClr val="FF0000"/>
                </a:solidFill>
              </a:rPr>
              <a:t>Погружение в проблему</a:t>
            </a:r>
            <a:r>
              <a:rPr lang="ru-RU" sz="4500" dirty="0" smtClean="0">
                <a:solidFill>
                  <a:srgbClr val="FF0000"/>
                </a:solidFill>
              </a:rPr>
              <a:t/>
            </a:r>
            <a:br>
              <a:rPr lang="ru-RU" sz="4500" dirty="0" smtClean="0">
                <a:solidFill>
                  <a:srgbClr val="FF0000"/>
                </a:solidFill>
              </a:rPr>
            </a:br>
            <a:endParaRPr lang="ru-RU" sz="4500" dirty="0">
              <a:solidFill>
                <a:srgbClr val="FF0000"/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187280"/>
          </a:xfrm>
        </p:spPr>
        <p:txBody>
          <a:bodyPr/>
          <a:lstStyle/>
          <a:p>
            <a:endParaRPr lang="ru-RU" sz="2000" dirty="0" smtClean="0">
              <a:solidFill>
                <a:srgbClr val="FFFF00"/>
              </a:solidFill>
            </a:endParaRPr>
          </a:p>
          <a:p>
            <a:r>
              <a:rPr lang="ru-RU" sz="3600" b="1" dirty="0" smtClean="0">
                <a:solidFill>
                  <a:srgbClr val="7030A0"/>
                </a:solidFill>
              </a:rPr>
              <a:t>Объект исследования:</a:t>
            </a:r>
            <a:r>
              <a:rPr lang="ru-RU" sz="3600" dirty="0" smtClean="0">
                <a:solidFill>
                  <a:srgbClr val="7030A0"/>
                </a:solidFill>
              </a:rPr>
              <a:t> </a:t>
            </a:r>
            <a:r>
              <a:rPr lang="ru-RU" sz="3600" dirty="0" smtClean="0">
                <a:solidFill>
                  <a:srgbClr val="002060"/>
                </a:solidFill>
              </a:rPr>
              <a:t>комнатные растения.</a:t>
            </a:r>
          </a:p>
          <a:p>
            <a:pPr>
              <a:buNone/>
            </a:pPr>
            <a:endParaRPr lang="ru-RU" sz="3600" dirty="0" smtClean="0">
              <a:solidFill>
                <a:srgbClr val="7030A0"/>
              </a:solidFill>
            </a:endParaRPr>
          </a:p>
          <a:p>
            <a:r>
              <a:rPr lang="ru-RU" sz="3600" b="1" dirty="0" smtClean="0">
                <a:solidFill>
                  <a:srgbClr val="7030A0"/>
                </a:solidFill>
              </a:rPr>
              <a:t>Предмет исследования: </a:t>
            </a:r>
            <a:r>
              <a:rPr lang="ru-RU" sz="3600" dirty="0" smtClean="0">
                <a:solidFill>
                  <a:srgbClr val="002060"/>
                </a:solidFill>
              </a:rPr>
              <a:t>Свойства и влияние комнатных растений на здоровье человека.</a:t>
            </a:r>
            <a:endParaRPr lang="ru-RU" sz="3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Гипотеза моего исследования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7030A0"/>
                </a:solidFill>
              </a:rPr>
              <a:t>Зная свойства комнатных растений, их можно правильно подобрать и распределить в доме, школе, чтобы улучшить экологию дома, школы</a:t>
            </a:r>
            <a:r>
              <a:rPr lang="ru-RU" sz="3600" dirty="0" smtClean="0"/>
              <a:t>.</a:t>
            </a:r>
            <a:endParaRPr lang="ru-RU" sz="3500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Этапы реализации исследовательской работы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7030A0"/>
                </a:solidFill>
              </a:rPr>
              <a:t>Изучение литературы, </a:t>
            </a:r>
            <a:r>
              <a:rPr lang="ru-RU" sz="3200" dirty="0" err="1" smtClean="0">
                <a:solidFill>
                  <a:srgbClr val="7030A0"/>
                </a:solidFill>
              </a:rPr>
              <a:t>интернет-ресурсов</a:t>
            </a:r>
            <a:endParaRPr lang="ru-RU" sz="3200" dirty="0" smtClean="0">
              <a:solidFill>
                <a:srgbClr val="7030A0"/>
              </a:solidFill>
            </a:endParaRPr>
          </a:p>
          <a:p>
            <a:pPr lvl="0"/>
            <a:r>
              <a:rPr lang="ru-RU" sz="3200" dirty="0" smtClean="0">
                <a:solidFill>
                  <a:srgbClr val="7030A0"/>
                </a:solidFill>
              </a:rPr>
              <a:t>Анкетирование</a:t>
            </a:r>
          </a:p>
          <a:p>
            <a:pPr lvl="0"/>
            <a:r>
              <a:rPr lang="ru-RU" sz="3200" dirty="0" smtClean="0">
                <a:solidFill>
                  <a:srgbClr val="7030A0"/>
                </a:solidFill>
              </a:rPr>
              <a:t>Исследование</a:t>
            </a:r>
          </a:p>
          <a:p>
            <a:pPr lvl="0"/>
            <a:r>
              <a:rPr lang="ru-RU" sz="3200" dirty="0" smtClean="0">
                <a:solidFill>
                  <a:srgbClr val="7030A0"/>
                </a:solidFill>
              </a:rPr>
              <a:t>Наблюдение</a:t>
            </a:r>
          </a:p>
          <a:p>
            <a:pPr lvl="0"/>
            <a:r>
              <a:rPr lang="ru-RU" sz="3200" dirty="0" smtClean="0">
                <a:solidFill>
                  <a:srgbClr val="7030A0"/>
                </a:solidFill>
              </a:rPr>
              <a:t>Систематика и обобщение</a:t>
            </a:r>
            <a:endParaRPr lang="ru-RU" sz="32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05246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u="sng" dirty="0" smtClean="0">
                <a:solidFill>
                  <a:srgbClr val="FFC000"/>
                </a:solidFill>
              </a:rPr>
              <a:t/>
            </a:r>
            <a:br>
              <a:rPr lang="ru-RU" b="1" u="sng" dirty="0" smtClean="0">
                <a:solidFill>
                  <a:srgbClr val="FFC000"/>
                </a:solidFill>
              </a:rPr>
            </a:br>
            <a:r>
              <a:rPr lang="ru-RU" b="1" u="sng" dirty="0" smtClean="0">
                <a:solidFill>
                  <a:srgbClr val="FFC000"/>
                </a:solidFill>
              </a:rPr>
              <a:t/>
            </a:r>
            <a:br>
              <a:rPr lang="ru-RU" b="1" u="sng" dirty="0" smtClean="0">
                <a:solidFill>
                  <a:srgbClr val="FFC000"/>
                </a:solidFill>
              </a:rPr>
            </a:br>
            <a:r>
              <a:rPr lang="ru-RU" sz="6000" b="1" u="sng" dirty="0" smtClean="0">
                <a:solidFill>
                  <a:srgbClr val="C00000"/>
                </a:solidFill>
              </a:rPr>
              <a:t>Основная часть</a:t>
            </a:r>
            <a:r>
              <a:rPr lang="ru-RU" sz="6000" dirty="0" smtClean="0">
                <a:solidFill>
                  <a:srgbClr val="C00000"/>
                </a:solidFill>
              </a:rPr>
              <a:t/>
            </a:r>
            <a:br>
              <a:rPr lang="ru-RU" sz="6000" dirty="0" smtClean="0">
                <a:solidFill>
                  <a:srgbClr val="C00000"/>
                </a:solidFill>
              </a:rPr>
            </a:br>
            <a:endParaRPr lang="ru-RU" sz="6000" dirty="0">
              <a:solidFill>
                <a:srgbClr val="C00000"/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767808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endParaRPr lang="ru-RU" sz="3300" dirty="0" smtClean="0">
              <a:solidFill>
                <a:srgbClr val="92D050"/>
              </a:solidFill>
            </a:endParaRPr>
          </a:p>
          <a:p>
            <a:pPr algn="ctr"/>
            <a:r>
              <a:rPr lang="ru-RU" sz="4400" i="1" dirty="0" smtClean="0">
                <a:solidFill>
                  <a:srgbClr val="002060"/>
                </a:solidFill>
              </a:rPr>
              <a:t>Отрицательное влияние экологии комнаты,</a:t>
            </a:r>
            <a:endParaRPr lang="ru-RU" sz="4400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ru-RU" sz="4400" i="1" dirty="0" smtClean="0">
                <a:solidFill>
                  <a:srgbClr val="002060"/>
                </a:solidFill>
              </a:rPr>
              <a:t>класса на здоровье человека</a:t>
            </a:r>
            <a:r>
              <a:rPr lang="ru-RU" sz="4400" dirty="0" smtClean="0">
                <a:solidFill>
                  <a:srgbClr val="002060"/>
                </a:solidFill>
              </a:rPr>
              <a:t> </a:t>
            </a:r>
          </a:p>
          <a:p>
            <a:r>
              <a:rPr lang="ru-RU" sz="2900" dirty="0" smtClean="0">
                <a:solidFill>
                  <a:srgbClr val="002060"/>
                </a:solidFill>
              </a:rPr>
              <a:t>Нам часто кажется, что загрязнения окружающей среды подкарауливает нас лишь на улице, и поэтому на экологию наших квартир мы обращаем мало внимания. Какие же опасности подстерегают нас дома, в школе и как они отражаются на нашем здоровье? По оценкам специалистов»есть квартиры, где концентрация загрязняющих веществ в 100 раз выше, чем на улице . Виной тому плохого качества строительные материалы, на вид комфортабельные и уютные предметы быта, синтетические моющие и чистящие средства. Мы с радостью заполняем квартиры клееной мебелью, застилаем полы линолеумом и синтетическими паласами. В результате в воздухе комнат может обнаруживаться более 100 видов органических соединений ,вызывающих раздражение верхних дыхательных путей, неприятные ощущения в глазах, насморк, головную боль, тошноту и другие расстройства.</a:t>
            </a:r>
          </a:p>
          <a:p>
            <a:r>
              <a:rPr lang="ru-RU" sz="2900" dirty="0" smtClean="0">
                <a:solidFill>
                  <a:srgbClr val="002060"/>
                </a:solidFill>
              </a:rPr>
              <a:t>Онкологические заболевания легких и крови способен вызвать радиоактивный газ-радон, который выделяется из почвы в атмосферу. Больше всего он скапливается в наших квартирах зимой, когда под домами земля не промерзает и пропускает радон в наши жилища.</a:t>
            </a:r>
          </a:p>
          <a:p>
            <a:r>
              <a:rPr lang="ru-RU" sz="2900" dirty="0" smtClean="0">
                <a:solidFill>
                  <a:srgbClr val="002060"/>
                </a:solidFill>
              </a:rPr>
              <a:t>Изучая вопрос «Отрицательное влияние экологии комнаты, класса на здоровье человека» я составила таблицу «Комнатные растения-живые фильтры» </a:t>
            </a:r>
            <a:endParaRPr lang="ru-RU" sz="29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u="sng" dirty="0" smtClean="0">
                <a:solidFill>
                  <a:srgbClr val="C00000"/>
                </a:solidFill>
              </a:rPr>
              <a:t>Комнатные растения живые фильтры </a:t>
            </a:r>
            <a:r>
              <a:rPr lang="ru-RU" sz="3100" dirty="0" smtClean="0">
                <a:solidFill>
                  <a:srgbClr val="C00000"/>
                </a:solidFill>
              </a:rPr>
              <a:t/>
            </a:r>
            <a:br>
              <a:rPr lang="ru-RU" sz="3100" dirty="0" smtClean="0">
                <a:solidFill>
                  <a:srgbClr val="C00000"/>
                </a:solidFill>
              </a:rPr>
            </a:br>
            <a:endParaRPr lang="ru-RU" sz="3100" dirty="0">
              <a:solidFill>
                <a:srgbClr val="C00000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2189164"/>
          <a:ext cx="8507288" cy="43361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6822"/>
                <a:gridCol w="2126822"/>
                <a:gridCol w="2126822"/>
                <a:gridCol w="2126822"/>
              </a:tblGrid>
              <a:tr h="63715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Какие вещества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поглощают (%)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115018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Растения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Формальдегид (%)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Бензол (%)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err="1" smtClean="0"/>
                        <a:t>Трихлоэтан</a:t>
                      </a:r>
                      <a:r>
                        <a:rPr lang="ru-RU" sz="2400" dirty="0" smtClean="0"/>
                        <a:t> (%)</a:t>
                      </a:r>
                      <a:endParaRPr lang="ru-RU" sz="2400" dirty="0"/>
                    </a:p>
                  </a:txBody>
                  <a:tcPr/>
                </a:tc>
              </a:tr>
              <a:tr h="646002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Драцена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70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79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12.5</a:t>
                      </a:r>
                      <a:endParaRPr lang="ru-RU" sz="2400" dirty="0"/>
                    </a:p>
                  </a:txBody>
                  <a:tcPr/>
                </a:tc>
              </a:tr>
              <a:tr h="646002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Фикус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47.4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30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10.5</a:t>
                      </a:r>
                      <a:endParaRPr lang="ru-RU" sz="2400" dirty="0"/>
                    </a:p>
                  </a:txBody>
                  <a:tcPr/>
                </a:tc>
              </a:tr>
              <a:tr h="646002">
                <a:tc>
                  <a:txBody>
                    <a:bodyPr/>
                    <a:lstStyle/>
                    <a:p>
                      <a:r>
                        <a:rPr lang="ru-RU" sz="2400" dirty="0" err="1" smtClean="0"/>
                        <a:t>Хлорофитрум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86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70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20</a:t>
                      </a:r>
                      <a:endParaRPr lang="ru-RU" sz="2400" dirty="0"/>
                    </a:p>
                  </a:txBody>
                  <a:tcPr/>
                </a:tc>
              </a:tr>
              <a:tr h="646002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Алоэ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90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50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10.5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344</TotalTime>
  <Words>552</Words>
  <Application>Microsoft Office PowerPoint</Application>
  <PresentationFormat>Экран (4:3)</PresentationFormat>
  <Paragraphs>104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Поток</vt:lpstr>
      <vt:lpstr>Исследовательская работа   «Влияние комнатных растений на здоровье человека»</vt:lpstr>
      <vt:lpstr>Введение. </vt:lpstr>
      <vt:lpstr>Цель моего исследования: </vt:lpstr>
      <vt:lpstr>Я поставили перед собой следующие задачи: </vt:lpstr>
      <vt:lpstr>Погружение в проблему </vt:lpstr>
      <vt:lpstr>Гипотеза моего исследования</vt:lpstr>
      <vt:lpstr>Этапы реализации исследовательской работы</vt:lpstr>
      <vt:lpstr>  Основная часть </vt:lpstr>
      <vt:lpstr>Комнатные растения живые фильтры  </vt:lpstr>
      <vt:lpstr>Слайд 10</vt:lpstr>
      <vt:lpstr>Анкетирование </vt:lpstr>
      <vt:lpstr>Анализ анкеты: </vt:lpstr>
      <vt:lpstr>Значение комнатных растений для улучшения климата дома и в школе </vt:lpstr>
      <vt:lpstr>Растения нашей школы</vt:lpstr>
      <vt:lpstr> Растения-фитонциды</vt:lpstr>
      <vt:lpstr>Влияние комнатных растений на экологию жилища, здоровье человека . </vt:lpstr>
      <vt:lpstr>Влияние комнатных растений на экологию жилища, здоровье человека . </vt:lpstr>
      <vt:lpstr>Растения-увлажнители воздуха</vt:lpstr>
      <vt:lpstr>Растения-увлажнители воздуха</vt:lpstr>
      <vt:lpstr> Выводы</vt:lpstr>
      <vt:lpstr>Заключение </vt:lpstr>
      <vt:lpstr>Список комнатных растений для школы</vt:lpstr>
      <vt:lpstr>Литература 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Экологический проект  «Экологическое состояние пришкольной территории»</dc:title>
  <cp:lastModifiedBy>Asp.Net</cp:lastModifiedBy>
  <cp:revision>47</cp:revision>
  <dcterms:modified xsi:type="dcterms:W3CDTF">2018-05-04T07:59:45Z</dcterms:modified>
</cp:coreProperties>
</file>