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9" r:id="rId3"/>
    <p:sldId id="306" r:id="rId4"/>
    <p:sldId id="307" r:id="rId5"/>
    <p:sldId id="297" r:id="rId6"/>
    <p:sldId id="300" r:id="rId7"/>
    <p:sldId id="304" r:id="rId8"/>
    <p:sldId id="301" r:id="rId9"/>
    <p:sldId id="284" r:id="rId10"/>
    <p:sldId id="303" r:id="rId11"/>
    <p:sldId id="312" r:id="rId12"/>
    <p:sldId id="311" r:id="rId13"/>
    <p:sldId id="313" r:id="rId14"/>
    <p:sldId id="314" r:id="rId15"/>
    <p:sldId id="315" r:id="rId16"/>
    <p:sldId id="317" r:id="rId17"/>
    <p:sldId id="316" r:id="rId18"/>
    <p:sldId id="318" r:id="rId19"/>
    <p:sldId id="310" r:id="rId20"/>
    <p:sldId id="296" r:id="rId21"/>
    <p:sldId id="294" r:id="rId22"/>
    <p:sldId id="270" r:id="rId23"/>
    <p:sldId id="298" r:id="rId24"/>
    <p:sldId id="29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3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6DDA-24F3-4EC6-B84C-6CFB22D3D1F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A914-0FAE-4AEF-8422-272AB3AB7B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84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914-0FAE-4AEF-8422-272AB3AB7B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29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04664"/>
            <a:ext cx="3048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38100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771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84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33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C23AD-0C66-4CFC-AD92-5E9BD7B790A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53136"/>
            <a:ext cx="2466975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71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21088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8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368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35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6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76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491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6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040732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Ekaterina050466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0DDB-BB4F-4892-A2E0-D760CB244601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4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Урок математики в 1 классе</a:t>
            </a:r>
            <a:endParaRPr lang="ru-RU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5157192"/>
            <a:ext cx="3851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571744"/>
            <a:ext cx="7337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на разностное сравнение чисел.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4929198"/>
            <a:ext cx="25607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</a:rPr>
              <a:t>Б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ичарева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Анна Олеговна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4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http://www.art-saloon.ru/mini/item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1259632" cy="1321292"/>
          </a:xfrm>
          <a:prstGeom prst="rect">
            <a:avLst/>
          </a:prstGeom>
          <a:noFill/>
        </p:spPr>
      </p:pic>
      <p:pic>
        <p:nvPicPr>
          <p:cNvPr id="8" name="Picture 2" descr="http://www.art-saloon.ru/mini/item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1259632" cy="1321292"/>
          </a:xfrm>
          <a:prstGeom prst="rect">
            <a:avLst/>
          </a:prstGeom>
          <a:noFill/>
        </p:spPr>
      </p:pic>
      <p:pic>
        <p:nvPicPr>
          <p:cNvPr id="9" name="Picture 2" descr="http://www.art-saloon.ru/mini/item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1259632" cy="1321292"/>
          </a:xfrm>
          <a:prstGeom prst="rect">
            <a:avLst/>
          </a:prstGeom>
          <a:noFill/>
        </p:spPr>
      </p:pic>
      <p:pic>
        <p:nvPicPr>
          <p:cNvPr id="10" name="Picture 2" descr="http://www.art-saloon.ru/mini/item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24944"/>
            <a:ext cx="1259632" cy="1321292"/>
          </a:xfrm>
          <a:prstGeom prst="rect">
            <a:avLst/>
          </a:prstGeom>
          <a:noFill/>
        </p:spPr>
      </p:pic>
      <p:pic>
        <p:nvPicPr>
          <p:cNvPr id="11" name="Picture 2" descr="http://www.art-saloon.ru/mini/item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97152"/>
            <a:ext cx="1259632" cy="1321292"/>
          </a:xfrm>
          <a:prstGeom prst="rect">
            <a:avLst/>
          </a:prstGeom>
          <a:noFill/>
        </p:spPr>
      </p:pic>
      <p:pic>
        <p:nvPicPr>
          <p:cNvPr id="13" name="Picture 2" descr="http://www.art-saloon.ru/mini/item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1259632" cy="1321292"/>
          </a:xfrm>
          <a:prstGeom prst="rect">
            <a:avLst/>
          </a:prstGeom>
          <a:noFill/>
        </p:spPr>
      </p:pic>
      <p:pic>
        <p:nvPicPr>
          <p:cNvPr id="14" name="Picture 2" descr="http://www.art-saloon.ru/mini/item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1259632" cy="1321292"/>
          </a:xfrm>
          <a:prstGeom prst="rect">
            <a:avLst/>
          </a:prstGeom>
          <a:noFill/>
        </p:spPr>
      </p:pic>
      <p:sp>
        <p:nvSpPr>
          <p:cNvPr id="15" name="Крест 14"/>
          <p:cNvSpPr/>
          <p:nvPr/>
        </p:nvSpPr>
        <p:spPr>
          <a:xfrm>
            <a:off x="3419872" y="3356992"/>
            <a:ext cx="576064" cy="576064"/>
          </a:xfrm>
          <a:prstGeom prst="plus">
            <a:avLst>
              <a:gd name="adj" fmla="val 40517"/>
            </a:avLst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рест 15"/>
          <p:cNvSpPr/>
          <p:nvPr/>
        </p:nvSpPr>
        <p:spPr>
          <a:xfrm>
            <a:off x="5580112" y="3284984"/>
            <a:ext cx="576064" cy="576064"/>
          </a:xfrm>
          <a:prstGeom prst="plus">
            <a:avLst>
              <a:gd name="adj" fmla="val 40517"/>
            </a:avLst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 16"/>
          <p:cNvSpPr/>
          <p:nvPr/>
        </p:nvSpPr>
        <p:spPr>
          <a:xfrm>
            <a:off x="7596336" y="3140968"/>
            <a:ext cx="504056" cy="648072"/>
          </a:xfrm>
          <a:prstGeom prst="mathEqual">
            <a:avLst/>
          </a:prstGeom>
          <a:solidFill>
            <a:srgbClr val="00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61651" y="2276872"/>
            <a:ext cx="108234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ru-RU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827088" y="785813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2073275" y="765175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3348038" y="765175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4572000" y="765175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5818188" y="765175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7019925" y="765175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38" name="Oval 10"/>
          <p:cNvSpPr>
            <a:spLocks noChangeArrowheads="1"/>
          </p:cNvSpPr>
          <p:nvPr/>
        </p:nvSpPr>
        <p:spPr bwMode="auto">
          <a:xfrm>
            <a:off x="827088" y="2514600"/>
            <a:ext cx="914400" cy="914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39" name="Oval 11"/>
          <p:cNvSpPr>
            <a:spLocks noChangeArrowheads="1"/>
          </p:cNvSpPr>
          <p:nvPr/>
        </p:nvSpPr>
        <p:spPr bwMode="auto">
          <a:xfrm>
            <a:off x="2051050" y="2514600"/>
            <a:ext cx="914400" cy="914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40" name="Oval 12"/>
          <p:cNvSpPr>
            <a:spLocks noChangeArrowheads="1"/>
          </p:cNvSpPr>
          <p:nvPr/>
        </p:nvSpPr>
        <p:spPr bwMode="auto">
          <a:xfrm>
            <a:off x="3276600" y="2514600"/>
            <a:ext cx="914400" cy="914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41" name="Oval 13"/>
          <p:cNvSpPr>
            <a:spLocks noChangeArrowheads="1"/>
          </p:cNvSpPr>
          <p:nvPr/>
        </p:nvSpPr>
        <p:spPr bwMode="auto">
          <a:xfrm>
            <a:off x="4572000" y="2514600"/>
            <a:ext cx="914400" cy="914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42" name="Oval 14"/>
          <p:cNvSpPr>
            <a:spLocks noChangeArrowheads="1"/>
          </p:cNvSpPr>
          <p:nvPr/>
        </p:nvSpPr>
        <p:spPr bwMode="auto">
          <a:xfrm>
            <a:off x="5745163" y="2514600"/>
            <a:ext cx="914400" cy="914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6143" name="Oval 15"/>
          <p:cNvSpPr>
            <a:spLocks noChangeArrowheads="1"/>
          </p:cNvSpPr>
          <p:nvPr/>
        </p:nvSpPr>
        <p:spPr bwMode="auto">
          <a:xfrm>
            <a:off x="7019925" y="2514600"/>
            <a:ext cx="914400" cy="914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6146" name="Picture 18" descr="белка с ду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4005263"/>
            <a:ext cx="1555750" cy="165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8" grpId="0" animBg="1"/>
      <p:bldP spid="176139" grpId="0" animBg="1"/>
      <p:bldP spid="176140" grpId="0" animBg="1"/>
      <p:bldP spid="176141" grpId="0" animBg="1"/>
      <p:bldP spid="176142" grpId="0" animBg="1"/>
      <p:bldP spid="1761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827088" y="765175"/>
            <a:ext cx="576262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78" name="Rectangle 46"/>
          <p:cNvSpPr>
            <a:spLocks noChangeArrowheads="1"/>
          </p:cNvSpPr>
          <p:nvPr/>
        </p:nvSpPr>
        <p:spPr bwMode="auto">
          <a:xfrm>
            <a:off x="1692275" y="765175"/>
            <a:ext cx="576263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79" name="Rectangle 47"/>
          <p:cNvSpPr>
            <a:spLocks noChangeArrowheads="1"/>
          </p:cNvSpPr>
          <p:nvPr/>
        </p:nvSpPr>
        <p:spPr bwMode="auto">
          <a:xfrm>
            <a:off x="2555875" y="765175"/>
            <a:ext cx="576263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3348038" y="765175"/>
            <a:ext cx="576262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827088" y="1700213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85" name="Oval 53"/>
          <p:cNvSpPr>
            <a:spLocks noChangeArrowheads="1"/>
          </p:cNvSpPr>
          <p:nvPr/>
        </p:nvSpPr>
        <p:spPr bwMode="auto">
          <a:xfrm>
            <a:off x="1619250" y="1700213"/>
            <a:ext cx="503238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86" name="Oval 54"/>
          <p:cNvSpPr>
            <a:spLocks noChangeArrowheads="1"/>
          </p:cNvSpPr>
          <p:nvPr/>
        </p:nvSpPr>
        <p:spPr bwMode="auto">
          <a:xfrm>
            <a:off x="2484438" y="1700213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87" name="Oval 55"/>
          <p:cNvSpPr>
            <a:spLocks noChangeArrowheads="1"/>
          </p:cNvSpPr>
          <p:nvPr/>
        </p:nvSpPr>
        <p:spPr bwMode="auto">
          <a:xfrm>
            <a:off x="3348038" y="1700213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88" name="Oval 56"/>
          <p:cNvSpPr>
            <a:spLocks noChangeArrowheads="1"/>
          </p:cNvSpPr>
          <p:nvPr/>
        </p:nvSpPr>
        <p:spPr bwMode="auto">
          <a:xfrm>
            <a:off x="4140200" y="1700213"/>
            <a:ext cx="503238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89" name="Oval 57"/>
          <p:cNvSpPr>
            <a:spLocks noChangeArrowheads="1"/>
          </p:cNvSpPr>
          <p:nvPr/>
        </p:nvSpPr>
        <p:spPr bwMode="auto">
          <a:xfrm>
            <a:off x="5003800" y="1700213"/>
            <a:ext cx="503238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90" name="Oval 58"/>
          <p:cNvSpPr>
            <a:spLocks noChangeArrowheads="1"/>
          </p:cNvSpPr>
          <p:nvPr/>
        </p:nvSpPr>
        <p:spPr bwMode="auto">
          <a:xfrm>
            <a:off x="6659563" y="1700213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91" name="Oval 59"/>
          <p:cNvSpPr>
            <a:spLocks noChangeArrowheads="1"/>
          </p:cNvSpPr>
          <p:nvPr/>
        </p:nvSpPr>
        <p:spPr bwMode="auto">
          <a:xfrm>
            <a:off x="5867400" y="1701800"/>
            <a:ext cx="503238" cy="5032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92" name="Text Box 60"/>
          <p:cNvSpPr txBox="1">
            <a:spLocks noChangeArrowheads="1"/>
          </p:cNvSpPr>
          <p:nvPr/>
        </p:nvSpPr>
        <p:spPr bwMode="auto">
          <a:xfrm>
            <a:off x="1187450" y="2852738"/>
            <a:ext cx="603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6</a:t>
            </a:r>
          </a:p>
        </p:txBody>
      </p:sp>
      <p:sp>
        <p:nvSpPr>
          <p:cNvPr id="69693" name="Text Box 61"/>
          <p:cNvSpPr txBox="1">
            <a:spLocks noChangeArrowheads="1"/>
          </p:cNvSpPr>
          <p:nvPr/>
        </p:nvSpPr>
        <p:spPr bwMode="auto">
          <a:xfrm>
            <a:off x="2051050" y="2852738"/>
            <a:ext cx="6619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+</a:t>
            </a:r>
          </a:p>
        </p:txBody>
      </p:sp>
      <p:sp>
        <p:nvSpPr>
          <p:cNvPr id="69694" name="Text Box 62"/>
          <p:cNvSpPr txBox="1">
            <a:spLocks noChangeArrowheads="1"/>
          </p:cNvSpPr>
          <p:nvPr/>
        </p:nvSpPr>
        <p:spPr bwMode="auto">
          <a:xfrm>
            <a:off x="2987675" y="2852738"/>
            <a:ext cx="603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2</a:t>
            </a:r>
          </a:p>
        </p:txBody>
      </p:sp>
      <p:sp>
        <p:nvSpPr>
          <p:cNvPr id="69695" name="Text Box 63"/>
          <p:cNvSpPr txBox="1">
            <a:spLocks noChangeArrowheads="1"/>
          </p:cNvSpPr>
          <p:nvPr/>
        </p:nvSpPr>
        <p:spPr bwMode="auto">
          <a:xfrm>
            <a:off x="3779838" y="2852738"/>
            <a:ext cx="6619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=</a:t>
            </a:r>
          </a:p>
        </p:txBody>
      </p:sp>
      <p:sp>
        <p:nvSpPr>
          <p:cNvPr id="69696" name="Text Box 64"/>
          <p:cNvSpPr txBox="1">
            <a:spLocks noChangeArrowheads="1"/>
          </p:cNvSpPr>
          <p:nvPr/>
        </p:nvSpPr>
        <p:spPr bwMode="auto">
          <a:xfrm>
            <a:off x="4643438" y="2852738"/>
            <a:ext cx="603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8</a:t>
            </a:r>
          </a:p>
        </p:txBody>
      </p:sp>
      <p:sp>
        <p:nvSpPr>
          <p:cNvPr id="69697" name="Oval 65"/>
          <p:cNvSpPr>
            <a:spLocks noChangeArrowheads="1"/>
          </p:cNvSpPr>
          <p:nvPr/>
        </p:nvSpPr>
        <p:spPr bwMode="auto">
          <a:xfrm>
            <a:off x="755650" y="4581525"/>
            <a:ext cx="503238" cy="5032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98" name="Text Box 66"/>
          <p:cNvSpPr txBox="1">
            <a:spLocks noChangeArrowheads="1"/>
          </p:cNvSpPr>
          <p:nvPr/>
        </p:nvSpPr>
        <p:spPr bwMode="auto">
          <a:xfrm>
            <a:off x="1547813" y="4437063"/>
            <a:ext cx="38814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</a:rPr>
              <a:t>больше , чем </a:t>
            </a:r>
          </a:p>
        </p:txBody>
      </p:sp>
      <p:sp>
        <p:nvSpPr>
          <p:cNvPr id="69699" name="Rectangle 67"/>
          <p:cNvSpPr>
            <a:spLocks noChangeArrowheads="1"/>
          </p:cNvSpPr>
          <p:nvPr/>
        </p:nvSpPr>
        <p:spPr bwMode="auto">
          <a:xfrm>
            <a:off x="5724525" y="4652963"/>
            <a:ext cx="576263" cy="5762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700" name="Rectangle 68"/>
          <p:cNvSpPr>
            <a:spLocks noChangeArrowheads="1"/>
          </p:cNvSpPr>
          <p:nvPr/>
        </p:nvSpPr>
        <p:spPr bwMode="auto">
          <a:xfrm>
            <a:off x="755650" y="5373688"/>
            <a:ext cx="576263" cy="5762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701" name="Oval 69"/>
          <p:cNvSpPr>
            <a:spLocks noChangeArrowheads="1"/>
          </p:cNvSpPr>
          <p:nvPr/>
        </p:nvSpPr>
        <p:spPr bwMode="auto">
          <a:xfrm>
            <a:off x="5724525" y="5445125"/>
            <a:ext cx="503238" cy="5032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702" name="Rectangle 70"/>
          <p:cNvSpPr>
            <a:spLocks noChangeArrowheads="1"/>
          </p:cNvSpPr>
          <p:nvPr/>
        </p:nvSpPr>
        <p:spPr bwMode="auto">
          <a:xfrm>
            <a:off x="1508125" y="5157788"/>
            <a:ext cx="38147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</a:rPr>
              <a:t>меньше , чем</a:t>
            </a:r>
          </a:p>
        </p:txBody>
      </p:sp>
      <p:pic>
        <p:nvPicPr>
          <p:cNvPr id="69703" name="Picture 71" descr="белка с ду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404813"/>
            <a:ext cx="1352550" cy="1439862"/>
          </a:xfrm>
          <a:prstGeom prst="rect">
            <a:avLst/>
          </a:prstGeom>
          <a:noFill/>
        </p:spPr>
      </p:pic>
      <p:sp>
        <p:nvSpPr>
          <p:cNvPr id="69704" name="Rectangle 72"/>
          <p:cNvSpPr>
            <a:spLocks noChangeArrowheads="1"/>
          </p:cNvSpPr>
          <p:nvPr/>
        </p:nvSpPr>
        <p:spPr bwMode="auto">
          <a:xfrm>
            <a:off x="4140200" y="765175"/>
            <a:ext cx="576263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705" name="Rectangle 73"/>
          <p:cNvSpPr>
            <a:spLocks noChangeArrowheads="1"/>
          </p:cNvSpPr>
          <p:nvPr/>
        </p:nvSpPr>
        <p:spPr bwMode="auto">
          <a:xfrm>
            <a:off x="4932363" y="765175"/>
            <a:ext cx="576262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tmFilter="0,0; .5, 1; 1, 1"/>
                                        <p:tgtEl>
                                          <p:spTgt spid="6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tmFilter="0,0; .5, 1; 1, 1"/>
                                        <p:tgtEl>
                                          <p:spTgt spid="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90" grpId="0" animBg="1"/>
      <p:bldP spid="69691" grpId="0" animBg="1"/>
      <p:bldP spid="69697" grpId="0" animBg="1"/>
      <p:bldP spid="69699" grpId="0" animBg="1"/>
      <p:bldP spid="69700" grpId="0" animBg="1"/>
      <p:bldP spid="697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023938" y="228600"/>
            <a:ext cx="71485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i="1">
                <a:solidFill>
                  <a:schemeClr val="tx2"/>
                </a:solidFill>
                <a:latin typeface="Times New Roman" pitchFamily="18" charset="0"/>
              </a:rPr>
              <a:t>На</a:t>
            </a:r>
            <a:r>
              <a:rPr lang="ru-RU" sz="4800" b="1">
                <a:latin typeface="Times New Roman" pitchFamily="18" charset="0"/>
              </a:rPr>
              <a:t>  сколько  </a:t>
            </a:r>
            <a:r>
              <a:rPr lang="ru-RU" sz="4800" b="1" i="1">
                <a:solidFill>
                  <a:schemeClr val="tx2"/>
                </a:solidFill>
                <a:latin typeface="Times New Roman" pitchFamily="18" charset="0"/>
              </a:rPr>
              <a:t>больше</a:t>
            </a:r>
          </a:p>
          <a:p>
            <a:r>
              <a:rPr lang="ru-RU" sz="4800" b="1">
                <a:latin typeface="Times New Roman" pitchFamily="18" charset="0"/>
              </a:rPr>
              <a:t>                                  ?                 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5219700" y="1052513"/>
            <a:ext cx="576263" cy="5762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3184525" y="922338"/>
            <a:ext cx="18240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</a:rPr>
              <a:t>,  чем </a:t>
            </a:r>
          </a:p>
        </p:txBody>
      </p:sp>
      <p:sp>
        <p:nvSpPr>
          <p:cNvPr id="102409" name="Oval 9"/>
          <p:cNvSpPr>
            <a:spLocks noChangeArrowheads="1"/>
          </p:cNvSpPr>
          <p:nvPr/>
        </p:nvSpPr>
        <p:spPr bwMode="auto">
          <a:xfrm>
            <a:off x="2484438" y="1125538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1331913" y="2546350"/>
            <a:ext cx="603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8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2103438" y="2401888"/>
            <a:ext cx="46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-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2843213" y="2546350"/>
            <a:ext cx="603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6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3543300" y="2546350"/>
            <a:ext cx="6619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=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4335463" y="2492375"/>
            <a:ext cx="603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2</a:t>
            </a:r>
          </a:p>
        </p:txBody>
      </p:sp>
      <p:pic>
        <p:nvPicPr>
          <p:cNvPr id="102415" name="Picture 15" descr="белка с ду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4221163"/>
            <a:ext cx="1352550" cy="1439862"/>
          </a:xfrm>
          <a:prstGeom prst="rect">
            <a:avLst/>
          </a:prstGeom>
          <a:noFill/>
        </p:spPr>
      </p:pic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611188" y="4365625"/>
            <a:ext cx="20605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</a:rPr>
              <a:t>Ответ:</a:t>
            </a:r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2916238" y="4365625"/>
            <a:ext cx="39449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</a:t>
            </a:r>
            <a:r>
              <a:rPr lang="ru-RU" sz="4800" b="1" i="1">
                <a:solidFill>
                  <a:schemeClr val="accent2"/>
                </a:solidFill>
              </a:rPr>
              <a:t> </a:t>
            </a:r>
            <a:r>
              <a:rPr lang="ru-RU" sz="4800" b="1" i="1"/>
              <a:t>2</a:t>
            </a:r>
            <a:r>
              <a:rPr lang="ru-RU" sz="4800" b="1" i="1">
                <a:solidFill>
                  <a:schemeClr val="accent2"/>
                </a:solidFill>
              </a:rPr>
              <a:t> больше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2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2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10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102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87450" y="404813"/>
            <a:ext cx="6337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i="1">
                <a:solidFill>
                  <a:schemeClr val="tx2"/>
                </a:solidFill>
                <a:latin typeface="Times New Roman" pitchFamily="18" charset="0"/>
              </a:rPr>
              <a:t>На</a:t>
            </a:r>
            <a:r>
              <a:rPr lang="ru-RU" sz="4800" b="1">
                <a:latin typeface="Times New Roman" pitchFamily="18" charset="0"/>
              </a:rPr>
              <a:t>  сколько  </a:t>
            </a:r>
            <a:r>
              <a:rPr lang="ru-RU" sz="4800" b="1" i="1">
                <a:solidFill>
                  <a:schemeClr val="tx2"/>
                </a:solidFill>
                <a:latin typeface="Times New Roman" pitchFamily="18" charset="0"/>
              </a:rPr>
              <a:t>меньше </a:t>
            </a:r>
            <a:r>
              <a:rPr lang="ru-RU" b="1"/>
              <a:t>,  </a:t>
            </a:r>
            <a:endParaRPr lang="ru-RU" sz="4800" b="1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411413" y="1339850"/>
            <a:ext cx="576262" cy="5762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76600" y="1165225"/>
            <a:ext cx="12779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,</a:t>
            </a:r>
            <a:r>
              <a:rPr lang="ru-RU" sz="4800" b="1">
                <a:latin typeface="Times New Roman" pitchFamily="18" charset="0"/>
              </a:rPr>
              <a:t>чем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588125" y="1092200"/>
            <a:ext cx="48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</a:rPr>
              <a:t>?</a:t>
            </a: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5003800" y="1341438"/>
            <a:ext cx="503238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042988" y="2997200"/>
            <a:ext cx="603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8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979613" y="2852738"/>
            <a:ext cx="46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-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71775" y="2978150"/>
            <a:ext cx="603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6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563938" y="2997200"/>
            <a:ext cx="6619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=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427538" y="2978150"/>
            <a:ext cx="603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2</a:t>
            </a:r>
          </a:p>
        </p:txBody>
      </p:sp>
      <p:pic>
        <p:nvPicPr>
          <p:cNvPr id="2062" name="Picture 14" descr="белка с ду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4365625"/>
            <a:ext cx="1352550" cy="1439863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95288" y="4581525"/>
            <a:ext cx="20605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</a:rPr>
              <a:t>Ответ: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700338" y="4581525"/>
            <a:ext cx="35194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</a:t>
            </a:r>
            <a:r>
              <a:rPr lang="ru-RU" sz="4800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4800" b="1" i="1">
                <a:latin typeface="Times New Roman" pitchFamily="18" charset="0"/>
              </a:rPr>
              <a:t>2</a:t>
            </a:r>
            <a:r>
              <a:rPr lang="ru-RU" sz="4800" b="1" i="1">
                <a:solidFill>
                  <a:schemeClr val="accent2"/>
                </a:solidFill>
                <a:latin typeface="Times New Roman" pitchFamily="18" charset="0"/>
              </a:rPr>
              <a:t> меньше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2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9" grpId="0"/>
      <p:bldP spid="2060" grpId="0"/>
      <p:bldP spid="20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376238" y="6130925"/>
            <a:ext cx="80962" cy="698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684213" y="404813"/>
            <a:ext cx="74168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i="1">
                <a:solidFill>
                  <a:schemeClr val="tx2"/>
                </a:solidFill>
              </a:rPr>
              <a:t>На</a:t>
            </a:r>
            <a:r>
              <a:rPr lang="ru-RU" sz="4800" b="1"/>
              <a:t>  сколько  </a:t>
            </a:r>
            <a:r>
              <a:rPr lang="ru-RU" sz="4800" b="1" i="1">
                <a:solidFill>
                  <a:schemeClr val="tx2"/>
                </a:solidFill>
              </a:rPr>
              <a:t>больше</a:t>
            </a:r>
          </a:p>
          <a:p>
            <a:r>
              <a:rPr lang="ru-RU" sz="4800" b="1"/>
              <a:t>               ,  чем        ?</a:t>
            </a:r>
          </a:p>
          <a:p>
            <a:r>
              <a:rPr lang="ru-RU" sz="4800" b="1"/>
              <a:t>   </a:t>
            </a:r>
          </a:p>
        </p:txBody>
      </p:sp>
      <p:sp>
        <p:nvSpPr>
          <p:cNvPr id="192517" name="Oval 5"/>
          <p:cNvSpPr>
            <a:spLocks noChangeArrowheads="1"/>
          </p:cNvSpPr>
          <p:nvPr/>
        </p:nvSpPr>
        <p:spPr bwMode="auto">
          <a:xfrm>
            <a:off x="2484438" y="1268413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5364163" y="1268413"/>
            <a:ext cx="576262" cy="5762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755650" y="2049463"/>
            <a:ext cx="6969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chemeClr val="tx2"/>
                </a:solidFill>
              </a:rPr>
              <a:t>На</a:t>
            </a:r>
            <a:r>
              <a:rPr lang="ru-RU" sz="4800" b="1"/>
              <a:t>  сколько  </a:t>
            </a:r>
            <a:r>
              <a:rPr lang="ru-RU" sz="4800" b="1" i="1">
                <a:solidFill>
                  <a:schemeClr val="tx2"/>
                </a:solidFill>
              </a:rPr>
              <a:t>меньше </a:t>
            </a:r>
            <a:r>
              <a:rPr lang="ru-RU" sz="4800" b="1"/>
              <a:t>,</a:t>
            </a:r>
            <a:r>
              <a:rPr lang="ru-RU"/>
              <a:t>  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3492500" y="2997200"/>
            <a:ext cx="1498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/>
              <a:t>,чем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555875" y="3141663"/>
            <a:ext cx="576263" cy="5762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2522" name="Oval 10"/>
          <p:cNvSpPr>
            <a:spLocks noChangeArrowheads="1"/>
          </p:cNvSpPr>
          <p:nvPr/>
        </p:nvSpPr>
        <p:spPr bwMode="auto">
          <a:xfrm>
            <a:off x="5364163" y="3141663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2700338" y="4365625"/>
            <a:ext cx="31765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8 – 6 = 2</a:t>
            </a: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6300788" y="2924175"/>
            <a:ext cx="5572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/>
              <a:t>?</a:t>
            </a:r>
          </a:p>
        </p:txBody>
      </p:sp>
      <p:pic>
        <p:nvPicPr>
          <p:cNvPr id="192526" name="Picture 14" descr="белка с ду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4365625"/>
            <a:ext cx="1352550" cy="143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/>
      <p:bldP spid="192518" grpId="0" animBg="1"/>
      <p:bldP spid="192521" grpId="0" animBg="1"/>
      <p:bldP spid="1925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187450" y="1617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916238" y="1811338"/>
            <a:ext cx="2905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</a:rPr>
              <a:t>8 – 6 = 2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2916238" y="3282950"/>
            <a:ext cx="3057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</a:rPr>
              <a:t>6 – 8 = 2</a:t>
            </a:r>
            <a:r>
              <a:rPr lang="ru-RU" sz="4800" b="1">
                <a:latin typeface="Times New Roman" pitchFamily="18" charset="0"/>
              </a:rPr>
              <a:t> 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916238" y="403225"/>
            <a:ext cx="3363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chemeClr val="tx2"/>
                </a:solidFill>
                <a:latin typeface="Times New Roman" pitchFamily="18" charset="0"/>
              </a:rPr>
              <a:t>Кто прав?</a:t>
            </a:r>
          </a:p>
        </p:txBody>
      </p:sp>
      <p:pic>
        <p:nvPicPr>
          <p:cNvPr id="174088" name="Picture 8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2297112" cy="2951163"/>
          </a:xfrm>
          <a:prstGeom prst="rect">
            <a:avLst/>
          </a:prstGeom>
          <a:noFill/>
        </p:spPr>
      </p:pic>
      <p:pic>
        <p:nvPicPr>
          <p:cNvPr id="17408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2565400"/>
            <a:ext cx="1884362" cy="3384550"/>
          </a:xfrm>
          <a:prstGeom prst="rect">
            <a:avLst/>
          </a:prstGeom>
          <a:noFill/>
        </p:spPr>
      </p:pic>
      <p:sp>
        <p:nvSpPr>
          <p:cNvPr id="174091" name="AutoShape 11"/>
          <p:cNvSpPr>
            <a:spLocks noChangeArrowheads="1"/>
          </p:cNvSpPr>
          <p:nvPr/>
        </p:nvSpPr>
        <p:spPr bwMode="auto">
          <a:xfrm>
            <a:off x="6300788" y="1989138"/>
            <a:ext cx="2663825" cy="720725"/>
          </a:xfrm>
          <a:prstGeom prst="cloudCallout">
            <a:avLst>
              <a:gd name="adj1" fmla="val 6199"/>
              <a:gd name="adj2" fmla="val 1145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i="1"/>
              <a:t>Интересно!</a:t>
            </a:r>
          </a:p>
        </p:txBody>
      </p:sp>
      <p:sp>
        <p:nvSpPr>
          <p:cNvPr id="174095" name="Text Box 15"/>
          <p:cNvSpPr txBox="1">
            <a:spLocks noChangeArrowheads="1"/>
          </p:cNvSpPr>
          <p:nvPr/>
        </p:nvSpPr>
        <p:spPr bwMode="auto">
          <a:xfrm>
            <a:off x="7164388" y="2133600"/>
            <a:ext cx="781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УРА!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4" dur="2000" fill="hold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1000" fill="hold"/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6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74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6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1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051050" y="3716338"/>
            <a:ext cx="665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latin typeface="Comic Sans MS" pitchFamily="66" charset="0"/>
            </a:endParaRP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1095375" y="417513"/>
            <a:ext cx="20970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chemeClr val="tx2"/>
                </a:solidFill>
                <a:latin typeface="Times New Roman" pitchFamily="18" charset="0"/>
              </a:rPr>
              <a:t>Вывод: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2292350" y="1052513"/>
            <a:ext cx="5232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</a:rPr>
              <a:t>Чтобы узнать, </a:t>
            </a:r>
          </a:p>
          <a:p>
            <a:pPr algn="ctr"/>
            <a:r>
              <a:rPr lang="ru-RU" sz="3600" b="1" i="1">
                <a:solidFill>
                  <a:schemeClr val="tx2"/>
                </a:solidFill>
                <a:latin typeface="Times New Roman" pitchFamily="18" charset="0"/>
              </a:rPr>
              <a:t>на сколько</a:t>
            </a:r>
            <a:r>
              <a:rPr lang="ru-RU" sz="3600" b="1">
                <a:latin typeface="Times New Roman" pitchFamily="18" charset="0"/>
              </a:rPr>
              <a:t> одно число </a:t>
            </a:r>
          </a:p>
          <a:p>
            <a:pPr algn="ctr"/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&gt;</a:t>
            </a:r>
            <a:r>
              <a:rPr lang="en-US" sz="3600" b="1">
                <a:latin typeface="Times New Roman" pitchFamily="18" charset="0"/>
              </a:rPr>
              <a:t> </a:t>
            </a:r>
            <a:r>
              <a:rPr lang="ru-RU" sz="3600" b="1">
                <a:latin typeface="Times New Roman" pitchFamily="18" charset="0"/>
              </a:rPr>
              <a:t> или  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&lt;</a:t>
            </a:r>
            <a:r>
              <a:rPr lang="ru-RU" sz="3600" b="1">
                <a:latin typeface="Times New Roman" pitchFamily="18" charset="0"/>
              </a:rPr>
              <a:t>    другого,</a:t>
            </a:r>
          </a:p>
          <a:p>
            <a:pPr algn="ctr"/>
            <a:r>
              <a:rPr lang="ru-RU" sz="3600" b="1">
                <a:latin typeface="Times New Roman" pitchFamily="18" charset="0"/>
              </a:rPr>
              <a:t>надо из большего числа </a:t>
            </a:r>
          </a:p>
          <a:p>
            <a:pPr algn="ctr"/>
            <a:r>
              <a:rPr lang="ru-RU" sz="3600" b="1" i="1">
                <a:solidFill>
                  <a:schemeClr val="tx2"/>
                </a:solidFill>
                <a:latin typeface="Times New Roman" pitchFamily="18" charset="0"/>
              </a:rPr>
              <a:t>вычесть</a:t>
            </a:r>
            <a:r>
              <a:rPr lang="ru-RU" sz="3600" b="1">
                <a:latin typeface="Times New Roman" pitchFamily="18" charset="0"/>
              </a:rPr>
              <a:t> меньшее.</a:t>
            </a:r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4643438" y="4508500"/>
            <a:ext cx="2632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 – 6 = 2</a:t>
            </a:r>
          </a:p>
        </p:txBody>
      </p:sp>
      <p:pic>
        <p:nvPicPr>
          <p:cNvPr id="105485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8" y="3141663"/>
            <a:ext cx="2517775" cy="3025775"/>
          </a:xfrm>
          <a:prstGeom prst="rect">
            <a:avLst/>
          </a:prstGeom>
          <a:noFill/>
        </p:spPr>
      </p:pic>
      <p:pic>
        <p:nvPicPr>
          <p:cNvPr id="105486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260350"/>
            <a:ext cx="2520950" cy="3168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4787900" y="188913"/>
            <a:ext cx="39909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Запись задачи</a:t>
            </a:r>
          </a:p>
        </p:txBody>
      </p:sp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900113" y="1196975"/>
            <a:ext cx="9144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3542" name="Oval 6"/>
          <p:cNvSpPr>
            <a:spLocks noChangeArrowheads="1"/>
          </p:cNvSpPr>
          <p:nvPr/>
        </p:nvSpPr>
        <p:spPr bwMode="auto">
          <a:xfrm>
            <a:off x="900113" y="2349500"/>
            <a:ext cx="914400" cy="914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2967038" y="1360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3544" name="Rectangle 8"/>
          <p:cNvSpPr>
            <a:spLocks noChangeArrowheads="1"/>
          </p:cNvSpPr>
          <p:nvPr/>
        </p:nvSpPr>
        <p:spPr bwMode="auto">
          <a:xfrm>
            <a:off x="2916238" y="1125538"/>
            <a:ext cx="1722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</a:rPr>
              <a:t>6 </a:t>
            </a:r>
            <a:r>
              <a:rPr lang="ru-RU" sz="4800" b="1">
                <a:latin typeface="Times New Roman" pitchFamily="18" charset="0"/>
              </a:rPr>
              <a:t>шт.</a:t>
            </a: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2916238" y="2349500"/>
            <a:ext cx="17224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latin typeface="Times New Roman" pitchFamily="18" charset="0"/>
              </a:rPr>
              <a:t>8 </a:t>
            </a:r>
            <a:r>
              <a:rPr lang="ru-RU" sz="4800" b="1">
                <a:latin typeface="Times New Roman" pitchFamily="18" charset="0"/>
              </a:rPr>
              <a:t>шт.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2195513" y="836613"/>
            <a:ext cx="555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800"/>
              <a:t>-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2195513" y="1989138"/>
            <a:ext cx="555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8800"/>
              <a:t>-</a:t>
            </a: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2895600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3551" name="AutoShape 15"/>
          <p:cNvSpPr>
            <a:spLocks noChangeArrowheads="1"/>
          </p:cNvSpPr>
          <p:nvPr/>
        </p:nvSpPr>
        <p:spPr bwMode="auto">
          <a:xfrm rot="16200000">
            <a:off x="3992563" y="1920875"/>
            <a:ext cx="2241550" cy="650875"/>
          </a:xfrm>
          <a:prstGeom prst="curvedUpArrow">
            <a:avLst>
              <a:gd name="adj1" fmla="val 68878"/>
              <a:gd name="adj2" fmla="val 137756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3552" name="AutoShape 16"/>
          <p:cNvSpPr>
            <a:spLocks noChangeArrowheads="1"/>
          </p:cNvSpPr>
          <p:nvPr/>
        </p:nvSpPr>
        <p:spPr bwMode="auto">
          <a:xfrm rot="16650494" flipH="1">
            <a:off x="4026694" y="2174081"/>
            <a:ext cx="2162175" cy="639763"/>
          </a:xfrm>
          <a:prstGeom prst="curvedUpArrow">
            <a:avLst>
              <a:gd name="adj1" fmla="val 67593"/>
              <a:gd name="adj2" fmla="val 135186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3553" name="Text Box 17"/>
          <p:cNvSpPr txBox="1">
            <a:spLocks noChangeArrowheads="1"/>
          </p:cNvSpPr>
          <p:nvPr/>
        </p:nvSpPr>
        <p:spPr bwMode="auto">
          <a:xfrm>
            <a:off x="5580063" y="1700213"/>
            <a:ext cx="32988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chemeClr val="tx2"/>
                </a:solidFill>
                <a:latin typeface="Times New Roman" pitchFamily="18" charset="0"/>
              </a:rPr>
              <a:t>на</a:t>
            </a:r>
            <a:r>
              <a:rPr lang="ru-RU" sz="6600" b="1">
                <a:latin typeface="Times New Roman" pitchFamily="18" charset="0"/>
              </a:rPr>
              <a:t> </a:t>
            </a:r>
            <a:r>
              <a:rPr lang="en-US" sz="6600" b="1">
                <a:latin typeface="Times New Roman" pitchFamily="18" charset="0"/>
              </a:rPr>
              <a:t>&gt; &lt;  </a:t>
            </a:r>
            <a:r>
              <a:rPr lang="ru-RU" sz="6600" b="1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93554" name="Rectangle 18"/>
          <p:cNvSpPr>
            <a:spLocks noChangeArrowheads="1"/>
          </p:cNvSpPr>
          <p:nvPr/>
        </p:nvSpPr>
        <p:spPr bwMode="auto">
          <a:xfrm>
            <a:off x="971550" y="3573463"/>
            <a:ext cx="55387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 b="1"/>
              <a:t>8 – 6 = 2  (</a:t>
            </a:r>
            <a:r>
              <a:rPr lang="ru-RU" sz="4800" b="1"/>
              <a:t>шт</a:t>
            </a:r>
            <a:r>
              <a:rPr lang="ru-RU" sz="6600" b="1"/>
              <a:t>.)</a:t>
            </a:r>
          </a:p>
        </p:txBody>
      </p:sp>
      <p:sp>
        <p:nvSpPr>
          <p:cNvPr id="193555" name="Rectangle 19"/>
          <p:cNvSpPr>
            <a:spLocks noChangeArrowheads="1"/>
          </p:cNvSpPr>
          <p:nvPr/>
        </p:nvSpPr>
        <p:spPr bwMode="auto">
          <a:xfrm>
            <a:off x="539750" y="4724400"/>
            <a:ext cx="2293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</a:rPr>
              <a:t>Ответ:</a:t>
            </a:r>
          </a:p>
        </p:txBody>
      </p:sp>
      <p:sp>
        <p:nvSpPr>
          <p:cNvPr id="193556" name="Rectangle 20"/>
          <p:cNvSpPr>
            <a:spLocks noChangeArrowheads="1"/>
          </p:cNvSpPr>
          <p:nvPr/>
        </p:nvSpPr>
        <p:spPr bwMode="auto">
          <a:xfrm>
            <a:off x="2771775" y="4797425"/>
            <a:ext cx="3416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</a:t>
            </a:r>
            <a:r>
              <a:rPr lang="ru-RU" sz="4800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4800" b="1" i="1">
                <a:latin typeface="Times New Roman" pitchFamily="18" charset="0"/>
              </a:rPr>
              <a:t>2</a:t>
            </a:r>
            <a:r>
              <a:rPr lang="ru-RU" sz="4800" b="1" i="1">
                <a:solidFill>
                  <a:schemeClr val="accent2"/>
                </a:solidFill>
                <a:latin typeface="Times New Roman" pitchFamily="18" charset="0"/>
              </a:rPr>
              <a:t> больше</a:t>
            </a:r>
          </a:p>
        </p:txBody>
      </p:sp>
      <p:sp>
        <p:nvSpPr>
          <p:cNvPr id="193557" name="Oval 21"/>
          <p:cNvSpPr>
            <a:spLocks noChangeArrowheads="1"/>
          </p:cNvSpPr>
          <p:nvPr/>
        </p:nvSpPr>
        <p:spPr bwMode="auto">
          <a:xfrm>
            <a:off x="6300788" y="4941888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3558" name="Rectangle 22"/>
          <p:cNvSpPr>
            <a:spLocks noChangeArrowheads="1"/>
          </p:cNvSpPr>
          <p:nvPr/>
        </p:nvSpPr>
        <p:spPr bwMode="auto">
          <a:xfrm>
            <a:off x="8316913" y="4868863"/>
            <a:ext cx="576262" cy="5762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3559" name="Rectangle 23"/>
          <p:cNvSpPr>
            <a:spLocks noChangeArrowheads="1"/>
          </p:cNvSpPr>
          <p:nvPr/>
        </p:nvSpPr>
        <p:spPr bwMode="auto">
          <a:xfrm>
            <a:off x="6948488" y="4797425"/>
            <a:ext cx="14970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>
                <a:latin typeface="Times New Roman" pitchFamily="18" charset="0"/>
              </a:rPr>
              <a:t>,чем</a:t>
            </a:r>
            <a:r>
              <a:rPr lang="ru-RU" sz="4800" i="1">
                <a:latin typeface="Times New Roman" pitchFamily="18" charset="0"/>
              </a:rPr>
              <a:t> </a:t>
            </a:r>
          </a:p>
        </p:txBody>
      </p:sp>
      <p:sp>
        <p:nvSpPr>
          <p:cNvPr id="193560" name="Rectangle 24"/>
          <p:cNvSpPr>
            <a:spLocks noChangeArrowheads="1"/>
          </p:cNvSpPr>
          <p:nvPr/>
        </p:nvSpPr>
        <p:spPr bwMode="auto">
          <a:xfrm>
            <a:off x="2700338" y="5413375"/>
            <a:ext cx="35194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</a:t>
            </a:r>
            <a:r>
              <a:rPr lang="ru-RU" sz="4800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4800" b="1" i="1">
                <a:latin typeface="Times New Roman" pitchFamily="18" charset="0"/>
              </a:rPr>
              <a:t>2</a:t>
            </a:r>
            <a:r>
              <a:rPr lang="ru-RU" sz="4800" b="1" i="1">
                <a:solidFill>
                  <a:schemeClr val="accent2"/>
                </a:solidFill>
                <a:latin typeface="Times New Roman" pitchFamily="18" charset="0"/>
              </a:rPr>
              <a:t> меньше</a:t>
            </a:r>
          </a:p>
        </p:txBody>
      </p:sp>
      <p:sp>
        <p:nvSpPr>
          <p:cNvPr id="193561" name="Rectangle 25"/>
          <p:cNvSpPr>
            <a:spLocks noChangeArrowheads="1"/>
          </p:cNvSpPr>
          <p:nvPr/>
        </p:nvSpPr>
        <p:spPr bwMode="auto">
          <a:xfrm>
            <a:off x="6300788" y="5589588"/>
            <a:ext cx="576262" cy="5762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3562" name="Rectangle 26"/>
          <p:cNvSpPr>
            <a:spLocks noChangeArrowheads="1"/>
          </p:cNvSpPr>
          <p:nvPr/>
        </p:nvSpPr>
        <p:spPr bwMode="auto">
          <a:xfrm>
            <a:off x="6948488" y="5445125"/>
            <a:ext cx="13446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>
                <a:latin typeface="Times New Roman" pitchFamily="18" charset="0"/>
              </a:rPr>
              <a:t>,чем</a:t>
            </a:r>
          </a:p>
        </p:txBody>
      </p:sp>
      <p:sp>
        <p:nvSpPr>
          <p:cNvPr id="193563" name="Oval 27"/>
          <p:cNvSpPr>
            <a:spLocks noChangeArrowheads="1"/>
          </p:cNvSpPr>
          <p:nvPr/>
        </p:nvSpPr>
        <p:spPr bwMode="auto">
          <a:xfrm>
            <a:off x="8316913" y="5661025"/>
            <a:ext cx="503237" cy="5032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3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3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3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3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19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tmFilter="0,0; .5, 1; 1, 1"/>
                                        <p:tgtEl>
                                          <p:spTgt spid="19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9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  <p:bldP spid="193542" grpId="0" animBg="1"/>
      <p:bldP spid="193551" grpId="0" animBg="1"/>
      <p:bldP spid="193552" grpId="0" animBg="1"/>
      <p:bldP spid="193557" grpId="0" animBg="1"/>
      <p:bldP spid="193558" grpId="0" animBg="1"/>
      <p:bldP spid="193561" grpId="0" animBg="1"/>
      <p:bldP spid="1935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0"/>
            <a:ext cx="88947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460875" y="908050"/>
            <a:ext cx="4683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</a:rPr>
              <a:t>Сравните выражения: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219700" y="1773238"/>
            <a:ext cx="36004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003300"/>
                </a:solidFill>
              </a:rPr>
              <a:t>5 + 2    </a:t>
            </a:r>
            <a:r>
              <a:rPr lang="ru-RU" sz="4400" b="1" dirty="0" smtClean="0">
                <a:solidFill>
                  <a:srgbClr val="003300"/>
                </a:solidFill>
              </a:rPr>
              <a:t>   </a:t>
            </a:r>
            <a:r>
              <a:rPr lang="ru-RU" sz="4400" b="1" dirty="0" smtClean="0">
                <a:solidFill>
                  <a:srgbClr val="003300"/>
                </a:solidFill>
                <a:sym typeface="MS Reference Specialty" pitchFamily="2" charset="2"/>
              </a:rPr>
              <a:t>9 </a:t>
            </a:r>
            <a:r>
              <a:rPr lang="ru-RU" sz="4400" b="1" dirty="0">
                <a:solidFill>
                  <a:srgbClr val="003300"/>
                </a:solidFill>
                <a:sym typeface="MS Reference Specialty" pitchFamily="2" charset="2"/>
              </a:rPr>
              <a:t>– </a:t>
            </a:r>
            <a:r>
              <a:rPr lang="en-US" sz="4400" b="1" dirty="0">
                <a:solidFill>
                  <a:srgbClr val="003300"/>
                </a:solidFill>
                <a:sym typeface="MS Reference Specialty" pitchFamily="2" charset="2"/>
              </a:rPr>
              <a:t>3</a:t>
            </a:r>
            <a:endParaRPr lang="ru-RU" sz="4400" b="1" dirty="0">
              <a:solidFill>
                <a:srgbClr val="003300"/>
              </a:solidFill>
              <a:sym typeface="MS Reference Specialty" pitchFamily="2" charset="2"/>
            </a:endParaRPr>
          </a:p>
          <a:p>
            <a:endParaRPr lang="ru-RU" sz="4400" b="1" dirty="0">
              <a:solidFill>
                <a:srgbClr val="003300"/>
              </a:solidFill>
              <a:sym typeface="MS Reference Specialty" pitchFamily="2" charset="2"/>
            </a:endParaRPr>
          </a:p>
          <a:p>
            <a:r>
              <a:rPr lang="ru-RU" sz="4400" b="1" dirty="0">
                <a:solidFill>
                  <a:srgbClr val="003300"/>
                </a:solidFill>
                <a:sym typeface="MS Reference Specialty" pitchFamily="2" charset="2"/>
              </a:rPr>
              <a:t>3 + 3    </a:t>
            </a:r>
            <a:r>
              <a:rPr lang="ru-RU" sz="4400" b="1" dirty="0" smtClean="0">
                <a:solidFill>
                  <a:srgbClr val="003300"/>
                </a:solidFill>
                <a:sym typeface="MS Reference Specialty" pitchFamily="2" charset="2"/>
              </a:rPr>
              <a:t>    0 </a:t>
            </a:r>
            <a:r>
              <a:rPr lang="ru-RU" sz="4400" b="1" dirty="0">
                <a:solidFill>
                  <a:srgbClr val="003300"/>
                </a:solidFill>
                <a:sym typeface="MS Reference Specialty" pitchFamily="2" charset="2"/>
              </a:rPr>
              <a:t>+7</a:t>
            </a:r>
          </a:p>
          <a:p>
            <a:endParaRPr lang="ru-RU" sz="4400" b="1" dirty="0">
              <a:solidFill>
                <a:srgbClr val="003300"/>
              </a:solidFill>
              <a:sym typeface="MS Reference Specialty" pitchFamily="2" charset="2"/>
            </a:endParaRPr>
          </a:p>
          <a:p>
            <a:r>
              <a:rPr lang="ru-RU" sz="4400" b="1" dirty="0">
                <a:solidFill>
                  <a:srgbClr val="003300"/>
                </a:solidFill>
                <a:sym typeface="MS Reference Specialty" pitchFamily="2" charset="2"/>
              </a:rPr>
              <a:t>8 – 4     </a:t>
            </a:r>
            <a:r>
              <a:rPr lang="ru-RU" sz="4400" b="1" dirty="0" smtClean="0">
                <a:solidFill>
                  <a:srgbClr val="003300"/>
                </a:solidFill>
                <a:sym typeface="MS Reference Specialty" pitchFamily="2" charset="2"/>
              </a:rPr>
              <a:t>   2 </a:t>
            </a:r>
            <a:r>
              <a:rPr lang="ru-RU" sz="4400" b="1" dirty="0">
                <a:solidFill>
                  <a:srgbClr val="003300"/>
                </a:solidFill>
                <a:sym typeface="MS Reference Specialty" pitchFamily="2" charset="2"/>
              </a:rPr>
              <a:t>+ 3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429388" y="1714488"/>
            <a:ext cx="6864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/>
              <a:t>* </a:t>
            </a:r>
            <a:endParaRPr lang="ru-RU" sz="5400" b="1" dirty="0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6715140" y="3143248"/>
            <a:ext cx="4508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5400" b="1" dirty="0"/>
              <a:t>*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211638" y="42926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715140" y="4429132"/>
            <a:ext cx="6864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/>
              <a:t>* </a:t>
            </a:r>
            <a:endParaRPr lang="ru-RU" sz="5400" b="1" dirty="0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357950" y="1643050"/>
            <a:ext cx="58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534B38"/>
                </a:solidFill>
              </a:rPr>
              <a:t>&gt;</a:t>
            </a:r>
            <a:endParaRPr lang="ru-RU" sz="5400" b="1" dirty="0">
              <a:solidFill>
                <a:srgbClr val="534B38"/>
              </a:solidFill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6643702" y="3071810"/>
            <a:ext cx="58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534B38"/>
                </a:solidFill>
              </a:rPr>
              <a:t>&lt;</a:t>
            </a:r>
            <a:endParaRPr lang="ru-RU" sz="5400" b="1" dirty="0">
              <a:solidFill>
                <a:srgbClr val="534B38"/>
              </a:solidFill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6643702" y="4357694"/>
            <a:ext cx="714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534B38"/>
                </a:solidFill>
              </a:rPr>
              <a:t>&lt;</a:t>
            </a:r>
            <a:r>
              <a:rPr lang="ru-RU" sz="5400" b="1" dirty="0" smtClean="0">
                <a:solidFill>
                  <a:srgbClr val="534B38"/>
                </a:solidFill>
              </a:rPr>
              <a:t>    </a:t>
            </a:r>
            <a:endParaRPr lang="ru-RU" sz="5400" b="1" dirty="0">
              <a:solidFill>
                <a:srgbClr val="534B38"/>
              </a:solidFill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724525" y="5373688"/>
            <a:ext cx="2614613" cy="10064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6600"/>
                </a:solidFill>
              </a:rPr>
              <a:t>!   +   ?</a:t>
            </a:r>
          </a:p>
        </p:txBody>
      </p:sp>
      <p:pic>
        <p:nvPicPr>
          <p:cNvPr id="13329" name="Picture 17" descr="images1111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143512"/>
            <a:ext cx="1268413" cy="136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3324" grpId="0"/>
      <p:bldP spid="13326" grpId="0"/>
      <p:bldP spid="133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5"/>
          <p:cNvSpPr>
            <a:spLocks noChangeArrowheads="1"/>
          </p:cNvSpPr>
          <p:nvPr/>
        </p:nvSpPr>
        <p:spPr bwMode="auto">
          <a:xfrm>
            <a:off x="323850" y="1196975"/>
            <a:ext cx="9366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latin typeface="Times New Roman" pitchFamily="18" charset="0"/>
              </a:rPr>
              <a:t>2</a:t>
            </a:r>
          </a:p>
        </p:txBody>
      </p:sp>
      <p:sp>
        <p:nvSpPr>
          <p:cNvPr id="8195" name="Rectangle 66"/>
          <p:cNvSpPr>
            <a:spLocks noChangeArrowheads="1"/>
          </p:cNvSpPr>
          <p:nvPr/>
        </p:nvSpPr>
        <p:spPr bwMode="auto">
          <a:xfrm>
            <a:off x="6659563" y="1773238"/>
            <a:ext cx="8636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latin typeface="Times New Roman" pitchFamily="18" charset="0"/>
              </a:rPr>
              <a:t>2</a:t>
            </a:r>
          </a:p>
        </p:txBody>
      </p:sp>
      <p:sp>
        <p:nvSpPr>
          <p:cNvPr id="35907" name="Rectangle 67"/>
          <p:cNvSpPr>
            <a:spLocks noChangeArrowheads="1"/>
          </p:cNvSpPr>
          <p:nvPr/>
        </p:nvSpPr>
        <p:spPr bwMode="auto">
          <a:xfrm>
            <a:off x="323850" y="1773238"/>
            <a:ext cx="9366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197" name="Rectangle 68"/>
          <p:cNvSpPr>
            <a:spLocks noChangeArrowheads="1"/>
          </p:cNvSpPr>
          <p:nvPr/>
        </p:nvSpPr>
        <p:spPr bwMode="auto">
          <a:xfrm>
            <a:off x="3059113" y="1196975"/>
            <a:ext cx="863600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 smtClean="0">
                <a:latin typeface="Times New Roman" pitchFamily="18" charset="0"/>
              </a:rPr>
              <a:t>2</a:t>
            </a:r>
            <a:endParaRPr lang="ru-RU" altLang="ru-RU" sz="3600" b="1" dirty="0">
              <a:latin typeface="Times New Roman" pitchFamily="18" charset="0"/>
            </a:endParaRPr>
          </a:p>
        </p:txBody>
      </p:sp>
      <p:sp>
        <p:nvSpPr>
          <p:cNvPr id="35909" name="Rectangle 69"/>
          <p:cNvSpPr>
            <a:spLocks noChangeArrowheads="1"/>
          </p:cNvSpPr>
          <p:nvPr/>
        </p:nvSpPr>
        <p:spPr bwMode="auto">
          <a:xfrm>
            <a:off x="3924300" y="1196975"/>
            <a:ext cx="863600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3059113" y="1773238"/>
            <a:ext cx="8636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200" name="Rectangle 71"/>
          <p:cNvSpPr>
            <a:spLocks noChangeArrowheads="1"/>
          </p:cNvSpPr>
          <p:nvPr/>
        </p:nvSpPr>
        <p:spPr bwMode="auto">
          <a:xfrm>
            <a:off x="3924300" y="1773238"/>
            <a:ext cx="8636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latin typeface="Times New Roman" pitchFamily="18" charset="0"/>
              </a:rPr>
              <a:t>1</a:t>
            </a:r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5795963" y="1773238"/>
            <a:ext cx="8636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1258888" y="1196975"/>
            <a:ext cx="863600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203" name="Rectangle 74"/>
          <p:cNvSpPr>
            <a:spLocks noChangeArrowheads="1"/>
          </p:cNvSpPr>
          <p:nvPr/>
        </p:nvSpPr>
        <p:spPr bwMode="auto">
          <a:xfrm>
            <a:off x="5795963" y="1196975"/>
            <a:ext cx="863600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latin typeface="Times New Roman" pitchFamily="18" charset="0"/>
              </a:rPr>
              <a:t>1</a:t>
            </a:r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6659563" y="1196975"/>
            <a:ext cx="863600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ru-RU" altLang="ru-RU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205" name="Rectangle 76"/>
          <p:cNvSpPr>
            <a:spLocks noChangeArrowheads="1"/>
          </p:cNvSpPr>
          <p:nvPr/>
        </p:nvSpPr>
        <p:spPr bwMode="auto">
          <a:xfrm>
            <a:off x="1258888" y="1773238"/>
            <a:ext cx="8636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latin typeface="Times New Roman" pitchFamily="18" charset="0"/>
              </a:rPr>
              <a:t>1</a:t>
            </a:r>
          </a:p>
        </p:txBody>
      </p:sp>
      <p:sp>
        <p:nvSpPr>
          <p:cNvPr id="8206" name="AutoShape 77"/>
          <p:cNvSpPr>
            <a:spLocks noChangeArrowheads="1"/>
          </p:cNvSpPr>
          <p:nvPr/>
        </p:nvSpPr>
        <p:spPr bwMode="auto">
          <a:xfrm>
            <a:off x="179388" y="260350"/>
            <a:ext cx="2159000" cy="9366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000" b="1" dirty="0">
                <a:latin typeface="Times New Roman" pitchFamily="18" charset="0"/>
              </a:rPr>
              <a:t>5</a:t>
            </a:r>
          </a:p>
        </p:txBody>
      </p:sp>
      <p:sp>
        <p:nvSpPr>
          <p:cNvPr id="8207" name="AutoShape 78"/>
          <p:cNvSpPr>
            <a:spLocks noChangeArrowheads="1"/>
          </p:cNvSpPr>
          <p:nvPr/>
        </p:nvSpPr>
        <p:spPr bwMode="auto">
          <a:xfrm>
            <a:off x="2843213" y="260350"/>
            <a:ext cx="2159000" cy="9366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000" b="1" dirty="0">
                <a:latin typeface="Times New Roman" pitchFamily="18" charset="0"/>
              </a:rPr>
              <a:t>6</a:t>
            </a:r>
          </a:p>
        </p:txBody>
      </p:sp>
      <p:sp>
        <p:nvSpPr>
          <p:cNvPr id="8208" name="AutoShape 79"/>
          <p:cNvSpPr>
            <a:spLocks noChangeArrowheads="1"/>
          </p:cNvSpPr>
          <p:nvPr/>
        </p:nvSpPr>
        <p:spPr bwMode="auto">
          <a:xfrm>
            <a:off x="5580063" y="260350"/>
            <a:ext cx="2159000" cy="9366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000" b="1" dirty="0">
                <a:latin typeface="Times New Roman" pitchFamily="18" charset="0"/>
              </a:rPr>
              <a:t>4</a:t>
            </a:r>
          </a:p>
        </p:txBody>
      </p:sp>
      <p:sp>
        <p:nvSpPr>
          <p:cNvPr id="35924" name="Rectangle 84"/>
          <p:cNvSpPr>
            <a:spLocks noChangeArrowheads="1"/>
          </p:cNvSpPr>
          <p:nvPr/>
        </p:nvSpPr>
        <p:spPr bwMode="auto">
          <a:xfrm>
            <a:off x="900113" y="4221163"/>
            <a:ext cx="9366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7</a:t>
            </a:r>
            <a:endParaRPr lang="ru-RU" altLang="ru-RU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210" name="Rectangle 85"/>
          <p:cNvSpPr>
            <a:spLocks noChangeArrowheads="1"/>
          </p:cNvSpPr>
          <p:nvPr/>
        </p:nvSpPr>
        <p:spPr bwMode="auto">
          <a:xfrm>
            <a:off x="1835150" y="4221163"/>
            <a:ext cx="9366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latin typeface="Times New Roman" pitchFamily="18" charset="0"/>
              </a:rPr>
              <a:t>3</a:t>
            </a:r>
          </a:p>
        </p:txBody>
      </p:sp>
      <p:sp>
        <p:nvSpPr>
          <p:cNvPr id="8211" name="Rectangle 86"/>
          <p:cNvSpPr>
            <a:spLocks noChangeArrowheads="1"/>
          </p:cNvSpPr>
          <p:nvPr/>
        </p:nvSpPr>
        <p:spPr bwMode="auto">
          <a:xfrm>
            <a:off x="900113" y="3644900"/>
            <a:ext cx="9366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latin typeface="Times New Roman" pitchFamily="18" charset="0"/>
              </a:rPr>
              <a:t>4</a:t>
            </a:r>
          </a:p>
        </p:txBody>
      </p:sp>
      <p:sp>
        <p:nvSpPr>
          <p:cNvPr id="35927" name="Rectangle 87"/>
          <p:cNvSpPr>
            <a:spLocks noChangeArrowheads="1"/>
          </p:cNvSpPr>
          <p:nvPr/>
        </p:nvSpPr>
        <p:spPr bwMode="auto">
          <a:xfrm>
            <a:off x="1835150" y="3644900"/>
            <a:ext cx="9366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5928" name="Rectangle 88"/>
          <p:cNvSpPr>
            <a:spLocks noChangeArrowheads="1"/>
          </p:cNvSpPr>
          <p:nvPr/>
        </p:nvSpPr>
        <p:spPr bwMode="auto">
          <a:xfrm>
            <a:off x="3563938" y="4221163"/>
            <a:ext cx="9366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14" name="Rectangle 89"/>
          <p:cNvSpPr>
            <a:spLocks noChangeArrowheads="1"/>
          </p:cNvSpPr>
          <p:nvPr/>
        </p:nvSpPr>
        <p:spPr bwMode="auto">
          <a:xfrm>
            <a:off x="3563938" y="3644900"/>
            <a:ext cx="9366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latin typeface="Times New Roman" pitchFamily="18" charset="0"/>
              </a:rPr>
              <a:t>6</a:t>
            </a:r>
          </a:p>
        </p:txBody>
      </p:sp>
      <p:sp>
        <p:nvSpPr>
          <p:cNvPr id="8215" name="Rectangle 90"/>
          <p:cNvSpPr>
            <a:spLocks noChangeArrowheads="1"/>
          </p:cNvSpPr>
          <p:nvPr/>
        </p:nvSpPr>
        <p:spPr bwMode="auto">
          <a:xfrm>
            <a:off x="4500563" y="4221163"/>
            <a:ext cx="9366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>
                <a:latin typeface="Times New Roman" pitchFamily="18" charset="0"/>
              </a:rPr>
              <a:t>5</a:t>
            </a:r>
          </a:p>
        </p:txBody>
      </p:sp>
      <p:sp>
        <p:nvSpPr>
          <p:cNvPr id="35931" name="Rectangle 91"/>
          <p:cNvSpPr>
            <a:spLocks noChangeArrowheads="1"/>
          </p:cNvSpPr>
          <p:nvPr/>
        </p:nvSpPr>
        <p:spPr bwMode="auto">
          <a:xfrm>
            <a:off x="4500563" y="3644900"/>
            <a:ext cx="9366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ru-RU" altLang="ru-RU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217" name="AutoShape 93"/>
          <p:cNvSpPr>
            <a:spLocks noChangeArrowheads="1"/>
          </p:cNvSpPr>
          <p:nvPr/>
        </p:nvSpPr>
        <p:spPr bwMode="auto">
          <a:xfrm>
            <a:off x="3419475" y="2708275"/>
            <a:ext cx="2159000" cy="9366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000" b="1" dirty="0">
                <a:latin typeface="Times New Roman" pitchFamily="18" charset="0"/>
              </a:rPr>
              <a:t>9</a:t>
            </a:r>
          </a:p>
        </p:txBody>
      </p:sp>
      <p:sp>
        <p:nvSpPr>
          <p:cNvPr id="8218" name="AutoShape 94"/>
          <p:cNvSpPr>
            <a:spLocks noChangeArrowheads="1"/>
          </p:cNvSpPr>
          <p:nvPr/>
        </p:nvSpPr>
        <p:spPr bwMode="auto">
          <a:xfrm>
            <a:off x="755650" y="2708275"/>
            <a:ext cx="2159000" cy="93662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4000" b="1" dirty="0">
                <a:latin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116013" y="2060575"/>
            <a:ext cx="7729537" cy="4392613"/>
            <a:chOff x="703" y="1298"/>
            <a:chExt cx="4869" cy="2767"/>
          </a:xfrm>
        </p:grpSpPr>
        <p:sp>
          <p:nvSpPr>
            <p:cNvPr id="91165" name="Rectangle 29"/>
            <p:cNvSpPr>
              <a:spLocks noChangeArrowheads="1"/>
            </p:cNvSpPr>
            <p:nvPr/>
          </p:nvSpPr>
          <p:spPr bwMode="auto">
            <a:xfrm>
              <a:off x="4785" y="2024"/>
              <a:ext cx="65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-2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</a:p>
          </p:txBody>
        </p:sp>
        <p:sp>
          <p:nvSpPr>
            <p:cNvPr id="91166" name="Rectangle 30"/>
            <p:cNvSpPr>
              <a:spLocks noChangeArrowheads="1"/>
            </p:cNvSpPr>
            <p:nvPr/>
          </p:nvSpPr>
          <p:spPr bwMode="auto">
            <a:xfrm>
              <a:off x="4830" y="2840"/>
              <a:ext cx="70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4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+4</a:t>
              </a:r>
              <a:r>
                <a:rPr lang="ru-RU" sz="3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endParaRPr 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140" name="Rectangle 4"/>
            <p:cNvSpPr>
              <a:spLocks noChangeArrowheads="1"/>
            </p:cNvSpPr>
            <p:nvPr/>
          </p:nvSpPr>
          <p:spPr bwMode="auto">
            <a:xfrm>
              <a:off x="1078" y="1298"/>
              <a:ext cx="702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  <a:r>
                <a:rPr 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</a:p>
          </p:txBody>
        </p:sp>
        <p:sp>
          <p:nvSpPr>
            <p:cNvPr id="91142" name="Oval 6"/>
            <p:cNvSpPr>
              <a:spLocks noChangeArrowheads="1"/>
            </p:cNvSpPr>
            <p:nvPr/>
          </p:nvSpPr>
          <p:spPr bwMode="auto">
            <a:xfrm>
              <a:off x="703" y="1434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54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</a:p>
          </p:txBody>
        </p:sp>
        <p:sp>
          <p:nvSpPr>
            <p:cNvPr id="91143" name="Oval 7"/>
            <p:cNvSpPr>
              <a:spLocks noChangeArrowheads="1"/>
            </p:cNvSpPr>
            <p:nvPr/>
          </p:nvSpPr>
          <p:spPr bwMode="auto">
            <a:xfrm>
              <a:off x="3934" y="1479"/>
              <a:ext cx="515" cy="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144" name="Oval 8"/>
            <p:cNvSpPr>
              <a:spLocks noChangeArrowheads="1"/>
            </p:cNvSpPr>
            <p:nvPr/>
          </p:nvSpPr>
          <p:spPr bwMode="auto">
            <a:xfrm>
              <a:off x="1780" y="1434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145" name="Oval 9"/>
            <p:cNvSpPr>
              <a:spLocks noChangeArrowheads="1"/>
            </p:cNvSpPr>
            <p:nvPr/>
          </p:nvSpPr>
          <p:spPr bwMode="auto">
            <a:xfrm>
              <a:off x="5057" y="3475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146" name="Oval 10"/>
            <p:cNvSpPr>
              <a:spLocks noChangeArrowheads="1"/>
            </p:cNvSpPr>
            <p:nvPr/>
          </p:nvSpPr>
          <p:spPr bwMode="auto">
            <a:xfrm>
              <a:off x="4377" y="2478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147" name="Oval 11"/>
            <p:cNvSpPr>
              <a:spLocks noChangeArrowheads="1"/>
            </p:cNvSpPr>
            <p:nvPr/>
          </p:nvSpPr>
          <p:spPr bwMode="auto">
            <a:xfrm>
              <a:off x="3969" y="3566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48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</a:t>
              </a:r>
              <a:endPara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148" name="Oval 12"/>
            <p:cNvSpPr>
              <a:spLocks noChangeArrowheads="1"/>
            </p:cNvSpPr>
            <p:nvPr/>
          </p:nvSpPr>
          <p:spPr bwMode="auto">
            <a:xfrm>
              <a:off x="2857" y="1434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149" name="Oval 13"/>
            <p:cNvSpPr>
              <a:spLocks noChangeArrowheads="1"/>
            </p:cNvSpPr>
            <p:nvPr/>
          </p:nvSpPr>
          <p:spPr bwMode="auto">
            <a:xfrm>
              <a:off x="2880" y="3566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54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</a:t>
              </a:r>
              <a:endPara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150" name="Oval 14"/>
            <p:cNvSpPr>
              <a:spLocks noChangeArrowheads="1"/>
            </p:cNvSpPr>
            <p:nvPr/>
          </p:nvSpPr>
          <p:spPr bwMode="auto">
            <a:xfrm>
              <a:off x="4964" y="1479"/>
              <a:ext cx="515" cy="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4308" y="1298"/>
              <a:ext cx="703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-1</a:t>
              </a:r>
              <a:r>
                <a:rPr 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</a:p>
          </p:txBody>
        </p:sp>
        <p:sp>
          <p:nvSpPr>
            <p:cNvPr id="91153" name="Rectangle 17"/>
            <p:cNvSpPr>
              <a:spLocks noChangeArrowheads="1"/>
            </p:cNvSpPr>
            <p:nvPr/>
          </p:nvSpPr>
          <p:spPr bwMode="auto">
            <a:xfrm>
              <a:off x="3232" y="1298"/>
              <a:ext cx="702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4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-3</a:t>
              </a:r>
              <a:r>
                <a:rPr lang="ru-RU" sz="3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endParaRPr 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1156" name="Line 20"/>
            <p:cNvSpPr>
              <a:spLocks noChangeShapeType="1"/>
            </p:cNvSpPr>
            <p:nvPr/>
          </p:nvSpPr>
          <p:spPr bwMode="auto">
            <a:xfrm>
              <a:off x="1218" y="1706"/>
              <a:ext cx="562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95" y="1706"/>
              <a:ext cx="562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58" name="Rectangle 22"/>
            <p:cNvSpPr>
              <a:spLocks noChangeArrowheads="1"/>
            </p:cNvSpPr>
            <p:nvPr/>
          </p:nvSpPr>
          <p:spPr bwMode="auto">
            <a:xfrm>
              <a:off x="2155" y="1298"/>
              <a:ext cx="702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+2</a:t>
              </a:r>
              <a:r>
                <a:rPr 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</a:p>
          </p:txBody>
        </p:sp>
        <p:sp>
          <p:nvSpPr>
            <p:cNvPr id="91159" name="Rectangle 23"/>
            <p:cNvSpPr>
              <a:spLocks noChangeArrowheads="1"/>
            </p:cNvSpPr>
            <p:nvPr/>
          </p:nvSpPr>
          <p:spPr bwMode="auto">
            <a:xfrm>
              <a:off x="3334" y="3339"/>
              <a:ext cx="703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+1</a:t>
              </a:r>
              <a:r>
                <a:rPr 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</a:p>
          </p:txBody>
        </p:sp>
        <p:sp>
          <p:nvSpPr>
            <p:cNvPr id="91160" name="Line 24"/>
            <p:cNvSpPr>
              <a:spLocks noChangeShapeType="1"/>
            </p:cNvSpPr>
            <p:nvPr/>
          </p:nvSpPr>
          <p:spPr bwMode="auto">
            <a:xfrm>
              <a:off x="4740" y="2976"/>
              <a:ext cx="544" cy="4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 flipH="1">
              <a:off x="4694" y="1979"/>
              <a:ext cx="551" cy="4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62" name="Line 26"/>
            <p:cNvSpPr>
              <a:spLocks noChangeShapeType="1"/>
            </p:cNvSpPr>
            <p:nvPr/>
          </p:nvSpPr>
          <p:spPr bwMode="auto">
            <a:xfrm>
              <a:off x="4449" y="1706"/>
              <a:ext cx="51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>
              <a:off x="3372" y="1706"/>
              <a:ext cx="562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64" name="Line 28"/>
            <p:cNvSpPr>
              <a:spLocks noChangeShapeType="1"/>
            </p:cNvSpPr>
            <p:nvPr/>
          </p:nvSpPr>
          <p:spPr bwMode="auto">
            <a:xfrm flipH="1">
              <a:off x="3379" y="3793"/>
              <a:ext cx="609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67" name="Line 31"/>
            <p:cNvSpPr>
              <a:spLocks noChangeShapeType="1"/>
            </p:cNvSpPr>
            <p:nvPr/>
          </p:nvSpPr>
          <p:spPr bwMode="auto">
            <a:xfrm flipH="1">
              <a:off x="4468" y="3748"/>
              <a:ext cx="562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1168" name="Rectangle 32"/>
            <p:cNvSpPr>
              <a:spLocks noChangeArrowheads="1"/>
            </p:cNvSpPr>
            <p:nvPr/>
          </p:nvSpPr>
          <p:spPr bwMode="auto">
            <a:xfrm>
              <a:off x="4422" y="3339"/>
              <a:ext cx="703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ru-RU" sz="4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+3</a:t>
              </a:r>
              <a:r>
                <a:rPr lang="ru-RU" sz="32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</a:t>
              </a:r>
              <a:endParaRPr 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91172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786578" cy="114300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теперь поиграем!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dirty="0">
                <a:solidFill>
                  <a:srgbClr val="FF00FF"/>
                </a:solidFill>
              </a:rPr>
              <a:t>Игра «Цепочка»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1173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0" y="1052513"/>
            <a:ext cx="882015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2843213" y="227647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4427538" y="227647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</a:p>
        </p:txBody>
      </p:sp>
      <p:sp>
        <p:nvSpPr>
          <p:cNvPr id="91185" name="Rectangle 49"/>
          <p:cNvSpPr>
            <a:spLocks noChangeArrowheads="1"/>
          </p:cNvSpPr>
          <p:nvPr/>
        </p:nvSpPr>
        <p:spPr bwMode="auto">
          <a:xfrm>
            <a:off x="6227763" y="227647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91186" name="Rectangle 50"/>
          <p:cNvSpPr>
            <a:spLocks noChangeArrowheads="1"/>
          </p:cNvSpPr>
          <p:nvPr/>
        </p:nvSpPr>
        <p:spPr bwMode="auto">
          <a:xfrm>
            <a:off x="7956550" y="234950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91187" name="Rectangle 51"/>
          <p:cNvSpPr>
            <a:spLocks noChangeArrowheads="1"/>
          </p:cNvSpPr>
          <p:nvPr/>
        </p:nvSpPr>
        <p:spPr bwMode="auto">
          <a:xfrm>
            <a:off x="6948488" y="393382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91188" name="Rectangle 52"/>
          <p:cNvSpPr>
            <a:spLocks noChangeArrowheads="1"/>
          </p:cNvSpPr>
          <p:nvPr/>
        </p:nvSpPr>
        <p:spPr bwMode="auto">
          <a:xfrm>
            <a:off x="7885113" y="5516563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</a:p>
        </p:txBody>
      </p:sp>
      <p:sp>
        <p:nvSpPr>
          <p:cNvPr id="91189" name="Rectangle 53"/>
          <p:cNvSpPr>
            <a:spLocks noChangeArrowheads="1"/>
          </p:cNvSpPr>
          <p:nvPr/>
        </p:nvSpPr>
        <p:spPr bwMode="auto">
          <a:xfrm>
            <a:off x="6300788" y="566102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4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3" grpId="0"/>
      <p:bldP spid="91184" grpId="0"/>
      <p:bldP spid="91185" grpId="0"/>
      <p:bldP spid="91186" grpId="0"/>
      <p:bldP spid="91187" grpId="0"/>
      <p:bldP spid="91188" grpId="0"/>
      <p:bldP spid="911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85786" y="1214422"/>
          <a:ext cx="7500989" cy="350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280"/>
                <a:gridCol w="879028"/>
                <a:gridCol w="791126"/>
                <a:gridCol w="879028"/>
                <a:gridCol w="879028"/>
                <a:gridCol w="791126"/>
                <a:gridCol w="820373"/>
              </a:tblGrid>
              <a:tr h="1250165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Слагаемое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Слагаемое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500438" y="6027738"/>
            <a:ext cx="292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214813" y="6027738"/>
            <a:ext cx="3635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000625" y="6027738"/>
            <a:ext cx="363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643563" y="6027738"/>
            <a:ext cx="49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215063" y="6027738"/>
            <a:ext cx="3635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858000" y="6027738"/>
            <a:ext cx="492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88622E-6 L -0.00121 -0.323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51526E-7 L -0.08194 -0.480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8622E-6 L 0.1059 -0.333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8622E-6 L -0.01042 -0.333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88622E-6 L 0.12361 -0.669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-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88622E-6 L 0.08542 -0.491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elen\Desktop\схемы\шаблоны мои\матем\2011-10-27_072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1485900" cy="1714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1" y="1412777"/>
            <a:ext cx="1568584" cy="1714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05" y="1439220"/>
            <a:ext cx="1777355" cy="1817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73" y="1505426"/>
            <a:ext cx="1806093" cy="1782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66" y="1505426"/>
            <a:ext cx="1660139" cy="1638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6" y="5157192"/>
            <a:ext cx="1419215" cy="1551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20" y="5016031"/>
            <a:ext cx="1522937" cy="15994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05" y="5014577"/>
            <a:ext cx="1557384" cy="17958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66" y="4891635"/>
            <a:ext cx="1502090" cy="17238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73" y="4857726"/>
            <a:ext cx="1791643" cy="17916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0390" y="3256606"/>
            <a:ext cx="1156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5+1+3</a:t>
            </a:r>
            <a:endParaRPr lang="ru-RU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14808" y="3287544"/>
            <a:ext cx="1156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6+2+2</a:t>
            </a:r>
            <a:endParaRPr lang="ru-RU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0617" y="3256606"/>
            <a:ext cx="1156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4+3+1</a:t>
            </a:r>
            <a:endParaRPr lang="ru-RU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46681" y="3287544"/>
            <a:ext cx="1156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3+4+0</a:t>
            </a:r>
            <a:endParaRPr lang="ru-RU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7200355" y="3287544"/>
            <a:ext cx="19319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2+1+1+1+1</a:t>
            </a:r>
            <a:endParaRPr lang="ru-RU" sz="3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0390" y="4437112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9-4</a:t>
            </a:r>
            <a:endParaRPr lang="ru-RU" sz="3000" dirty="0"/>
          </a:p>
        </p:txBody>
      </p:sp>
      <p:sp>
        <p:nvSpPr>
          <p:cNvPr id="18" name="TextBox 17"/>
          <p:cNvSpPr txBox="1"/>
          <p:nvPr/>
        </p:nvSpPr>
        <p:spPr>
          <a:xfrm>
            <a:off x="2137633" y="4440586"/>
            <a:ext cx="7681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6+4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48273" y="4462033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8-4</a:t>
            </a:r>
            <a:endParaRPr lang="ru-RU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5384391" y="4462033"/>
            <a:ext cx="7681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5+4</a:t>
            </a:r>
            <a:endParaRPr lang="ru-RU" sz="3000" dirty="0"/>
          </a:p>
        </p:txBody>
      </p:sp>
      <p:sp>
        <p:nvSpPr>
          <p:cNvPr id="21" name="TextBox 20"/>
          <p:cNvSpPr txBox="1"/>
          <p:nvPr/>
        </p:nvSpPr>
        <p:spPr>
          <a:xfrm>
            <a:off x="7220208" y="4437112"/>
            <a:ext cx="7681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/>
              <a:t>4+4</a:t>
            </a:r>
            <a:endParaRPr lang="ru-RU" sz="3000" dirty="0"/>
          </a:p>
        </p:txBody>
      </p:sp>
      <p:sp>
        <p:nvSpPr>
          <p:cNvPr id="22" name="TextBox 21"/>
          <p:cNvSpPr txBox="1"/>
          <p:nvPr/>
        </p:nvSpPr>
        <p:spPr>
          <a:xfrm>
            <a:off x="674019" y="173413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9</a:t>
            </a:r>
            <a:endParaRPr lang="ru-RU" sz="6000" dirty="0"/>
          </a:p>
        </p:txBody>
      </p:sp>
      <p:sp>
        <p:nvSpPr>
          <p:cNvPr id="23" name="TextBox 22"/>
          <p:cNvSpPr txBox="1"/>
          <p:nvPr/>
        </p:nvSpPr>
        <p:spPr>
          <a:xfrm>
            <a:off x="2017025" y="1762194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10</a:t>
            </a:r>
            <a:endParaRPr lang="ru-RU" sz="6000" dirty="0"/>
          </a:p>
        </p:txBody>
      </p:sp>
      <p:sp>
        <p:nvSpPr>
          <p:cNvPr id="24" name="TextBox 23"/>
          <p:cNvSpPr txBox="1"/>
          <p:nvPr/>
        </p:nvSpPr>
        <p:spPr>
          <a:xfrm>
            <a:off x="3848273" y="173413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5555624" y="188865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7</a:t>
            </a:r>
            <a:endParaRPr lang="ru-RU" sz="6000" dirty="0"/>
          </a:p>
        </p:txBody>
      </p:sp>
      <p:sp>
        <p:nvSpPr>
          <p:cNvPr id="26" name="TextBox 25"/>
          <p:cNvSpPr txBox="1"/>
          <p:nvPr/>
        </p:nvSpPr>
        <p:spPr>
          <a:xfrm>
            <a:off x="7317189" y="187387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27" name="TextBox 26"/>
          <p:cNvSpPr txBox="1"/>
          <p:nvPr/>
        </p:nvSpPr>
        <p:spPr>
          <a:xfrm>
            <a:off x="669701" y="530791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28" name="TextBox 27"/>
          <p:cNvSpPr txBox="1"/>
          <p:nvPr/>
        </p:nvSpPr>
        <p:spPr>
          <a:xfrm>
            <a:off x="1975647" y="5157192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10</a:t>
            </a:r>
            <a:endParaRPr lang="ru-RU" sz="6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97599" y="530791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30" name="TextBox 29"/>
          <p:cNvSpPr txBox="1"/>
          <p:nvPr/>
        </p:nvSpPr>
        <p:spPr>
          <a:xfrm>
            <a:off x="5481372" y="530791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9</a:t>
            </a:r>
            <a:endParaRPr lang="ru-RU" sz="6000" dirty="0"/>
          </a:p>
        </p:txBody>
      </p:sp>
      <p:sp>
        <p:nvSpPr>
          <p:cNvPr id="31" name="TextBox 30"/>
          <p:cNvSpPr txBox="1"/>
          <p:nvPr/>
        </p:nvSpPr>
        <p:spPr>
          <a:xfrm>
            <a:off x="7253916" y="530791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8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42889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907" y="1568862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10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425221" y="473269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9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501860" y="473269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5797070" y="156886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7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7188837" y="473269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1568861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8172400" y="156886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43608" y="2584523"/>
            <a:ext cx="381613" cy="7004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95536" y="2584525"/>
            <a:ext cx="216024" cy="7004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66076" y="2584525"/>
            <a:ext cx="289900" cy="7004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203848" y="2584525"/>
            <a:ext cx="288032" cy="7004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274437" y="2584525"/>
            <a:ext cx="457200" cy="7004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703358" y="2584525"/>
            <a:ext cx="236794" cy="7004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460432" y="2708920"/>
            <a:ext cx="45720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7933135" y="2708920"/>
            <a:ext cx="239265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835696" y="5748357"/>
            <a:ext cx="457200" cy="6329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1043608" y="5748357"/>
            <a:ext cx="381613" cy="7552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980476" y="5589240"/>
            <a:ext cx="457200" cy="616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4355976" y="5589240"/>
            <a:ext cx="432982" cy="7920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763033" y="5748357"/>
            <a:ext cx="409367" cy="6329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6" idx="2"/>
          </p:cNvCxnSpPr>
          <p:nvPr/>
        </p:nvCxnSpPr>
        <p:spPr>
          <a:xfrm flipH="1">
            <a:off x="7188837" y="5748358"/>
            <a:ext cx="287098" cy="6329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-10445" y="3281208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000" dirty="0"/>
          </a:p>
        </p:txBody>
      </p:sp>
      <p:sp>
        <p:nvSpPr>
          <p:cNvPr id="55" name="TextBox 54"/>
          <p:cNvSpPr txBox="1"/>
          <p:nvPr/>
        </p:nvSpPr>
        <p:spPr>
          <a:xfrm>
            <a:off x="2693989" y="331105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56" name="TextBox 55"/>
          <p:cNvSpPr txBox="1"/>
          <p:nvPr/>
        </p:nvSpPr>
        <p:spPr>
          <a:xfrm>
            <a:off x="5250405" y="3311058"/>
            <a:ext cx="574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57" name="TextBox 56"/>
          <p:cNvSpPr txBox="1"/>
          <p:nvPr/>
        </p:nvSpPr>
        <p:spPr>
          <a:xfrm>
            <a:off x="7598204" y="331105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58" name="TextBox 57"/>
          <p:cNvSpPr txBox="1"/>
          <p:nvPr/>
        </p:nvSpPr>
        <p:spPr>
          <a:xfrm>
            <a:off x="358908" y="5842337"/>
            <a:ext cx="647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59" name="TextBox 58"/>
          <p:cNvSpPr txBox="1"/>
          <p:nvPr/>
        </p:nvSpPr>
        <p:spPr>
          <a:xfrm>
            <a:off x="3757029" y="584233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60" name="TextBox 59"/>
          <p:cNvSpPr txBox="1"/>
          <p:nvPr/>
        </p:nvSpPr>
        <p:spPr>
          <a:xfrm>
            <a:off x="6445947" y="584233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61" name="TextBox 60"/>
          <p:cNvSpPr txBox="1"/>
          <p:nvPr/>
        </p:nvSpPr>
        <p:spPr>
          <a:xfrm>
            <a:off x="1474346" y="331105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62" name="TextBox 61"/>
          <p:cNvSpPr txBox="1"/>
          <p:nvPr/>
        </p:nvSpPr>
        <p:spPr>
          <a:xfrm>
            <a:off x="4356443" y="328120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63" name="TextBox 62"/>
          <p:cNvSpPr txBox="1"/>
          <p:nvPr/>
        </p:nvSpPr>
        <p:spPr>
          <a:xfrm>
            <a:off x="6688389" y="3281206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64" name="TextBox 63"/>
          <p:cNvSpPr txBox="1"/>
          <p:nvPr/>
        </p:nvSpPr>
        <p:spPr>
          <a:xfrm>
            <a:off x="8572036" y="331105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06891" y="58655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67" name="TextBox 66"/>
          <p:cNvSpPr txBox="1"/>
          <p:nvPr/>
        </p:nvSpPr>
        <p:spPr>
          <a:xfrm>
            <a:off x="5488957" y="5842335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68" name="TextBox 67"/>
          <p:cNvSpPr txBox="1"/>
          <p:nvPr/>
        </p:nvSpPr>
        <p:spPr>
          <a:xfrm>
            <a:off x="8284938" y="584233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69" name="TextBox 68"/>
          <p:cNvSpPr txBox="1"/>
          <p:nvPr/>
        </p:nvSpPr>
        <p:spPr>
          <a:xfrm>
            <a:off x="-70648" y="333184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4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9739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</p:spPr>
      </p:pic>
      <p:pic>
        <p:nvPicPr>
          <p:cNvPr id="9" name="Заголовок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0"/>
            <a:ext cx="88947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C:\Users\Татьяна\Desktop\КОЛОБОК рисунки\1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268413"/>
            <a:ext cx="469582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932363" y="476250"/>
            <a:ext cx="4016375" cy="579438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</a:rPr>
              <a:t>«Зарядка для ума»</a:t>
            </a:r>
            <a:endParaRPr lang="ru-RU" sz="3200">
              <a:solidFill>
                <a:srgbClr val="006600"/>
              </a:solidFill>
            </a:endParaRPr>
          </a:p>
        </p:txBody>
      </p:sp>
      <p:pic>
        <p:nvPicPr>
          <p:cNvPr id="10251" name="Picture 8" descr="C:\Users\Татьяна\Desktop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1052513"/>
            <a:ext cx="15970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8" descr="C:\Users\Татьяна\Desktop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484313"/>
            <a:ext cx="15970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8" descr="C:\Users\Татьяна\Desktop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2636838"/>
            <a:ext cx="15970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8" descr="C:\Users\Татьяна\Desktop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1916113"/>
            <a:ext cx="15970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8" descr="C:\Users\Татьяна\Desktop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3500438"/>
            <a:ext cx="15970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8" descr="C:\Users\Татьяна\Desktop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4221163"/>
            <a:ext cx="15970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8" descr="C:\Users\Татьяна\Desktop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868863"/>
            <a:ext cx="15970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2" descr="C:\Users\Татьяна\Desktop\Рисунок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5589588"/>
            <a:ext cx="18097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011863" y="1484313"/>
            <a:ext cx="657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A50021"/>
                </a:solidFill>
              </a:rPr>
              <a:t>- 8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7451725" y="1916113"/>
            <a:ext cx="647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A50021"/>
                </a:solidFill>
              </a:rPr>
              <a:t>+5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7812088" y="2636838"/>
            <a:ext cx="657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A50021"/>
                </a:solidFill>
              </a:rPr>
              <a:t>- 4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812088" y="3500438"/>
            <a:ext cx="657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A50021"/>
                </a:solidFill>
              </a:rPr>
              <a:t>- 1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7380288" y="4221163"/>
            <a:ext cx="760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A50021"/>
                </a:solidFill>
              </a:rPr>
              <a:t>+ 6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6156325" y="4868863"/>
            <a:ext cx="657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A50021"/>
                </a:solidFill>
              </a:rPr>
              <a:t>- 3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427538" y="1052513"/>
            <a:ext cx="1098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A05656"/>
                </a:solidFill>
              </a:rPr>
              <a:t>2 + 7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4643438" y="5513388"/>
            <a:ext cx="14795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00B050"/>
                </a:solidFill>
              </a:rPr>
              <a:t>= 4</a:t>
            </a:r>
          </a:p>
        </p:txBody>
      </p:sp>
      <p:pic>
        <p:nvPicPr>
          <p:cNvPr id="10267" name="Picture 27" descr="31203243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2420938"/>
            <a:ext cx="1944688" cy="190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59" grpId="0"/>
      <p:bldP spid="10260" grpId="0"/>
      <p:bldP spid="10261" grpId="0"/>
      <p:bldP spid="10262" grpId="0"/>
      <p:bldP spid="10263" grpId="0"/>
      <p:bldP spid="10264" grpId="0"/>
      <p:bldP spid="10265" grpId="0"/>
      <p:bldP spid="10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</p:spPr>
      </p:pic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0"/>
            <a:ext cx="88947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C:\Users\Татьяна\Desktop\КОЛОБОК рисунки\4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268413"/>
            <a:ext cx="4456112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91050" y="1052513"/>
            <a:ext cx="4552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/>
            <a:r>
              <a:rPr lang="ru-RU" sz="3600" b="1">
                <a:solidFill>
                  <a:srgbClr val="008000"/>
                </a:solidFill>
              </a:rPr>
              <a:t>1.Что это за знаки?</a:t>
            </a:r>
          </a:p>
          <a:p>
            <a:pPr marL="342900" indent="-342900" algn="ctr"/>
            <a:r>
              <a:rPr lang="ru-RU" sz="3600" b="1">
                <a:solidFill>
                  <a:srgbClr val="008000"/>
                </a:solidFill>
              </a:rPr>
              <a:t>Найди лишний.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580063" y="2276475"/>
            <a:ext cx="774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A50021"/>
                </a:solidFill>
              </a:rPr>
              <a:t>&lt;</a:t>
            </a:r>
            <a:r>
              <a:rPr lang="ru-RU" sz="5400" b="1">
                <a:solidFill>
                  <a:srgbClr val="A50021"/>
                </a:solidFill>
              </a:rPr>
              <a:t>,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588125" y="2349500"/>
            <a:ext cx="8842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A50021"/>
                </a:solidFill>
              </a:rPr>
              <a:t>Ъ,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7596188" y="2276475"/>
            <a:ext cx="58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A50021"/>
                </a:solidFill>
              </a:rPr>
              <a:t>&gt;</a:t>
            </a:r>
            <a:endParaRPr lang="ru-RU" sz="5400" b="1">
              <a:solidFill>
                <a:srgbClr val="A50021"/>
              </a:solidFill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859338" y="3213100"/>
            <a:ext cx="41275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8000"/>
                </a:solidFill>
              </a:rPr>
              <a:t>2. Поставь нужную </a:t>
            </a:r>
          </a:p>
          <a:p>
            <a:pPr algn="ctr"/>
            <a:r>
              <a:rPr lang="ru-RU" sz="3200" b="1">
                <a:solidFill>
                  <a:srgbClr val="008000"/>
                </a:solidFill>
              </a:rPr>
              <a:t>цифру.</a:t>
            </a:r>
            <a:r>
              <a:rPr lang="ru-RU" sz="4000"/>
              <a:t> 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87900" y="4724400"/>
            <a:ext cx="1625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A50021"/>
                </a:solidFill>
              </a:rPr>
              <a:t>4</a:t>
            </a:r>
            <a:r>
              <a:rPr lang="ru-RU" sz="4800" b="1">
                <a:solidFill>
                  <a:srgbClr val="A50021"/>
                </a:solidFill>
              </a:rPr>
              <a:t> </a:t>
            </a:r>
            <a:r>
              <a:rPr lang="en-US" sz="4800" b="1">
                <a:solidFill>
                  <a:srgbClr val="A50021"/>
                </a:solidFill>
              </a:rPr>
              <a:t>&gt;</a:t>
            </a:r>
            <a:r>
              <a:rPr lang="ru-RU" sz="4800" b="1">
                <a:solidFill>
                  <a:srgbClr val="A50021"/>
                </a:solidFill>
              </a:rPr>
              <a:t> *</a:t>
            </a:r>
            <a:r>
              <a:rPr lang="en-US" sz="4800" b="1">
                <a:solidFill>
                  <a:srgbClr val="A50021"/>
                </a:solidFill>
              </a:rPr>
              <a:t> </a:t>
            </a:r>
          </a:p>
          <a:p>
            <a:r>
              <a:rPr lang="en-US" sz="4800" b="1">
                <a:solidFill>
                  <a:srgbClr val="A50021"/>
                </a:solidFill>
              </a:rPr>
              <a:t>7</a:t>
            </a:r>
            <a:r>
              <a:rPr lang="ru-RU" sz="4800" b="1">
                <a:solidFill>
                  <a:srgbClr val="A50021"/>
                </a:solidFill>
              </a:rPr>
              <a:t> </a:t>
            </a:r>
            <a:r>
              <a:rPr lang="en-US" sz="4800" b="1">
                <a:solidFill>
                  <a:srgbClr val="A50021"/>
                </a:solidFill>
              </a:rPr>
              <a:t>&lt; </a:t>
            </a:r>
            <a:r>
              <a:rPr lang="ru-RU" sz="4800" b="1">
                <a:solidFill>
                  <a:srgbClr val="A50021"/>
                </a:solidFill>
              </a:rPr>
              <a:t>*</a:t>
            </a:r>
            <a:endParaRPr lang="ru-RU" sz="4800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300788" y="4652963"/>
            <a:ext cx="2670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A50021"/>
                </a:solidFill>
              </a:rPr>
              <a:t>(3, 2, 1…)</a:t>
            </a:r>
            <a:endParaRPr lang="ru-RU" sz="4400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162675" y="5373688"/>
            <a:ext cx="2981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A50021"/>
                </a:solidFill>
              </a:rPr>
              <a:t>(8, 9, 10…)</a:t>
            </a:r>
            <a:endParaRPr lang="ru-RU" sz="44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 build="allAtOnce"/>
      <p:bldP spid="6155" grpId="0"/>
      <p:bldP spid="6156" grpId="0"/>
      <p:bldP spid="6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Самопроверка.</a:t>
            </a:r>
            <a:br>
              <a:rPr 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(Записать только ответы)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1844675"/>
            <a:ext cx="3178175" cy="42100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</a:t>
            </a: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ru-RU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011863" y="1773238"/>
            <a:ext cx="9366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5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endParaRPr lang="ru-RU" sz="5400" dirty="0">
              <a:solidFill>
                <a:srgbClr val="0000FF"/>
              </a:solidFill>
              <a:effectLst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5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54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endParaRPr lang="ru-RU" sz="54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0360" name="Picture 8" descr="мышь с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2643182"/>
            <a:ext cx="3052763" cy="3706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/>
      <p:bldP spid="1003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1520" y="-85453"/>
            <a:ext cx="8748464" cy="697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2371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3-ряд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вариант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Укажите чётных чисел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2,  4,  6, 8, 10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5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2</a:t>
            </a:r>
            <a:r>
              <a:rPr kumimoji="0" lang="kk-KZ" sz="4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вариант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Укажите нечётных чисел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kumimoji="0" lang="kk-KZ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1, 3, 5, 7, 9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Равнобедренный треугольник 2"/>
          <p:cNvSpPr/>
          <p:nvPr/>
        </p:nvSpPr>
        <p:spPr>
          <a:xfrm>
            <a:off x="500034" y="4286256"/>
            <a:ext cx="3459976" cy="1735195"/>
          </a:xfrm>
          <a:prstGeom prst="triangle">
            <a:avLst>
              <a:gd name="adj" fmla="val 48694"/>
            </a:avLst>
          </a:prstGeom>
          <a:ln w="5715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1214422"/>
            <a:ext cx="2376264" cy="2304256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981" y="188640"/>
            <a:ext cx="806156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геометрическими фигурами</a:t>
            </a:r>
            <a:r>
              <a:rPr kumimoji="0" lang="ru-RU" sz="35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4786322"/>
            <a:ext cx="2376264" cy="1066115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596" y="1071546"/>
            <a:ext cx="2500330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642918"/>
            <a:ext cx="50006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642918"/>
            <a:ext cx="50006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642918"/>
            <a:ext cx="50006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642918"/>
            <a:ext cx="500066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50004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13" name="Овал 12"/>
          <p:cNvSpPr/>
          <p:nvPr/>
        </p:nvSpPr>
        <p:spPr>
          <a:xfrm>
            <a:off x="3357554" y="64291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57620" y="64291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57686" y="64291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571480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428596" y="1643050"/>
            <a:ext cx="571504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071538" y="1643050"/>
            <a:ext cx="571504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714480" y="1643050"/>
            <a:ext cx="571504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2357422" y="1643050"/>
            <a:ext cx="571504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000364" y="1643050"/>
            <a:ext cx="571504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178592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+</a:t>
            </a:r>
            <a:endParaRPr lang="ru-RU" sz="3200" b="1" dirty="0"/>
          </a:p>
        </p:txBody>
      </p:sp>
      <p:sp>
        <p:nvSpPr>
          <p:cNvPr id="23" name="Овал 22"/>
          <p:cNvSpPr/>
          <p:nvPr/>
        </p:nvSpPr>
        <p:spPr>
          <a:xfrm>
            <a:off x="4214810" y="1714488"/>
            <a:ext cx="285752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572000" y="1714488"/>
            <a:ext cx="285752" cy="7143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00628" y="1857364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1472" y="3071810"/>
            <a:ext cx="428628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142976" y="3071810"/>
            <a:ext cx="428628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428992" y="3071810"/>
            <a:ext cx="428628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857488" y="3071810"/>
            <a:ext cx="428628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285984" y="3071810"/>
            <a:ext cx="428628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714480" y="3071810"/>
            <a:ext cx="428628" cy="9286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71934" y="3214686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-</a:t>
            </a:r>
            <a:endParaRPr lang="ru-RU" sz="3600" b="1" dirty="0"/>
          </a:p>
        </p:txBody>
      </p:sp>
      <p:sp>
        <p:nvSpPr>
          <p:cNvPr id="33" name="Овал 32"/>
          <p:cNvSpPr/>
          <p:nvPr/>
        </p:nvSpPr>
        <p:spPr>
          <a:xfrm>
            <a:off x="4500562" y="3286124"/>
            <a:ext cx="571504" cy="57150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214942" y="3286124"/>
            <a:ext cx="571504" cy="57150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929322" y="3286124"/>
            <a:ext cx="571504" cy="57150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643702" y="3286124"/>
            <a:ext cx="571504" cy="57150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358082" y="3357562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3643306" y="4929198"/>
            <a:ext cx="714380" cy="107157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4572000" y="4929198"/>
            <a:ext cx="714380" cy="107157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5500694" y="4929198"/>
            <a:ext cx="714380" cy="107157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6357950" y="4929198"/>
            <a:ext cx="714380" cy="107157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00034" y="4929198"/>
            <a:ext cx="500066" cy="1071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142976" y="4929198"/>
            <a:ext cx="500066" cy="1071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857356" y="4929198"/>
            <a:ext cx="500066" cy="1071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500298" y="4929198"/>
            <a:ext cx="500066" cy="1071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14678" y="5072074"/>
            <a:ext cx="325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-</a:t>
            </a:r>
            <a:endParaRPr lang="ru-RU" sz="36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358082" y="5357826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3399FF"/>
              </a:gs>
            </a:gsLst>
            <a:lin ang="2700000" scaled="1"/>
          </a:gra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10" name="Oval 38"/>
          <p:cNvSpPr>
            <a:spLocks noChangeArrowheads="1"/>
          </p:cNvSpPr>
          <p:nvPr/>
        </p:nvSpPr>
        <p:spPr bwMode="auto">
          <a:xfrm>
            <a:off x="1187450" y="116632"/>
            <a:ext cx="6769100" cy="6624736"/>
          </a:xfrm>
          <a:prstGeom prst="ellipse">
            <a:avLst/>
          </a:prstGeom>
          <a:solidFill>
            <a:srgbClr val="E7F20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4" name="WordArt 42"/>
          <p:cNvSpPr>
            <a:spLocks noChangeArrowheads="1" noChangeShapeType="1" noTextEdit="1"/>
          </p:cNvSpPr>
          <p:nvPr/>
        </p:nvSpPr>
        <p:spPr bwMode="auto">
          <a:xfrm>
            <a:off x="1763713" y="2205038"/>
            <a:ext cx="2520950" cy="576262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УСЛОВИЕ</a:t>
            </a:r>
          </a:p>
        </p:txBody>
      </p:sp>
      <p:sp>
        <p:nvSpPr>
          <p:cNvPr id="3115" name="WordArt 43"/>
          <p:cNvSpPr>
            <a:spLocks noChangeArrowheads="1" noChangeShapeType="1" noTextEdit="1"/>
          </p:cNvSpPr>
          <p:nvPr/>
        </p:nvSpPr>
        <p:spPr bwMode="auto">
          <a:xfrm>
            <a:off x="4932363" y="2205038"/>
            <a:ext cx="2376487" cy="5746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ВОПРОС</a:t>
            </a:r>
          </a:p>
        </p:txBody>
      </p:sp>
      <p:sp>
        <p:nvSpPr>
          <p:cNvPr id="3116" name="WordArt 44"/>
          <p:cNvSpPr>
            <a:spLocks noChangeArrowheads="1" noChangeShapeType="1" noTextEdit="1"/>
          </p:cNvSpPr>
          <p:nvPr/>
        </p:nvSpPr>
        <p:spPr bwMode="auto">
          <a:xfrm>
            <a:off x="1692275" y="3933825"/>
            <a:ext cx="2663825" cy="6477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РЕШЕНИЕ</a:t>
            </a:r>
          </a:p>
        </p:txBody>
      </p:sp>
      <p:sp>
        <p:nvSpPr>
          <p:cNvPr id="3117" name="WordArt 45"/>
          <p:cNvSpPr>
            <a:spLocks noChangeArrowheads="1" noChangeShapeType="1" noTextEdit="1"/>
          </p:cNvSpPr>
          <p:nvPr/>
        </p:nvSpPr>
        <p:spPr bwMode="auto">
          <a:xfrm>
            <a:off x="5292725" y="3933825"/>
            <a:ext cx="1466850" cy="6111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ОТВЕТ</a:t>
            </a:r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1187450" y="3429000"/>
            <a:ext cx="676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6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4" grpId="0" animBg="1"/>
      <p:bldP spid="3115" grpId="0" animBg="1"/>
      <p:bldP spid="3116" grpId="0" animBg="1"/>
      <p:bldP spid="3117" grpId="0" animBg="1"/>
      <p:bldP spid="3118" grpId="0" animBg="1"/>
      <p:bldP spid="3119" grpId="0" animBg="1"/>
      <p:bldP spid="31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982</TotalTime>
  <Words>445</Words>
  <Application>Microsoft Office PowerPoint</Application>
  <PresentationFormat>Экран (4:3)</PresentationFormat>
  <Paragraphs>237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Урок математики в 1 классе</vt:lpstr>
      <vt:lpstr>Слайд 2</vt:lpstr>
      <vt:lpstr>Слайд 3</vt:lpstr>
      <vt:lpstr>Слайд 4</vt:lpstr>
      <vt:lpstr>Самопроверка. (Записать только ответы)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А теперь поиграем! Игра «Цепочка»</vt:lpstr>
      <vt:lpstr>  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1</cp:lastModifiedBy>
  <cp:revision>40</cp:revision>
  <dcterms:created xsi:type="dcterms:W3CDTF">2015-08-19T01:25:17Z</dcterms:created>
  <dcterms:modified xsi:type="dcterms:W3CDTF">2019-01-16T15:27:08Z</dcterms:modified>
</cp:coreProperties>
</file>