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7"/>
  </p:notes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8" r:id="rId11"/>
    <p:sldId id="292" r:id="rId12"/>
    <p:sldId id="281" r:id="rId13"/>
    <p:sldId id="282" r:id="rId14"/>
    <p:sldId id="294" r:id="rId15"/>
    <p:sldId id="28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660"/>
  </p:normalViewPr>
  <p:slideViewPr>
    <p:cSldViewPr>
      <p:cViewPr varScale="1">
        <p:scale>
          <a:sx n="70" d="100"/>
          <a:sy n="70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4FA86-9259-43E7-8321-68C9D8D24693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1BB8B-1834-4128-A9EA-4F59AA2868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25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CBE6-5845-47A1-930F-F7CE0BA9E13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57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6D2C-1E63-4AFC-AEF9-16DDC9DDDD3A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BA1CE-E5AD-45B9-BD7F-CFC3AB829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6D2C-1E63-4AFC-AEF9-16DDC9DDDD3A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BA1CE-E5AD-45B9-BD7F-CFC3AB829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6D2C-1E63-4AFC-AEF9-16DDC9DDDD3A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BA1CE-E5AD-45B9-BD7F-CFC3AB829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6D2C-1E63-4AFC-AEF9-16DDC9DDDD3A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BA1CE-E5AD-45B9-BD7F-CFC3AB829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6D2C-1E63-4AFC-AEF9-16DDC9DDDD3A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BA1CE-E5AD-45B9-BD7F-CFC3AB829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6D2C-1E63-4AFC-AEF9-16DDC9DDDD3A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BA1CE-E5AD-45B9-BD7F-CFC3AB829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6D2C-1E63-4AFC-AEF9-16DDC9DDDD3A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BA1CE-E5AD-45B9-BD7F-CFC3AB829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6D2C-1E63-4AFC-AEF9-16DDC9DDDD3A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BA1CE-E5AD-45B9-BD7F-CFC3AB829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6D2C-1E63-4AFC-AEF9-16DDC9DDDD3A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BA1CE-E5AD-45B9-BD7F-CFC3AB829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6D2C-1E63-4AFC-AEF9-16DDC9DDDD3A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BA1CE-E5AD-45B9-BD7F-CFC3AB829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6D2C-1E63-4AFC-AEF9-16DDC9DDDD3A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BA1CE-E5AD-45B9-BD7F-CFC3AB829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A6D2C-1E63-4AFC-AEF9-16DDC9DDDD3A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BA1CE-E5AD-45B9-BD7F-CFC3AB8296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PowerPoint2.sldx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28.emf"/><Relationship Id="rId3" Type="http://schemas.openxmlformats.org/officeDocument/2006/relationships/image" Target="../media/image1.jpeg"/><Relationship Id="rId21" Type="http://schemas.openxmlformats.org/officeDocument/2006/relationships/image" Target="../media/image29.e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6.emf"/><Relationship Id="rId17" Type="http://schemas.openxmlformats.org/officeDocument/2006/relationships/package" Target="../embeddings/______Microsoft_PowerPoint5.sldx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.bin"/><Relationship Id="rId20" Type="http://schemas.openxmlformats.org/officeDocument/2006/relationships/package" Target="../embeddings/______Microsoft_PowerPoint6.sldx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11" Type="http://schemas.openxmlformats.org/officeDocument/2006/relationships/package" Target="../embeddings/______Microsoft_PowerPoint3.sldx"/><Relationship Id="rId24" Type="http://schemas.openxmlformats.org/officeDocument/2006/relationships/image" Target="../media/image30.emf"/><Relationship Id="rId5" Type="http://schemas.openxmlformats.org/officeDocument/2006/relationships/package" Target="../embeddings/______Microsoft_PowerPoint1.sldx"/><Relationship Id="rId15" Type="http://schemas.openxmlformats.org/officeDocument/2006/relationships/image" Target="../media/image27.emf"/><Relationship Id="rId23" Type="http://schemas.openxmlformats.org/officeDocument/2006/relationships/package" Target="../embeddings/______Microsoft_PowerPoint7.sldx"/><Relationship Id="rId10" Type="http://schemas.openxmlformats.org/officeDocument/2006/relationships/oleObject" Target="../embeddings/oleObject3.bin"/><Relationship Id="rId19" Type="http://schemas.openxmlformats.org/officeDocument/2006/relationships/oleObject" Target="../embeddings/oleObject6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5.emf"/><Relationship Id="rId14" Type="http://schemas.openxmlformats.org/officeDocument/2006/relationships/package" Target="../embeddings/______Microsoft_PowerPoint4.sldx"/><Relationship Id="rId22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2276873"/>
            <a:ext cx="5616624" cy="2042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«Развитие математических способностей у детей дошкольного возраста через игровую деятельность».</a:t>
            </a:r>
            <a:endParaRPr lang="ru-RU" sz="2800" dirty="0"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071538" y="1"/>
            <a:ext cx="8072462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«Формы»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«Геометрическая мозаика»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«Целое из частей»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«Бусы»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«Разложи в коробку»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079" y="0"/>
            <a:ext cx="95032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2714612" y="0"/>
          <a:ext cx="3000364" cy="2250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9" name="Слайд" r:id="rId5" imgW="4570541" imgH="3427323" progId="PowerPoint.Slide.12">
                  <p:embed/>
                </p:oleObj>
              </mc:Choice>
              <mc:Fallback>
                <p:oleObj name="Слайд" r:id="rId5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12" y="0"/>
                        <a:ext cx="3000364" cy="22502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214282" y="2000240"/>
          <a:ext cx="2000264" cy="1500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0" name="Слайд" r:id="rId8" imgW="4570541" imgH="3427323" progId="PowerPoint.Slide.12">
                  <p:embed/>
                </p:oleObj>
              </mc:Choice>
              <mc:Fallback>
                <p:oleObj name="Слайд" r:id="rId8" imgW="4570541" imgH="3427323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2000240"/>
                        <a:ext cx="2000264" cy="15001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215074" y="1857364"/>
          <a:ext cx="2071670" cy="1553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1" name="Слайд" r:id="rId11" imgW="4570541" imgH="3427323" progId="PowerPoint.Slide.12">
                  <p:embed/>
                </p:oleObj>
              </mc:Choice>
              <mc:Fallback>
                <p:oleObj name="Слайд" r:id="rId11" imgW="4570541" imgH="3427323" progId="PowerPoint.Slide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74" y="1857364"/>
                        <a:ext cx="2071670" cy="15537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0" y="3643314"/>
          <a:ext cx="2309828" cy="1732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Слайд" r:id="rId14" imgW="4570541" imgH="3427323" progId="PowerPoint.Slide.12">
                  <p:embed/>
                </p:oleObj>
              </mc:Choice>
              <mc:Fallback>
                <p:oleObj name="Слайд" r:id="rId14" imgW="4570541" imgH="3427323" progId="PowerPoint.Slide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43314"/>
                        <a:ext cx="2309828" cy="17323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81" name="Object 9"/>
          <p:cNvGraphicFramePr>
            <a:graphicFrameLocks noChangeAspect="1"/>
          </p:cNvGraphicFramePr>
          <p:nvPr/>
        </p:nvGraphicFramePr>
        <p:xfrm>
          <a:off x="2857488" y="2285992"/>
          <a:ext cx="2714644" cy="2035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3" name="Слайд" r:id="rId17" imgW="4570541" imgH="3427323" progId="PowerPoint.Slide.12">
                  <p:embed/>
                </p:oleObj>
              </mc:Choice>
              <mc:Fallback>
                <p:oleObj name="Слайд" r:id="rId17" imgW="4570541" imgH="3427323" progId="PowerPoint.Slide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2285992"/>
                        <a:ext cx="2714644" cy="20359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83" name="Object 11"/>
          <p:cNvGraphicFramePr>
            <a:graphicFrameLocks noChangeAspect="1"/>
          </p:cNvGraphicFramePr>
          <p:nvPr/>
        </p:nvGraphicFramePr>
        <p:xfrm>
          <a:off x="5786446" y="3786190"/>
          <a:ext cx="2071702" cy="1553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4" name="Слайд" r:id="rId20" imgW="4570541" imgH="3427323" progId="PowerPoint.Slide.12">
                  <p:embed/>
                </p:oleObj>
              </mc:Choice>
              <mc:Fallback>
                <p:oleObj name="Слайд" r:id="rId20" imgW="4570541" imgH="3427323" progId="PowerPoint.Slide.12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46" y="3786190"/>
                        <a:ext cx="2071702" cy="15537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85" name="Object 13"/>
          <p:cNvGraphicFramePr>
            <a:graphicFrameLocks noChangeAspect="1"/>
          </p:cNvGraphicFramePr>
          <p:nvPr/>
        </p:nvGraphicFramePr>
        <p:xfrm>
          <a:off x="3000364" y="4286256"/>
          <a:ext cx="2428860" cy="1821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Слайд" r:id="rId23" imgW="4570541" imgH="3427323" progId="PowerPoint.Slide.12">
                  <p:embed/>
                </p:oleObj>
              </mc:Choice>
              <mc:Fallback>
                <p:oleObj name="Слайд" r:id="rId23" imgW="4570541" imgH="3427323" progId="PowerPoint.Slide.12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64" y="4286256"/>
                        <a:ext cx="2428860" cy="18216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8243945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340768"/>
            <a:ext cx="2456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Танграм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12" y="1852522"/>
            <a:ext cx="2314626" cy="173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0" y="1196752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Колумбово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яйцо»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02433"/>
            <a:ext cx="2224407" cy="166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09" y="3702937"/>
            <a:ext cx="2214929" cy="221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06" y="3702936"/>
            <a:ext cx="2960495" cy="221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911730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4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7" name="Picture 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500438"/>
            <a:ext cx="2071702" cy="293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8" name="Picture 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3500438"/>
            <a:ext cx="2071702" cy="292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9" name="Picture 45" descr="C:\Users\Пользователь\Desktop\105209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571480"/>
            <a:ext cx="2062452" cy="2928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869334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 descr="C:\Users\Пользователь\Desktop\im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2705725"/>
            <a:ext cx="6264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Спасибо</a:t>
            </a:r>
            <a:r>
              <a:rPr lang="ru-RU" sz="4400" dirty="0">
                <a:solidFill>
                  <a:prstClr val="black"/>
                </a:solidFill>
                <a:ea typeface="+mj-ea"/>
                <a:cs typeface="+mj-cs"/>
              </a:rPr>
              <a:t> за внимание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42910" y="2477435"/>
            <a:ext cx="7429552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" y="1"/>
            <a:ext cx="9136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471541"/>
            <a:ext cx="62646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моей работы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Обеспечение целостности образовательного процесса через  организацию занятий в форме упражнений игрового характера, содействие лучшему пониманию математической сущности вопроса, уточнение и формирование математических знаний у дошкольников. Создание  благоприятных  условий  для развития математических способностей,  развитие у ребенка интереса к математике в дошкольном возрасте.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800048" y="3702542"/>
            <a:ext cx="7286676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0048" y="692696"/>
            <a:ext cx="65802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Перед собой я поставила следующие задачи: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собственного уровня знаний путем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самообразования.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совместной  деятельности взрослого с детьми.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работы с родителями по развитию математических способностей через игровую деятельность.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Воспитать у дошкольника интерес к самому процессу обучения математике.                       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Сформировать у детей познавательный интерес, желание и привычку думать, стремление узнать новое.                                                                                                          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1683907"/>
            <a:ext cx="4572000" cy="34901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Формы работы:</a:t>
            </a: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занятие; </a:t>
            </a:r>
            <a:endParaRPr lang="ru-RU" sz="24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развивающие игры; </a:t>
            </a:r>
            <a:endParaRPr lang="ru-RU" sz="24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задачи-шутки; </a:t>
            </a:r>
            <a:endParaRPr lang="ru-RU" sz="24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развивающие игры и упражнения; </a:t>
            </a:r>
            <a:endParaRPr lang="ru-RU" sz="24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игры-головоломки; </a:t>
            </a:r>
            <a:endParaRPr lang="ru-RU" sz="24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загадки.  </a:t>
            </a:r>
            <a:endParaRPr lang="ru-RU" sz="24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29" y="980728"/>
            <a:ext cx="19335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56" y="856108"/>
            <a:ext cx="205422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62" y="1053490"/>
            <a:ext cx="150653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77" y="2725795"/>
            <a:ext cx="11334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704" y="2619432"/>
            <a:ext cx="14208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56" y="2619432"/>
            <a:ext cx="15430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97" y="2513069"/>
            <a:ext cx="1706563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77" y="4152013"/>
            <a:ext cx="15113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42" y="4197113"/>
            <a:ext cx="185896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437112"/>
            <a:ext cx="16764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17929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99780"/>
            <a:ext cx="2592288" cy="200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2060849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Математический поезд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9" y="2789238"/>
            <a:ext cx="1792684" cy="39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1399780"/>
            <a:ext cx="2533551" cy="189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03" y="1531766"/>
            <a:ext cx="125571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496344"/>
            <a:ext cx="37147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19" y="2441575"/>
            <a:ext cx="3905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76738" y="3432175"/>
            <a:ext cx="592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ru-RU" sz="20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5318422" y="2789237"/>
            <a:ext cx="5699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2789237"/>
            <a:ext cx="324035" cy="400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+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28184" y="2784123"/>
            <a:ext cx="4118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1</a:t>
            </a:r>
          </a:p>
        </p:txBody>
      </p:sp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98388"/>
            <a:ext cx="3465625" cy="258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932" y="3635304"/>
            <a:ext cx="23590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 flipH="1">
            <a:off x="3419872" y="4661142"/>
            <a:ext cx="1337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90108" y="4661142"/>
            <a:ext cx="895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+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39952" y="4661142"/>
            <a:ext cx="803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7968415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654050"/>
            <a:ext cx="3852863" cy="555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210297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409712"/>
            <a:ext cx="6192688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Интеллектуальные умения: </a:t>
            </a:r>
          </a:p>
          <a:p>
            <a:pPr marL="285750" lvl="0" indent="-28575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наблюдение;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85750" lvl="0" indent="-28575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умения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видеть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проблему; </a:t>
            </a:r>
          </a:p>
          <a:p>
            <a:pPr marL="285750" lvl="0" indent="-28575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умения формировать вопросы (восполнение недостатка информации); </a:t>
            </a:r>
          </a:p>
          <a:p>
            <a:pPr marL="285750" lvl="0" indent="-28575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умения выдвигать гипотезу; </a:t>
            </a:r>
          </a:p>
          <a:p>
            <a:pPr marL="285750" lvl="0" indent="-28575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давать определение понятиям; </a:t>
            </a:r>
          </a:p>
          <a:p>
            <a:pPr marL="285750" lvl="0" indent="-28575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сравнивать; </a:t>
            </a:r>
          </a:p>
          <a:p>
            <a:pPr marL="285750" lvl="0" indent="-28575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структурировать; </a:t>
            </a:r>
          </a:p>
          <a:p>
            <a:pPr marL="285750" lvl="0" indent="-28575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классифицировать; </a:t>
            </a:r>
          </a:p>
          <a:p>
            <a:pPr marL="285750" lvl="0" indent="-28575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наблюдать; </a:t>
            </a:r>
          </a:p>
          <a:p>
            <a:pPr marL="285750" lvl="0" indent="-28575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делать выводы;</a:t>
            </a:r>
          </a:p>
          <a:p>
            <a:pPr marL="285750" lvl="0" indent="-285750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доказывать и защищать идеи. 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85852" y="908720"/>
            <a:ext cx="66705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«Сколько не хватает? »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«Весёлый счёт»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«Мои первые цифры»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«Считаем и читаем»;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«Считалочка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Маугли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«Я умею считать»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071546"/>
            <a:ext cx="297711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3929066"/>
            <a:ext cx="3123371" cy="234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214</Words>
  <Application>Microsoft Office PowerPoint</Application>
  <PresentationFormat>Экран (4:3)</PresentationFormat>
  <Paragraphs>59</Paragraphs>
  <Slides>15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User</cp:lastModifiedBy>
  <cp:revision>14</cp:revision>
  <dcterms:created xsi:type="dcterms:W3CDTF">2018-02-16T06:00:28Z</dcterms:created>
  <dcterms:modified xsi:type="dcterms:W3CDTF">2018-02-20T03:17:04Z</dcterms:modified>
</cp:coreProperties>
</file>