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3" r:id="rId5"/>
    <p:sldId id="264" r:id="rId6"/>
    <p:sldId id="265" r:id="rId7"/>
    <p:sldId id="266" r:id="rId8"/>
    <p:sldId id="258" r:id="rId9"/>
    <p:sldId id="260" r:id="rId10"/>
    <p:sldId id="261" r:id="rId11"/>
    <p:sldId id="262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2132856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</a:rPr>
              <a:t>Математические задачи </a:t>
            </a:r>
            <a:br>
              <a:rPr lang="ru-RU" sz="3600" b="1" dirty="0" smtClean="0">
                <a:latin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</a:rPr>
              <a:t>от русских, советских и зарубежных писателей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9872" y="548680"/>
            <a:ext cx="29899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Cambria" pitchFamily="18" charset="0"/>
              </a:rPr>
              <a:t>«Гордый холм»</a:t>
            </a:r>
            <a:endParaRPr lang="ru-RU" sz="3200" dirty="0">
              <a:latin typeface="Cambria" pitchFamily="18" charset="0"/>
            </a:endParaRPr>
          </a:p>
        </p:txBody>
      </p:sp>
      <p:pic>
        <p:nvPicPr>
          <p:cNvPr id="31746" name="Рисунок 18" descr="733042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717032"/>
            <a:ext cx="1909762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Рисунок 20" descr="Malenkie-tragedi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717032"/>
            <a:ext cx="1717675" cy="231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3528" y="6021288"/>
            <a:ext cx="3303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Александр Сергеевич Пушкин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12160" y="6093296"/>
            <a:ext cx="2666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«Маленькие трагедии» </a:t>
            </a:r>
            <a:endParaRPr lang="ru-RU" dirty="0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187624" y="1310571"/>
            <a:ext cx="640871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Читал я где-то,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царь однажды воинам своим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Велел снести земли по горсти в кучу, ─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гордый холм возвысился,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царь мог с высоты с весельем озирать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дол, покрытый белыми шатрами,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море, где бежали корабли.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301507" y="548680"/>
            <a:ext cx="15663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9552" y="1124744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Предположим, что у этого царя было 100000 воинов, т.е. холм состоял бы из 100000 горстей.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39552" y="1700808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Захватите самую большую горсть земли и насыпьте ее в стакан: вы не наполните его полностью.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1560" y="2348880"/>
            <a:ext cx="7704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Представим, что горсть древнего воина равнялась по объему</a:t>
            </a:r>
            <a:endParaRPr lang="ru-RU" sz="2000" dirty="0"/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1907704" y="2852936"/>
            <a:ext cx="45365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Следовательно, объем холма равен: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89" name="Picture 2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3" y="2780928"/>
            <a:ext cx="1383365" cy="792088"/>
          </a:xfrm>
          <a:prstGeom prst="rect">
            <a:avLst/>
          </a:prstGeom>
          <a:noFill/>
        </p:spPr>
      </p:pic>
      <p:sp>
        <p:nvSpPr>
          <p:cNvPr id="32791" name="Rectangle 23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3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92" name="Picture 2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3356992"/>
            <a:ext cx="3409950" cy="552450"/>
          </a:xfrm>
          <a:prstGeom prst="rect">
            <a:avLst/>
          </a:prstGeom>
          <a:noFill/>
        </p:spPr>
      </p:pic>
      <p:sp>
        <p:nvSpPr>
          <p:cNvPr id="32794" name="Rectangle 26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95" name="Picture 2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61925" cy="209550"/>
          </a:xfrm>
          <a:prstGeom prst="rect">
            <a:avLst/>
          </a:prstGeom>
          <a:noFill/>
        </p:spPr>
      </p:pic>
      <p:sp>
        <p:nvSpPr>
          <p:cNvPr id="32797" name="Rectangle 29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8" name="Rectangle 30"/>
          <p:cNvSpPr>
            <a:spLocks noChangeArrowheads="1"/>
          </p:cNvSpPr>
          <p:nvPr/>
        </p:nvSpPr>
        <p:spPr bwMode="auto">
          <a:xfrm>
            <a:off x="251520" y="3941857"/>
            <a:ext cx="835292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Представим, что угол, составляющий образующие конуса с его основанием, равен 45°, т.е. равный углу естественного откоса. Высота такого конуса равна радиусу его основания, следовательно,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805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804" name="Picture 3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4941168"/>
            <a:ext cx="3384376" cy="942975"/>
          </a:xfrm>
          <a:prstGeom prst="rect">
            <a:avLst/>
          </a:prstGeom>
          <a:noFill/>
        </p:spPr>
      </p:pic>
      <p:sp>
        <p:nvSpPr>
          <p:cNvPr id="43" name="Прямоугольник 42"/>
          <p:cNvSpPr/>
          <p:nvPr/>
        </p:nvSpPr>
        <p:spPr>
          <a:xfrm>
            <a:off x="4067944" y="5157192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2,4 м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95536" y="5661248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Надо обладать богатым воображением, чтобы земляную кучу в 2,4 м назвать «гордым холмом».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07504" y="1988840"/>
            <a:ext cx="662372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Машина сама двинулась вперед, описывая окружность вокруг шеста, служившего его центром.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− Чтобы окончательно усовершенствовать машину, − сказал Грэхем, − вам остается превратить окружность, которую она описывает, в квадрат.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− Да, на квадратном поле пропадет при такой системе очень много земли.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Грэхем произвел некоторые вычисления, затем заметил: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− Теряется примерно три акра из каждых десяти.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− Не меньше».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51720" y="332656"/>
            <a:ext cx="49682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Ошибка Джека Лондона</a:t>
            </a:r>
          </a:p>
        </p:txBody>
      </p:sp>
      <p:pic>
        <p:nvPicPr>
          <p:cNvPr id="1026" name="Рисунок 6" descr="1111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429000"/>
            <a:ext cx="1938338" cy="300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79512" y="900589"/>
            <a:ext cx="745232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Посреди поля возвышался стальной шест, врытый глубоко в землю. С верхушки шеста к краю поля тянулся трос, прикрепленный к трактору. Механики нажали на рычаг – и мотор заработал.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25443" y="476672"/>
            <a:ext cx="15663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124744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Расчет неверен: теряется меньше чем 0,3 всей земли. Пусть в самом деле сторона квадрата </a:t>
            </a:r>
            <a:r>
              <a:rPr lang="en-US" dirty="0" smtClean="0"/>
              <a:t>a</a:t>
            </a:r>
            <a:r>
              <a:rPr lang="ru-RU" dirty="0" smtClean="0"/>
              <a:t>. Площадь такого квадрата − </a:t>
            </a:r>
            <a:endParaRPr lang="ru-RU" dirty="0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1412776"/>
            <a:ext cx="323850" cy="457200"/>
          </a:xfrm>
          <a:prstGeom prst="rect">
            <a:avLst/>
          </a:prstGeom>
          <a:noFill/>
        </p:spPr>
      </p:pic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1844824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Диаметр вписанного круга равен также </a:t>
            </a:r>
            <a:r>
              <a:rPr lang="en-US" dirty="0" smtClean="0"/>
              <a:t>a</a:t>
            </a:r>
            <a:r>
              <a:rPr lang="ru-RU" dirty="0" smtClean="0"/>
              <a:t>, а его площадь −</a:t>
            </a:r>
            <a:endParaRPr lang="ru-RU" dirty="0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1628800"/>
            <a:ext cx="409575" cy="657225"/>
          </a:xfrm>
          <a:prstGeom prst="rect">
            <a:avLst/>
          </a:prstGeom>
          <a:noFill/>
        </p:spPr>
      </p:pic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1114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9552" y="234888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Пропадающая часть квадратного участка составляет:</a:t>
            </a:r>
            <a:endParaRPr lang="ru-RU" dirty="0"/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11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2852936"/>
            <a:ext cx="3076575" cy="590550"/>
          </a:xfrm>
          <a:prstGeom prst="rect">
            <a:avLst/>
          </a:prstGeom>
          <a:noFill/>
        </p:spPr>
      </p:pic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0" y="1047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7544" y="3501008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Мы видим, что необработанная часть квадратного поля составляет не 30%, как полагали герои американского романиста, а только около 22%, т.е. расчет неверен.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8" descr="Джек Лондон (Jack London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4293096"/>
            <a:ext cx="2105025" cy="202882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7164288" y="6021288"/>
            <a:ext cx="1598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Джек Лондон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96944" cy="225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200" dirty="0" smtClean="0">
                <a:latin typeface="Times New Roman" pitchFamily="18" charset="0"/>
              </a:rPr>
              <a:t>Обзор литературы показал, что знания по математике нужны и писателям.</a:t>
            </a:r>
          </a:p>
          <a:p>
            <a:pPr>
              <a:lnSpc>
                <a:spcPct val="80000"/>
              </a:lnSpc>
            </a:pPr>
            <a:r>
              <a:rPr lang="ru-RU" sz="2200" dirty="0" smtClean="0">
                <a:latin typeface="Times New Roman" pitchFamily="18" charset="0"/>
              </a:rPr>
              <a:t>   В художественных произведениях содержится много загадок, а иногда автор дает и отгадку, а иногда и ошибается. </a:t>
            </a:r>
          </a:p>
          <a:p>
            <a:pPr>
              <a:lnSpc>
                <a:spcPct val="80000"/>
              </a:lnSpc>
            </a:pPr>
            <a:r>
              <a:rPr lang="ru-RU" sz="2200" dirty="0" smtClean="0">
                <a:latin typeface="Times New Roman" pitchFamily="18" charset="0"/>
              </a:rPr>
              <a:t>   Авторы, используя математические данные, предлагают читателю подумать. </a:t>
            </a:r>
            <a:r>
              <a:rPr lang="ru-RU" sz="2200" dirty="0" smtClean="0">
                <a:latin typeface="Times New Roman" pitchFamily="18" charset="0"/>
              </a:rPr>
              <a:t>  </a:t>
            </a:r>
            <a:endParaRPr lang="ru-RU" sz="22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200" dirty="0" smtClean="0">
                <a:latin typeface="Times New Roman" pitchFamily="18" charset="0"/>
              </a:rPr>
              <a:t>   Грамотное использование математических фактов делает художественное произведение достоверным и реальным.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2708920"/>
            <a:ext cx="8064896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 многих произведения можно заметить « руку математика». На страницах многих книг содержится много загадок и ни одной отгадки. А разве книга не должна давать читателю пищу для ума? На самом деле любая книга откроет свои тайны только тому человеку, кто умеет смотреть и видеть, тому кто умеет удивляться и воспринимать новое, тому кто умеет сам добывать знания и отвечать на интересующие его вопросы.</a:t>
            </a:r>
            <a:endParaRPr kumimoji="0" lang="ru-RU" sz="2200" b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6"/>
            <a:ext cx="7704856" cy="3367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3600" dirty="0" smtClean="0">
                <a:latin typeface="Times New Roman" pitchFamily="18" charset="0"/>
              </a:rPr>
              <a:t>«Гуманитарные науки... только тогда будут удовлетворять человеческую мысль, когда в движении своём они встретятся с точными науками и пойдут с ними рядом...»     </a:t>
            </a:r>
          </a:p>
          <a:p>
            <a:pPr>
              <a:lnSpc>
                <a:spcPct val="80000"/>
              </a:lnSpc>
            </a:pPr>
            <a:r>
              <a:rPr lang="ru-RU" sz="3600" dirty="0" smtClean="0">
                <a:latin typeface="Times New Roman" pitchFamily="18" charset="0"/>
              </a:rPr>
              <a:t>                                                          </a:t>
            </a:r>
          </a:p>
          <a:p>
            <a:pPr algn="r">
              <a:lnSpc>
                <a:spcPct val="80000"/>
              </a:lnSpc>
            </a:pPr>
            <a:r>
              <a:rPr lang="ru-RU" sz="3600" dirty="0" smtClean="0">
                <a:latin typeface="Times New Roman" pitchFamily="18" charset="0"/>
              </a:rPr>
              <a:t>   </a:t>
            </a:r>
            <a:r>
              <a:rPr lang="ru-RU" sz="3600" i="1" dirty="0" smtClean="0">
                <a:latin typeface="Times New Roman" pitchFamily="18" charset="0"/>
              </a:rPr>
              <a:t>А. П. Чехов</a:t>
            </a:r>
          </a:p>
          <a:p>
            <a:pPr>
              <a:lnSpc>
                <a:spcPct val="80000"/>
              </a:lnSpc>
            </a:pPr>
            <a:endParaRPr lang="ru-RU" sz="1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743325" y="319088"/>
            <a:ext cx="5400675" cy="3109912"/>
          </a:xfrm>
        </p:spPr>
        <p:txBody>
          <a:bodyPr lIns="91440" tIns="45720" rIns="91440" bIns="45720">
            <a:normAutofit fontScale="85000" lnSpcReduction="10000"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tx2"/>
                </a:solidFill>
              </a:rPr>
              <a:t>    </a:t>
            </a:r>
            <a:r>
              <a:rPr lang="ru-RU" dirty="0" smtClean="0"/>
              <a:t>Во многих художественных произведениях мы можем найти математические задачи. Обычно на них не обращают внимание. А сами задачи воспринимаются как дополнительные детали произведения. Но бывают случаи, когда читатель обращает внимание на такую задачу и даже хочет ее решить.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5123" name="Picture 4" descr="schita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2952750" cy="427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Прямоугольник 5"/>
          <p:cNvSpPr>
            <a:spLocks noChangeArrowheads="1"/>
          </p:cNvSpPr>
          <p:nvPr/>
        </p:nvSpPr>
        <p:spPr bwMode="auto">
          <a:xfrm>
            <a:off x="287338" y="3778250"/>
            <a:ext cx="2736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/>
              <a:t>Н. П. Богданов-Бельский</a:t>
            </a:r>
          </a:p>
          <a:p>
            <a:pPr algn="ctr"/>
            <a:r>
              <a:rPr lang="ru-RU" sz="1600" b="1"/>
              <a:t>«Устный счет»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203848" y="3789040"/>
            <a:ext cx="5652120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ru-RU" sz="2200" dirty="0"/>
              <a:t>         Если читатель любит математику, то от него такая задача </a:t>
            </a:r>
            <a:r>
              <a:rPr kumimoji="1" lang="ru-RU" sz="2200" dirty="0" smtClean="0"/>
              <a:t>не </a:t>
            </a:r>
            <a:r>
              <a:rPr kumimoji="1" lang="ru-RU" sz="2200" dirty="0"/>
              <a:t>ускользнет! </a:t>
            </a:r>
          </a:p>
          <a:p>
            <a:r>
              <a:rPr kumimoji="1" lang="ru-RU" sz="2200" dirty="0"/>
              <a:t>         Он не упустит случая разобраться, что это там предложил автор: разрешима задача или нет, и сколько она имеет решений?</a:t>
            </a:r>
          </a:p>
          <a:p>
            <a:r>
              <a:rPr kumimoji="1" lang="ru-RU" sz="2000" dirty="0"/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8" descr="733042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36912"/>
            <a:ext cx="1909762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699792" y="260648"/>
            <a:ext cx="46794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Cambria" pitchFamily="18" charset="0"/>
              </a:rPr>
              <a:t>Сказка о царе </a:t>
            </a:r>
            <a:r>
              <a:rPr lang="ru-RU" sz="3200" b="1" dirty="0" err="1" smtClean="0">
                <a:latin typeface="Cambria" pitchFamily="18" charset="0"/>
              </a:rPr>
              <a:t>Салтане</a:t>
            </a:r>
            <a:r>
              <a:rPr lang="ru-RU" sz="3200" b="1" dirty="0" smtClean="0">
                <a:latin typeface="Cambria" pitchFamily="18" charset="0"/>
              </a:rPr>
              <a:t> </a:t>
            </a:r>
            <a:endParaRPr lang="ru-RU" sz="3200" b="1" dirty="0"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5445224"/>
            <a:ext cx="3303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Александр Сергеевич Пушкин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1556792"/>
            <a:ext cx="46085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Каждый день идет там диво: </a:t>
            </a:r>
            <a:br>
              <a:rPr lang="ru-RU" b="1" dirty="0" smtClean="0"/>
            </a:br>
            <a:r>
              <a:rPr lang="ru-RU" b="1" dirty="0" smtClean="0"/>
              <a:t>Море вздуется бурливо, </a:t>
            </a:r>
            <a:br>
              <a:rPr lang="ru-RU" b="1" dirty="0" smtClean="0"/>
            </a:br>
            <a:r>
              <a:rPr lang="ru-RU" b="1" dirty="0" smtClean="0"/>
              <a:t>Закипит, подымет вой, </a:t>
            </a:r>
            <a:br>
              <a:rPr lang="ru-RU" b="1" dirty="0" smtClean="0"/>
            </a:br>
            <a:r>
              <a:rPr lang="ru-RU" b="1" dirty="0" smtClean="0"/>
              <a:t>Хлынет на берег пустой, </a:t>
            </a:r>
            <a:br>
              <a:rPr lang="ru-RU" b="1" dirty="0" smtClean="0"/>
            </a:br>
            <a:r>
              <a:rPr lang="ru-RU" b="1" dirty="0" smtClean="0"/>
              <a:t>Расплеснется в скором беге — </a:t>
            </a:r>
            <a:br>
              <a:rPr lang="ru-RU" b="1" dirty="0" smtClean="0"/>
            </a:br>
            <a:r>
              <a:rPr lang="ru-RU" b="1" dirty="0" smtClean="0"/>
              <a:t>И останутся на бреге </a:t>
            </a:r>
            <a:br>
              <a:rPr lang="ru-RU" b="1" dirty="0" smtClean="0"/>
            </a:br>
            <a:r>
              <a:rPr lang="ru-RU" b="1" dirty="0" smtClean="0"/>
              <a:t>Тридцать три богатыря, </a:t>
            </a:r>
            <a:br>
              <a:rPr lang="ru-RU" b="1" dirty="0" smtClean="0"/>
            </a:br>
            <a:r>
              <a:rPr lang="ru-RU" b="1" dirty="0" smtClean="0"/>
              <a:t>В чешуе златой горя, </a:t>
            </a:r>
            <a:br>
              <a:rPr lang="ru-RU" b="1" dirty="0" smtClean="0"/>
            </a:br>
            <a:r>
              <a:rPr lang="ru-RU" b="1" dirty="0" smtClean="0"/>
              <a:t>Все красавцы молодые, </a:t>
            </a:r>
            <a:br>
              <a:rPr lang="ru-RU" b="1" dirty="0" smtClean="0"/>
            </a:br>
            <a:r>
              <a:rPr lang="ru-RU" b="1" dirty="0" smtClean="0"/>
              <a:t>Великаны удалые, </a:t>
            </a:r>
            <a:br>
              <a:rPr lang="ru-RU" b="1" dirty="0" smtClean="0"/>
            </a:br>
            <a:r>
              <a:rPr lang="ru-RU" b="1" dirty="0" smtClean="0"/>
              <a:t>Все равны, как на подбор; </a:t>
            </a:r>
            <a:br>
              <a:rPr lang="ru-RU" b="1" dirty="0" smtClean="0"/>
            </a:br>
            <a:r>
              <a:rPr lang="ru-RU" b="1" dirty="0" smtClean="0"/>
              <a:t>Старый дядька </a:t>
            </a:r>
            <a:r>
              <a:rPr lang="ru-RU" b="1" dirty="0" err="1" smtClean="0"/>
              <a:t>Черномор</a:t>
            </a:r>
            <a:r>
              <a:rPr lang="ru-RU" b="1" dirty="0" smtClean="0"/>
              <a:t> </a:t>
            </a:r>
            <a:br>
              <a:rPr lang="ru-RU" b="1" dirty="0" smtClean="0"/>
            </a:br>
            <a:r>
              <a:rPr lang="ru-RU" b="1" dirty="0" smtClean="0"/>
              <a:t>С ними из моря выходит </a:t>
            </a:r>
            <a:br>
              <a:rPr lang="ru-RU" b="1" dirty="0" smtClean="0"/>
            </a:br>
            <a:r>
              <a:rPr lang="ru-RU" b="1" dirty="0" smtClean="0"/>
              <a:t>И попарно их выводит, </a:t>
            </a:r>
            <a:br>
              <a:rPr lang="ru-RU" b="1" dirty="0" smtClean="0"/>
            </a:br>
            <a:r>
              <a:rPr lang="ru-RU" b="1" dirty="0" smtClean="0"/>
              <a:t>Чтобы остров тот хранить </a:t>
            </a:r>
            <a:br>
              <a:rPr lang="ru-RU" b="1" dirty="0" smtClean="0"/>
            </a:br>
            <a:r>
              <a:rPr lang="ru-RU" b="1" dirty="0" smtClean="0"/>
              <a:t>И дозором обходить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764704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Докажите, что сказка о царе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Салтане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именно сказка, а не быль.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620688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... Итак, на берег из моря выходят 33 молодых богатыря и старый дядька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Черномор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который выводит их парами, то есть по двое. Но 33 на 2 не делится, следовательно, поэтическое описание оказывается ложным, невозможным с точки зрения арифметики. Отсюда следует, что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произ-ведение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Александра Сергеевича Пушкина действительно является сказкой, что и требовалось доказать.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skaz-pushkina.ru/images/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356992"/>
            <a:ext cx="4248472" cy="3209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404664"/>
            <a:ext cx="40286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atin typeface="Cambria" pitchFamily="18" charset="0"/>
              </a:rPr>
              <a:t>Зарядка для хвоста</a:t>
            </a:r>
            <a:endParaRPr lang="ru-RU" sz="3200" b="1" dirty="0"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831640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000" b="1" dirty="0" smtClean="0">
                <a:latin typeface="Times New Roman" pitchFamily="18" charset="0"/>
              </a:rPr>
              <a:t>История о том, как главные герои измеряли рост удава.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000" b="1" dirty="0" smtClean="0">
                <a:latin typeface="Times New Roman" pitchFamily="18" charset="0"/>
              </a:rPr>
              <a:t>Оказывается, что он составляет 38 попугаев, 5 мартышек или 2 слоненка.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000" b="1" dirty="0" smtClean="0">
                <a:latin typeface="Times New Roman" pitchFamily="18" charset="0"/>
              </a:rPr>
              <a:t>А так ли это на самом деле? 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 l="24525" t="-304" r="233" b="18413"/>
          <a:stretch>
            <a:fillRect/>
          </a:stretch>
        </p:blipFill>
        <p:spPr bwMode="auto">
          <a:xfrm>
            <a:off x="1043608" y="3068960"/>
            <a:ext cx="2016224" cy="3048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2" descr="Григорий  Остер. Зарядка для Хвост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852936"/>
            <a:ext cx="2671623" cy="344725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99592" y="6237312"/>
            <a:ext cx="19400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Григорий Остер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268760"/>
            <a:ext cx="8496944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400" b="1" dirty="0" smtClean="0">
                <a:latin typeface="Times New Roman" pitchFamily="18" charset="0"/>
              </a:rPr>
              <a:t>На самом деле,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400" b="1" dirty="0" smtClean="0">
                <a:latin typeface="Times New Roman" pitchFamily="18" charset="0"/>
              </a:rPr>
              <a:t>средний рост попугая = 22см,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400" b="1" dirty="0" smtClean="0">
                <a:latin typeface="Times New Roman" pitchFamily="18" charset="0"/>
              </a:rPr>
              <a:t>мартышки = 77см,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400" b="1" dirty="0" smtClean="0">
                <a:latin typeface="Times New Roman" pitchFamily="18" charset="0"/>
              </a:rPr>
              <a:t>слона = 335см,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400" b="1" dirty="0" smtClean="0">
                <a:latin typeface="Times New Roman" pitchFamily="18" charset="0"/>
              </a:rPr>
              <a:t>удава = 10м.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400" b="1" dirty="0" smtClean="0">
                <a:latin typeface="Times New Roman" pitchFamily="18" charset="0"/>
              </a:rPr>
              <a:t>Выполнив несложные вычисления, получим, что в жизни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400" b="1" dirty="0" smtClean="0">
                <a:latin typeface="Times New Roman" pitchFamily="18" charset="0"/>
              </a:rPr>
              <a:t>длина 1 удава = 45 попугаям (1000: 22=45)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400" b="1" dirty="0" smtClean="0">
                <a:latin typeface="Times New Roman" pitchFamily="18" charset="0"/>
              </a:rPr>
              <a:t>= 13 мартышкам (1000: 77 = 13) 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400" b="1" dirty="0" smtClean="0">
                <a:latin typeface="Times New Roman" pitchFamily="18" charset="0"/>
              </a:rPr>
              <a:t>= 3 слонам (1000: 335 = 3).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93595" y="404664"/>
            <a:ext cx="15663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467544" y="4273932"/>
            <a:ext cx="658822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сделать вывод, что автор в своем произведении пренебрег точными данными.</a:t>
            </a:r>
            <a:endParaRPr kumimoji="0" lang="ru-RU" sz="360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Рисунок 0" descr="Il6-473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501008"/>
            <a:ext cx="1954213" cy="2117725"/>
          </a:xfrm>
          <a:prstGeom prst="rect">
            <a:avLst/>
          </a:prstGeom>
          <a:noFill/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-2019300" y="992188"/>
            <a:ext cx="1757362" cy="4667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Петр Павлович Ершов (рис. 1)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80" name="Рисунок 2" descr="1223049322_konek-gorbun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212976"/>
            <a:ext cx="1944216" cy="2657361"/>
          </a:xfrm>
          <a:prstGeom prst="rect">
            <a:avLst/>
          </a:prstGeom>
          <a:noFill/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2123728" y="194157"/>
            <a:ext cx="4176464" cy="620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Аршинные уши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2095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2305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43608" y="5877272"/>
            <a:ext cx="2592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Петр Павлович Ершов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292080" y="6021288"/>
            <a:ext cx="2104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«Конек-Горбунок» </a:t>
            </a:r>
            <a:endParaRPr lang="ru-RU" dirty="0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251520" y="1013393"/>
            <a:ext cx="71287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«Прекрасивых двух коней золотогривых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 игрушечку-конька 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Ростом только в три вершка,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спине с двумя горбами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 с аршинными ушами…»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0" descr="gorbatikon1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204864"/>
            <a:ext cx="3036887" cy="364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043608" y="260648"/>
            <a:ext cx="15663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403648" y="692696"/>
            <a:ext cx="56886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аршин = 16 вершков = 71 см, отсюда находим, чему равен 1 вершок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1835696" y="2564904"/>
            <a:ext cx="28083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вершок = 4,4 см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4, 4 ∙ 3 = 13, 2(см)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323528" y="3592760"/>
            <a:ext cx="449999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Получается, что конек-горбунок был ростом 13,2 см, а его уши были 71 см! Это явное несоответствие !Только представьте,  уши конька-горбунка в 5 раз больше его роста! Имея аршинные уши, он не смог бы, не то чтобы летать, но и передвигаться. Их масса перевешивала бы самого конька-горбунка!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5" name="Picture 1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1700808"/>
            <a:ext cx="2905125" cy="800100"/>
          </a:xfrm>
          <a:prstGeom prst="rect">
            <a:avLst/>
          </a:prstGeom>
          <a:noFill/>
        </p:spPr>
      </p:pic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0" y="1257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77</TotalTime>
  <Words>924</Words>
  <Application>Microsoft Office PowerPoint</Application>
  <PresentationFormat>Экран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Nickolay</dc:creator>
  <cp:lastModifiedBy>Nickolay</cp:lastModifiedBy>
  <cp:revision>12</cp:revision>
  <dcterms:created xsi:type="dcterms:W3CDTF">2015-11-08T08:34:04Z</dcterms:created>
  <dcterms:modified xsi:type="dcterms:W3CDTF">2015-11-27T17:11:08Z</dcterms:modified>
</cp:coreProperties>
</file>