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58" r:id="rId4"/>
    <p:sldId id="259" r:id="rId5"/>
    <p:sldId id="260" r:id="rId6"/>
    <p:sldId id="276" r:id="rId7"/>
    <p:sldId id="277" r:id="rId8"/>
    <p:sldId id="269" r:id="rId9"/>
    <p:sldId id="271" r:id="rId10"/>
    <p:sldId id="272" r:id="rId11"/>
    <p:sldId id="273" r:id="rId12"/>
    <p:sldId id="267" r:id="rId13"/>
    <p:sldId id="270" r:id="rId14"/>
  </p:sldIdLst>
  <p:sldSz cx="9906000" cy="6858000" type="A4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09" autoAdjust="0"/>
  </p:normalViewPr>
  <p:slideViewPr>
    <p:cSldViewPr>
      <p:cViewPr varScale="1">
        <p:scale>
          <a:sx n="46" d="100"/>
          <a:sy n="46" d="100"/>
        </p:scale>
        <p:origin x="-1956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bar3DChart>
        <c:barDir val="col"/>
        <c:grouping val="standard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B050"/>
              </a:solidFill>
            </a:ln>
          </c:spPr>
          <c:cat>
            <c:strRef>
              <c:f>Лист1!$A$2:$A$5</c:f>
              <c:strCache>
                <c:ptCount val="4"/>
                <c:pt idx="0">
                  <c:v>Уровень знания детей</c:v>
                </c:pt>
                <c:pt idx="1">
                  <c:v>Занятость родителей</c:v>
                </c:pt>
                <c:pt idx="2">
                  <c:v>Интересы детей</c:v>
                </c:pt>
                <c:pt idx="3">
                  <c:v>Затруднения в знаниях родителей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6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dLbls/>
        <c:shape val="cylinder"/>
        <c:axId val="45295872"/>
        <c:axId val="45314048"/>
        <c:axId val="71419200"/>
      </c:bar3DChart>
      <c:catAx>
        <c:axId val="45295872"/>
        <c:scaling>
          <c:orientation val="minMax"/>
        </c:scaling>
        <c:axPos val="b"/>
        <c:tickLblPos val="nextTo"/>
        <c:crossAx val="45314048"/>
        <c:crosses val="autoZero"/>
        <c:auto val="1"/>
        <c:lblAlgn val="ctr"/>
        <c:lblOffset val="100"/>
      </c:catAx>
      <c:valAx>
        <c:axId val="45314048"/>
        <c:scaling>
          <c:orientation val="minMax"/>
        </c:scaling>
        <c:axPos val="l"/>
        <c:majorGridlines/>
        <c:numFmt formatCode="General" sourceLinked="1"/>
        <c:tickLblPos val="nextTo"/>
        <c:crossAx val="45295872"/>
        <c:crosses val="autoZero"/>
        <c:crossBetween val="between"/>
      </c:valAx>
      <c:serAx>
        <c:axId val="71419200"/>
        <c:scaling>
          <c:orientation val="minMax"/>
        </c:scaling>
        <c:delete val="1"/>
        <c:axPos val="b"/>
        <c:tickLblPos val="none"/>
        <c:crossAx val="45314048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5263" tIns="47632" rIns="95263" bIns="4763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695" y="0"/>
            <a:ext cx="4278842" cy="339884"/>
          </a:xfrm>
          <a:prstGeom prst="rect">
            <a:avLst/>
          </a:prstGeom>
        </p:spPr>
        <p:txBody>
          <a:bodyPr vert="horz" lIns="95263" tIns="47632" rIns="95263" bIns="47632" rtlCol="0"/>
          <a:lstStyle>
            <a:lvl1pPr algn="r">
              <a:defRPr sz="1300"/>
            </a:lvl1pPr>
          </a:lstStyle>
          <a:p>
            <a:fld id="{82B109F4-2F3D-444A-A0D8-6AF6425FE5A7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3" tIns="47632" rIns="95263" bIns="476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28897"/>
            <a:ext cx="7899400" cy="3058953"/>
          </a:xfrm>
          <a:prstGeom prst="rect">
            <a:avLst/>
          </a:prstGeom>
        </p:spPr>
        <p:txBody>
          <a:bodyPr vert="horz" lIns="95263" tIns="47632" rIns="95263" bIns="4763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278842" cy="339884"/>
          </a:xfrm>
          <a:prstGeom prst="rect">
            <a:avLst/>
          </a:prstGeom>
        </p:spPr>
        <p:txBody>
          <a:bodyPr vert="horz" lIns="95263" tIns="47632" rIns="95263" bIns="4763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695" y="6456218"/>
            <a:ext cx="4278842" cy="339884"/>
          </a:xfrm>
          <a:prstGeom prst="rect">
            <a:avLst/>
          </a:prstGeom>
        </p:spPr>
        <p:txBody>
          <a:bodyPr vert="horz" lIns="95263" tIns="47632" rIns="95263" bIns="47632" rtlCol="0" anchor="b"/>
          <a:lstStyle>
            <a:lvl1pPr algn="r">
              <a:defRPr sz="1300"/>
            </a:lvl1pPr>
          </a:lstStyle>
          <a:p>
            <a:fld id="{B2117E81-3FC2-4FD4-86BA-6F190A815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34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1AE5-1AAD-4F83-866E-9CA9381FDF7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6B6C-624E-400A-93E7-4D2EBEEC4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11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1AE5-1AAD-4F83-866E-9CA9381FDF7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6B6C-624E-400A-93E7-4D2EBEEC4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389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1AE5-1AAD-4F83-866E-9CA9381FDF7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6B6C-624E-400A-93E7-4D2EBEEC4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951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1AE5-1AAD-4F83-866E-9CA9381FDF7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6B6C-624E-400A-93E7-4D2EBEEC4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97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1AE5-1AAD-4F83-866E-9CA9381FDF7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6B6C-624E-400A-93E7-4D2EBEEC4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59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1AE5-1AAD-4F83-866E-9CA9381FDF7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6B6C-624E-400A-93E7-4D2EBEEC4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419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1AE5-1AAD-4F83-866E-9CA9381FDF7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6B6C-624E-400A-93E7-4D2EBEEC4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84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1AE5-1AAD-4F83-866E-9CA9381FDF7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6B6C-624E-400A-93E7-4D2EBEEC4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041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1AE5-1AAD-4F83-866E-9CA9381FDF7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6B6C-624E-400A-93E7-4D2EBEEC4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59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1AE5-1AAD-4F83-866E-9CA9381FDF7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6B6C-624E-400A-93E7-4D2EBEEC4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19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1AE5-1AAD-4F83-866E-9CA9381FDF7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6B6C-624E-400A-93E7-4D2EBEEC4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09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C1AE5-1AAD-4F83-866E-9CA9381FDF7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46B6C-624E-400A-93E7-4D2EBEEC4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2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8818" y="1643050"/>
            <a:ext cx="2594837" cy="3786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272480" y="692696"/>
            <a:ext cx="4290477" cy="583264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4600" b="1" i="1" dirty="0" smtClean="0">
                <a:solidFill>
                  <a:srgbClr val="002060"/>
                </a:solidFill>
              </a:rPr>
              <a:t>Болдырева </a:t>
            </a:r>
          </a:p>
          <a:p>
            <a:pPr algn="ctr"/>
            <a:r>
              <a:rPr lang="ru-RU" sz="4600" b="1" i="1" dirty="0" smtClean="0">
                <a:solidFill>
                  <a:srgbClr val="002060"/>
                </a:solidFill>
              </a:rPr>
              <a:t>Екатерина</a:t>
            </a:r>
          </a:p>
          <a:p>
            <a:pPr algn="ctr"/>
            <a:r>
              <a:rPr lang="ru-RU" sz="4600" b="1" i="1" dirty="0" smtClean="0">
                <a:solidFill>
                  <a:srgbClr val="002060"/>
                </a:solidFill>
              </a:rPr>
              <a:t>Вадимовна,</a:t>
            </a:r>
            <a:endParaRPr lang="ru-RU" sz="4500" b="1" i="1" dirty="0" smtClean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i="1" dirty="0" smtClean="0">
                <a:solidFill>
                  <a:srgbClr val="002060"/>
                </a:solidFill>
              </a:rPr>
              <a:t>воспитатель</a:t>
            </a:r>
            <a:endParaRPr lang="ru-RU" sz="4500" b="1" i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i="1" dirty="0">
                <a:solidFill>
                  <a:srgbClr val="002060"/>
                </a:solidFill>
              </a:rPr>
              <a:t>МБДОУ детский сад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i="1" dirty="0" smtClean="0">
                <a:solidFill>
                  <a:srgbClr val="002060"/>
                </a:solidFill>
              </a:rPr>
              <a:t>«Золотой ключик»</a:t>
            </a:r>
            <a:endParaRPr lang="ru-RU" sz="4500" b="1" i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i="1" dirty="0">
                <a:solidFill>
                  <a:srgbClr val="002060"/>
                </a:solidFill>
              </a:rPr>
              <a:t>р. п. Усть-Донецкий Ростовской области</a:t>
            </a:r>
          </a:p>
          <a:p>
            <a:endParaRPr lang="ru-RU" sz="5000" b="1" i="1" dirty="0"/>
          </a:p>
        </p:txBody>
      </p:sp>
    </p:spTree>
    <p:extLst>
      <p:ext uri="{BB962C8B-B14F-4D97-AF65-F5344CB8AC3E}">
        <p14:creationId xmlns:p14="http://schemas.microsoft.com/office/powerpoint/2010/main" xmlns="" val="749855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9698" y="1"/>
            <a:ext cx="8955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с родителями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0247" name="Группа 6"/>
          <p:cNvGrpSpPr>
            <a:grpSpLocks/>
          </p:cNvGrpSpPr>
          <p:nvPr/>
        </p:nvGrpSpPr>
        <p:grpSpPr bwMode="auto">
          <a:xfrm>
            <a:off x="386921" y="857232"/>
            <a:ext cx="3018256" cy="1500198"/>
            <a:chOff x="4944760" y="-1852367"/>
            <a:chExt cx="2925412" cy="291357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944760" y="-1852367"/>
              <a:ext cx="2887437" cy="187301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Развлечения, игры, </a:t>
              </a:r>
              <a:endPara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выставки</a:t>
              </a:r>
              <a:r>
                <a:rPr lang="ru-RU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, посещение </a:t>
              </a:r>
              <a:r>
                <a:rPr lang="ru-RU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концертов</a:t>
              </a:r>
              <a:endPara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230592" y="-1011"/>
              <a:ext cx="1639580" cy="106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7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0248" name="Группа 9"/>
          <p:cNvGrpSpPr>
            <a:grpSpLocks/>
          </p:cNvGrpSpPr>
          <p:nvPr/>
        </p:nvGrpSpPr>
        <p:grpSpPr bwMode="auto">
          <a:xfrm>
            <a:off x="382969" y="3571876"/>
            <a:ext cx="3075102" cy="1162381"/>
            <a:chOff x="4517195" y="1403259"/>
            <a:chExt cx="2831169" cy="122715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520834" y="1403260"/>
              <a:ext cx="2827530" cy="12068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4517195" y="1403259"/>
              <a:ext cx="2774188" cy="1227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Прогулки по поселку, </a:t>
              </a:r>
              <a:r>
                <a:rPr lang="ru-RU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экскурсии </a:t>
              </a:r>
              <a:endPara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49" name="Группа 12"/>
          <p:cNvGrpSpPr>
            <a:grpSpLocks/>
          </p:cNvGrpSpPr>
          <p:nvPr/>
        </p:nvGrpSpPr>
        <p:grpSpPr bwMode="auto">
          <a:xfrm>
            <a:off x="232139" y="2285992"/>
            <a:ext cx="3173039" cy="1071571"/>
            <a:chOff x="2725016" y="2022989"/>
            <a:chExt cx="2761579" cy="102555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792795" y="2022989"/>
              <a:ext cx="2693800" cy="967118"/>
            </a:xfrm>
            <a:prstGeom prst="rect">
              <a:avLst/>
            </a:prstGeom>
            <a:solidFill>
              <a:srgbClr val="26FAC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2725016" y="2091361"/>
              <a:ext cx="2711165" cy="9571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  Создание                развивающей </a:t>
              </a:r>
              <a:r>
                <a:rPr lang="ru-RU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среды</a:t>
              </a:r>
            </a:p>
          </p:txBody>
        </p:sp>
      </p:grpSp>
      <p:grpSp>
        <p:nvGrpSpPr>
          <p:cNvPr id="10250" name="Группа 16"/>
          <p:cNvGrpSpPr>
            <a:grpSpLocks/>
          </p:cNvGrpSpPr>
          <p:nvPr/>
        </p:nvGrpSpPr>
        <p:grpSpPr bwMode="auto">
          <a:xfrm>
            <a:off x="464313" y="2564906"/>
            <a:ext cx="5953951" cy="3578739"/>
            <a:chOff x="-1574416" y="3107139"/>
            <a:chExt cx="5659323" cy="343793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-1574416" y="5515662"/>
              <a:ext cx="2788804" cy="10294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Наблюдения, исследования, </a:t>
              </a:r>
              <a:r>
                <a:rPr lang="ru-RU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труд</a:t>
              </a:r>
              <a:endPara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378431" y="3107139"/>
              <a:ext cx="2706476" cy="1416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" name="Picture 2" descr="C:\Documents and Settings\Katrin\Рабочий стол\каз дет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2132" y="714356"/>
            <a:ext cx="2708691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" name="Picture 5" descr="C:\Documents and Settings\Katrin\Рабочий стол\IMG_20171003_082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2133" y="2857496"/>
            <a:ext cx="2786082" cy="1643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2133" y="4857761"/>
            <a:ext cx="2786082" cy="18573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Содержимое 4" descr="IMG_20171016_1423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7779" y="1428736"/>
            <a:ext cx="2553909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Содержимое 6" descr="DSC047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42561" y="4214818"/>
            <a:ext cx="2553909" cy="2043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94946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9407" y="0"/>
            <a:ext cx="69419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Минимальный риск </a:t>
            </a:r>
            <a:endParaRPr lang="ru-RU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473" y="1268762"/>
            <a:ext cx="405645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99942" y="1265361"/>
            <a:ext cx="426552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095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2870" y="4108440"/>
            <a:ext cx="52265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Блок-схема: сохраненные данные 14"/>
          <p:cNvSpPr/>
          <p:nvPr/>
        </p:nvSpPr>
        <p:spPr>
          <a:xfrm>
            <a:off x="309530" y="1785927"/>
            <a:ext cx="4446492" cy="1375761"/>
          </a:xfrm>
          <a:prstGeom prst="flowChartOnlineStorag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Долгое пребывание ребёнка на улице, утомит его,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5655079" y="1700809"/>
            <a:ext cx="49529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030391" y="1928803"/>
            <a:ext cx="4643470" cy="142497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разовьёт выносливость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 зарождающегося патриотизма.</a:t>
            </a:r>
          </a:p>
        </p:txBody>
      </p:sp>
      <p:sp>
        <p:nvSpPr>
          <p:cNvPr id="28" name="Блок-схема: сохраненные данные 27"/>
          <p:cNvSpPr/>
          <p:nvPr/>
        </p:nvSpPr>
        <p:spPr>
          <a:xfrm>
            <a:off x="386921" y="3929066"/>
            <a:ext cx="4181509" cy="1152128"/>
          </a:xfrm>
          <a:prstGeom prst="flowChartOnlineStorag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Капризы детей в присутствии   родителей,</a:t>
            </a:r>
          </a:p>
          <a:p>
            <a:pPr marL="109537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798218" y="3857628"/>
            <a:ext cx="4880711" cy="13603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</a:p>
          <a:p>
            <a:pPr marL="1095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есть возможность анализа своего домашнего воспитания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3482568" y="3886200"/>
            <a:ext cx="2708691" cy="225744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3418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Планы на будущее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489" y="1628800"/>
            <a:ext cx="9283031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-выпуск газеты «Казачьи новости»;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-День казачьей кухни;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-День Дона;</a:t>
            </a:r>
            <a:endParaRPr lang="ru-RU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-использование </a:t>
            </a:r>
            <a:r>
              <a:rPr lang="ru-RU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интерактивных методов работы с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родителями.</a:t>
            </a:r>
            <a:endParaRPr lang="ru-RU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8327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306490"/>
          </a:xfrm>
        </p:spPr>
        <p:txBody>
          <a:bodyPr>
            <a:norm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Творческих успехов,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коллеги!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Содержимое 4" descr="IMG_20170424_0954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3438" y="3143249"/>
            <a:ext cx="4341870" cy="3500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66192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79704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ru-RU" sz="3600" b="1" i="1" dirty="0" smtClean="0">
                <a:solidFill>
                  <a:srgbClr val="002060"/>
                </a:solidFill>
              </a:rPr>
              <a:t>«</a:t>
            </a:r>
            <a:r>
              <a:rPr lang="ru-RU" sz="3600" b="1" i="1" dirty="0">
                <a:solidFill>
                  <a:srgbClr val="002060"/>
                </a:solidFill>
              </a:rPr>
              <a:t>Человеку никак нельзя жить без Родины, как нельзя жить без сердца»</a:t>
            </a:r>
            <a:br>
              <a:rPr lang="ru-RU" sz="3600" b="1" i="1" dirty="0">
                <a:solidFill>
                  <a:srgbClr val="002060"/>
                </a:solidFill>
              </a:rPr>
            </a:br>
            <a:r>
              <a:rPr lang="ru-RU" sz="3600" b="1" i="1" dirty="0">
                <a:solidFill>
                  <a:srgbClr val="002060"/>
                </a:solidFill>
              </a:rPr>
              <a:t>                                                 </a:t>
            </a:r>
            <a:r>
              <a:rPr lang="ru-RU" sz="3600" b="1" i="1" dirty="0" smtClean="0">
                <a:solidFill>
                  <a:srgbClr val="002060"/>
                </a:solidFill>
              </a:rPr>
              <a:t>       К</a:t>
            </a:r>
            <a:r>
              <a:rPr lang="ru-RU" sz="3600" b="1" i="1" dirty="0">
                <a:solidFill>
                  <a:srgbClr val="002060"/>
                </a:solidFill>
              </a:rPr>
              <a:t>. Паустовски</a:t>
            </a:r>
            <a:r>
              <a:rPr lang="ru-RU" sz="3100" b="1" i="1" dirty="0">
                <a:solidFill>
                  <a:srgbClr val="002060"/>
                </a:solidFill>
              </a:rPr>
              <a:t>й 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7" name="Содержимое 6" descr="IMG_20170505_1104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1268" y="1785926"/>
            <a:ext cx="3405211" cy="42687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IMG_20170505_1106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2500307"/>
            <a:ext cx="4535091" cy="3436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43369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Проект «Лучше нет родного края»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                                        среднесрочный 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4738" y="2428868"/>
            <a:ext cx="3714776" cy="3500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12" y="2357430"/>
            <a:ext cx="3792167" cy="364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11099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r>
              <a:rPr lang="ru-RU" sz="27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27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z="27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9452802"/>
              </p:ext>
            </p:extLst>
          </p:nvPr>
        </p:nvGraphicFramePr>
        <p:xfrm>
          <a:off x="495300" y="1600201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41786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472" y="116632"/>
            <a:ext cx="9517057" cy="6480720"/>
          </a:xfrm>
        </p:spPr>
        <p:txBody>
          <a:bodyPr>
            <a:normAutofit/>
          </a:bodyPr>
          <a:lstStyle/>
          <a:p>
            <a:pPr algn="l"/>
            <a:r>
              <a:rPr lang="ru-RU" sz="2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воспитание гражданских чувств, чувства любви к Родине, родному краю, развитие способностей к практическому и умственному экспериментированию, речевому планированию, логическим операциям.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-дать знания детям о родном посёлке ;</a:t>
            </a:r>
            <a:br>
              <a:rPr lang="ru-RU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знания детей о флоре и фауне р.п. Усть – Донецкого;</a:t>
            </a:r>
            <a:br>
              <a:rPr lang="ru-RU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любовь к родному  краю, умение видеть прекрасное, гордиться им. </a:t>
            </a:r>
            <a:br>
              <a:rPr lang="ru-RU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27511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Исследователи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3003" y="1285860"/>
            <a:ext cx="3651587" cy="4429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77629" y="4643447"/>
            <a:ext cx="19507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А.П. </a:t>
            </a:r>
            <a:r>
              <a:rPr lang="ru-RU" b="1" dirty="0" err="1" smtClean="0">
                <a:solidFill>
                  <a:srgbClr val="002060"/>
                </a:solidFill>
              </a:rPr>
              <a:t>Пронштейн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014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Ожидаемые результаты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4747" y="2143117"/>
            <a:ext cx="9132158" cy="3983047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поможет открыть детям красоту родного края;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послужит сплочению детско-родительского сообщества;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поможет накоплению детьми жизненного опыта для дальнейшего развития.</a:t>
            </a:r>
            <a:endParaRPr lang="ru-RU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463" y="260649"/>
            <a:ext cx="8814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Осуществление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" name="Picture 4" descr="C:\Documents and Settings\Katrin\Рабочий стол\IMG_20171003_105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4735" y="1357298"/>
            <a:ext cx="2262251" cy="19288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2133" y="1357298"/>
            <a:ext cx="2365809" cy="20717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3" name="Волна 32"/>
          <p:cNvSpPr/>
          <p:nvPr/>
        </p:nvSpPr>
        <p:spPr>
          <a:xfrm>
            <a:off x="232139" y="3643314"/>
            <a:ext cx="3018256" cy="1428760"/>
          </a:xfrm>
          <a:prstGeom prst="wave">
            <a:avLst>
              <a:gd name="adj1" fmla="val 12500"/>
              <a:gd name="adj2" fmla="val -3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 </a:t>
            </a:r>
            <a:r>
              <a:rPr lang="ru-RU" b="1" dirty="0" smtClean="0">
                <a:solidFill>
                  <a:srgbClr val="002060"/>
                </a:solidFill>
              </a:rPr>
              <a:t> этап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Информационно - накопительный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4" name="Волна 33"/>
          <p:cNvSpPr/>
          <p:nvPr/>
        </p:nvSpPr>
        <p:spPr>
          <a:xfrm>
            <a:off x="3559959" y="3786190"/>
            <a:ext cx="3095647" cy="1500198"/>
          </a:xfrm>
          <a:prstGeom prst="wave">
            <a:avLst>
              <a:gd name="adj1" fmla="val 12500"/>
              <a:gd name="adj2" fmla="val -3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II </a:t>
            </a:r>
            <a:r>
              <a:rPr lang="ru-RU" b="1" dirty="0" smtClean="0">
                <a:solidFill>
                  <a:srgbClr val="002060"/>
                </a:solidFill>
              </a:rPr>
              <a:t>этап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Организационно - практический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5" name="Волна 34"/>
          <p:cNvSpPr/>
          <p:nvPr/>
        </p:nvSpPr>
        <p:spPr>
          <a:xfrm>
            <a:off x="6887779" y="3857628"/>
            <a:ext cx="3018221" cy="1428760"/>
          </a:xfrm>
          <a:prstGeom prst="wave">
            <a:avLst>
              <a:gd name="adj1" fmla="val 12500"/>
              <a:gd name="adj2" fmla="val -2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III  </a:t>
            </a:r>
            <a:r>
              <a:rPr lang="ru-RU" b="1" dirty="0" smtClean="0">
                <a:solidFill>
                  <a:srgbClr val="002060"/>
                </a:solidFill>
              </a:rPr>
              <a:t>этап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Презентационно</a:t>
            </a:r>
            <a:r>
              <a:rPr lang="ru-RU" b="1" dirty="0" smtClean="0">
                <a:solidFill>
                  <a:srgbClr val="002060"/>
                </a:solidFill>
              </a:rPr>
              <a:t> - завершающий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6" name="Волна 35"/>
          <p:cNvSpPr/>
          <p:nvPr/>
        </p:nvSpPr>
        <p:spPr>
          <a:xfrm>
            <a:off x="3482568" y="5286388"/>
            <a:ext cx="2940864" cy="1428736"/>
          </a:xfrm>
          <a:prstGeom prst="wave">
            <a:avLst>
              <a:gd name="adj1" fmla="val 12500"/>
              <a:gd name="adj2" fmla="val -3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IV </a:t>
            </a:r>
            <a:r>
              <a:rPr lang="ru-RU" b="1" dirty="0" smtClean="0">
                <a:solidFill>
                  <a:srgbClr val="002060"/>
                </a:solidFill>
              </a:rPr>
              <a:t>этап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Контрольно- рефлексивный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Содержимое 4" descr="5936b7e610d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32" y="1357298"/>
            <a:ext cx="2321734" cy="19478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828840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471" y="188641"/>
            <a:ext cx="9361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Пути реализации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792133" y="2857496"/>
            <a:ext cx="2288611" cy="1617498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«Мой </a:t>
            </a:r>
            <a:r>
              <a:rPr lang="ru-RU" b="1" dirty="0">
                <a:solidFill>
                  <a:srgbClr val="002060"/>
                </a:solidFill>
              </a:rPr>
              <a:t>детский </a:t>
            </a:r>
            <a:r>
              <a:rPr lang="ru-RU" b="1" dirty="0" smtClean="0">
                <a:solidFill>
                  <a:srgbClr val="002060"/>
                </a:solidFill>
              </a:rPr>
              <a:t>сад»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41703" y="3000373"/>
            <a:ext cx="2166953" cy="1713533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«Здравствуй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осень </a:t>
            </a:r>
            <a:r>
              <a:rPr lang="ru-RU" b="1" dirty="0">
                <a:solidFill>
                  <a:srgbClr val="002060"/>
                </a:solidFill>
              </a:rPr>
              <a:t>золотая</a:t>
            </a:r>
            <a:r>
              <a:rPr lang="ru-RU" b="1" dirty="0" smtClean="0">
                <a:solidFill>
                  <a:srgbClr val="002060"/>
                </a:solidFill>
              </a:rPr>
              <a:t>!»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7119953" y="2786058"/>
            <a:ext cx="2124343" cy="1699294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«Осенние </a:t>
            </a:r>
            <a:r>
              <a:rPr lang="ru-RU" b="1" dirty="0">
                <a:solidFill>
                  <a:srgbClr val="002060"/>
                </a:solidFill>
              </a:rPr>
              <a:t>работы на </a:t>
            </a:r>
            <a:r>
              <a:rPr lang="ru-RU" b="1" dirty="0" smtClean="0">
                <a:solidFill>
                  <a:srgbClr val="002060"/>
                </a:solidFill>
              </a:rPr>
              <a:t>селе»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Блок-схема: перфолента 28"/>
          <p:cNvSpPr/>
          <p:nvPr/>
        </p:nvSpPr>
        <p:spPr>
          <a:xfrm>
            <a:off x="464313" y="5203418"/>
            <a:ext cx="2243619" cy="1654583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«Животные </a:t>
            </a:r>
            <a:r>
              <a:rPr lang="ru-RU" b="1" dirty="0">
                <a:solidFill>
                  <a:srgbClr val="002060"/>
                </a:solidFill>
              </a:rPr>
              <a:t>Донского </a:t>
            </a:r>
            <a:r>
              <a:rPr lang="ru-RU" b="1" dirty="0" smtClean="0">
                <a:solidFill>
                  <a:srgbClr val="002060"/>
                </a:solidFill>
              </a:rPr>
              <a:t>края»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2" name="Блок-схема: перфолента 31"/>
          <p:cNvSpPr/>
          <p:nvPr/>
        </p:nvSpPr>
        <p:spPr>
          <a:xfrm>
            <a:off x="3637351" y="5000637"/>
            <a:ext cx="2571947" cy="1512169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«Мой поселок </a:t>
            </a:r>
            <a:endParaRPr lang="ru-RU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Осенью»</a:t>
            </a:r>
            <a:endParaRPr lang="ru-RU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Блок-схема: перфолента 32"/>
          <p:cNvSpPr/>
          <p:nvPr/>
        </p:nvSpPr>
        <p:spPr>
          <a:xfrm>
            <a:off x="7042562" y="4786323"/>
            <a:ext cx="2428828" cy="1878599"/>
          </a:xfrm>
          <a:prstGeom prst="flowChartPunchedTa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«Осень – это   вторая весна,  когда каждый лист цветок»</a:t>
            </a:r>
          </a:p>
        </p:txBody>
      </p:sp>
      <p:sp>
        <p:nvSpPr>
          <p:cNvPr id="34" name="Блок-схема: перфолента 33"/>
          <p:cNvSpPr/>
          <p:nvPr/>
        </p:nvSpPr>
        <p:spPr>
          <a:xfrm>
            <a:off x="2244309" y="785794"/>
            <a:ext cx="4953035" cy="1571636"/>
          </a:xfrm>
          <a:prstGeom prst="flowChartPunchedTap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Донская осень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Заголовок 36"/>
          <p:cNvSpPr>
            <a:spLocks noGrp="1"/>
          </p:cNvSpPr>
          <p:nvPr>
            <p:ph type="subTitle" idx="1"/>
          </p:nvPr>
        </p:nvSpPr>
        <p:spPr>
          <a:xfrm>
            <a:off x="6732997" y="4214818"/>
            <a:ext cx="386956" cy="13954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3" name="Двойная стрелка вверх/вниз 42"/>
          <p:cNvSpPr/>
          <p:nvPr/>
        </p:nvSpPr>
        <p:spPr>
          <a:xfrm rot="2684032">
            <a:off x="2248138" y="2162692"/>
            <a:ext cx="378223" cy="9599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войная стрелка вверх/вниз 44"/>
          <p:cNvSpPr/>
          <p:nvPr/>
        </p:nvSpPr>
        <p:spPr>
          <a:xfrm rot="20581821">
            <a:off x="4995640" y="4247506"/>
            <a:ext cx="373686" cy="8106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войная стрелка вверх/вниз 45"/>
          <p:cNvSpPr/>
          <p:nvPr/>
        </p:nvSpPr>
        <p:spPr>
          <a:xfrm rot="21272829">
            <a:off x="4533425" y="2228938"/>
            <a:ext cx="373686" cy="8862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войная стрелка вверх/вниз 46"/>
          <p:cNvSpPr/>
          <p:nvPr/>
        </p:nvSpPr>
        <p:spPr>
          <a:xfrm rot="18969144">
            <a:off x="7430625" y="2027629"/>
            <a:ext cx="373686" cy="117301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войная стрелка вверх/вниз 47"/>
          <p:cNvSpPr/>
          <p:nvPr/>
        </p:nvSpPr>
        <p:spPr>
          <a:xfrm rot="20323753">
            <a:off x="6581682" y="1952682"/>
            <a:ext cx="373686" cy="323314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войная стрелка вверх/вниз 48"/>
          <p:cNvSpPr/>
          <p:nvPr/>
        </p:nvSpPr>
        <p:spPr>
          <a:xfrm rot="1443008">
            <a:off x="3019192" y="2144506"/>
            <a:ext cx="373686" cy="323314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6740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241</Words>
  <Application>Microsoft Office PowerPoint</Application>
  <PresentationFormat>Лист A4 (210x297 мм)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</vt:lpstr>
      <vt:lpstr>«Человеку никак нельзя жить без Родины, как нельзя жить без сердца»                                                         К. Паустовский  </vt:lpstr>
      <vt:lpstr>Проект «Лучше нет родного края»                                         среднесрочный </vt:lpstr>
      <vt:lpstr>Актуальность проекта Результаты анкетирования </vt:lpstr>
      <vt:lpstr>Цель: воспитание гражданских чувств, чувства любви к Родине, родному краю, развитие способностей к практическому и умственному экспериментированию, речевому планированию, логическим операциям.  Задачи:  -дать знания детям о родном посёлке ; -расширить знания детей о флоре и фауне р.п. Усть – Донецкого; -воспитывать любовь к родному  краю, умение видеть прекрасное, гордиться им.   </vt:lpstr>
      <vt:lpstr>Исследователи</vt:lpstr>
      <vt:lpstr>Ожидаемые результаты </vt:lpstr>
      <vt:lpstr>Слайд 8</vt:lpstr>
      <vt:lpstr>Слайд 9</vt:lpstr>
      <vt:lpstr>Слайд 10</vt:lpstr>
      <vt:lpstr>Слайд 11</vt:lpstr>
      <vt:lpstr>Планы на будущее</vt:lpstr>
      <vt:lpstr>Творческих успехов,  коллеги!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Катрин</dc:creator>
  <cp:lastModifiedBy>Катюша</cp:lastModifiedBy>
  <cp:revision>99</cp:revision>
  <cp:lastPrinted>2017-10-24T16:54:10Z</cp:lastPrinted>
  <dcterms:created xsi:type="dcterms:W3CDTF">2017-10-01T10:39:14Z</dcterms:created>
  <dcterms:modified xsi:type="dcterms:W3CDTF">2019-01-07T19:17:35Z</dcterms:modified>
</cp:coreProperties>
</file>