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77" r:id="rId3"/>
    <p:sldId id="258" r:id="rId4"/>
    <p:sldId id="259" r:id="rId5"/>
    <p:sldId id="280" r:id="rId6"/>
    <p:sldId id="261" r:id="rId7"/>
    <p:sldId id="28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8" r:id="rId16"/>
    <p:sldId id="279" r:id="rId17"/>
    <p:sldId id="271" r:id="rId18"/>
    <p:sldId id="274" r:id="rId19"/>
    <p:sldId id="272" r:id="rId20"/>
    <p:sldId id="281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2108B8"/>
    <a:srgbClr val="1D4F5D"/>
    <a:srgbClr val="021C11"/>
    <a:srgbClr val="276B2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71A004-DD66-464F-85B7-D126806598CB}" type="doc">
      <dgm:prSet loTypeId="urn:microsoft.com/office/officeart/2005/8/layout/radial4" loCatId="relationship" qsTypeId="urn:microsoft.com/office/officeart/2005/8/quickstyle/3d7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2E7DF470-D4F3-477F-906D-BFAF7DC5EE92}">
      <dgm:prSet phldrT="[Текст]"/>
      <dgm:spPr/>
      <dgm:t>
        <a:bodyPr/>
        <a:lstStyle/>
        <a:p>
          <a:r>
            <a:rPr lang="ru-RU" dirty="0" smtClean="0"/>
            <a:t>Ребенок</a:t>
          </a:r>
          <a:endParaRPr lang="ru-RU" dirty="0"/>
        </a:p>
      </dgm:t>
    </dgm:pt>
    <dgm:pt modelId="{9D780B58-0AE6-4E43-9646-C6E57D1FA584}" type="parTrans" cxnId="{70805126-CE20-4B39-B85F-5317724D09A4}">
      <dgm:prSet/>
      <dgm:spPr/>
      <dgm:t>
        <a:bodyPr/>
        <a:lstStyle/>
        <a:p>
          <a:endParaRPr lang="ru-RU"/>
        </a:p>
      </dgm:t>
    </dgm:pt>
    <dgm:pt modelId="{B00CB977-8192-49E9-9654-CDA653C8BFEB}" type="sibTrans" cxnId="{70805126-CE20-4B39-B85F-5317724D09A4}">
      <dgm:prSet/>
      <dgm:spPr/>
      <dgm:t>
        <a:bodyPr/>
        <a:lstStyle/>
        <a:p>
          <a:endParaRPr lang="ru-RU"/>
        </a:p>
      </dgm:t>
    </dgm:pt>
    <dgm:pt modelId="{C6A4E6FD-8590-414E-B22D-35CE5E40F719}">
      <dgm:prSet phldrT="[Текст]"/>
      <dgm:spPr/>
      <dgm:t>
        <a:bodyPr/>
        <a:lstStyle/>
        <a:p>
          <a:r>
            <a:rPr lang="ru-RU" dirty="0" smtClean="0"/>
            <a:t>Родители</a:t>
          </a:r>
          <a:endParaRPr lang="ru-RU" dirty="0"/>
        </a:p>
      </dgm:t>
    </dgm:pt>
    <dgm:pt modelId="{C18F0FAB-2B15-45B5-AF35-1C1F222E7A70}" type="parTrans" cxnId="{90EA66DE-D9C9-4ACF-BAFE-72D68C4B5369}">
      <dgm:prSet/>
      <dgm:spPr/>
      <dgm:t>
        <a:bodyPr/>
        <a:lstStyle/>
        <a:p>
          <a:endParaRPr lang="ru-RU"/>
        </a:p>
      </dgm:t>
    </dgm:pt>
    <dgm:pt modelId="{31184C45-942A-48AD-839E-A8A8C46F9033}" type="sibTrans" cxnId="{90EA66DE-D9C9-4ACF-BAFE-72D68C4B5369}">
      <dgm:prSet/>
      <dgm:spPr/>
      <dgm:t>
        <a:bodyPr/>
        <a:lstStyle/>
        <a:p>
          <a:endParaRPr lang="ru-RU"/>
        </a:p>
      </dgm:t>
    </dgm:pt>
    <dgm:pt modelId="{6F28695C-09D4-48FB-9D3F-C742BEC72273}">
      <dgm:prSet phldrT="[Текст]"/>
      <dgm:spPr/>
      <dgm:t>
        <a:bodyPr/>
        <a:lstStyle/>
        <a:p>
          <a:r>
            <a:rPr lang="ru-RU" dirty="0" smtClean="0"/>
            <a:t>Педагоги </a:t>
          </a:r>
          <a:endParaRPr lang="ru-RU" dirty="0"/>
        </a:p>
      </dgm:t>
    </dgm:pt>
    <dgm:pt modelId="{2B7BE7B9-08A1-4243-932C-09F1B39810E4}" type="parTrans" cxnId="{40E80A5E-0693-49DD-B96A-14ED29DA29CF}">
      <dgm:prSet/>
      <dgm:spPr/>
      <dgm:t>
        <a:bodyPr/>
        <a:lstStyle/>
        <a:p>
          <a:endParaRPr lang="ru-RU"/>
        </a:p>
      </dgm:t>
    </dgm:pt>
    <dgm:pt modelId="{01D79949-6AB4-47EA-B625-7581CB35ED44}" type="sibTrans" cxnId="{40E80A5E-0693-49DD-B96A-14ED29DA29CF}">
      <dgm:prSet/>
      <dgm:spPr/>
      <dgm:t>
        <a:bodyPr/>
        <a:lstStyle/>
        <a:p>
          <a:endParaRPr lang="ru-RU"/>
        </a:p>
      </dgm:t>
    </dgm:pt>
    <dgm:pt modelId="{2C178F37-99F8-4800-80C6-7BEFAD329EFB}">
      <dgm:prSet phldrT="[Текст]"/>
      <dgm:spPr/>
      <dgm:t>
        <a:bodyPr/>
        <a:lstStyle/>
        <a:p>
          <a:r>
            <a:rPr lang="ru-RU" dirty="0" smtClean="0"/>
            <a:t>Дети группы «Ромашка»</a:t>
          </a:r>
          <a:endParaRPr lang="ru-RU" dirty="0"/>
        </a:p>
      </dgm:t>
    </dgm:pt>
    <dgm:pt modelId="{12014378-1F55-4758-B27D-E307C68A33C0}" type="parTrans" cxnId="{570A2D0A-F5B3-416F-BA48-5DBF47BC87E3}">
      <dgm:prSet/>
      <dgm:spPr/>
      <dgm:t>
        <a:bodyPr/>
        <a:lstStyle/>
        <a:p>
          <a:endParaRPr lang="ru-RU"/>
        </a:p>
      </dgm:t>
    </dgm:pt>
    <dgm:pt modelId="{E5EFE01B-1360-4D23-B248-E5F1823B6D09}" type="sibTrans" cxnId="{570A2D0A-F5B3-416F-BA48-5DBF47BC87E3}">
      <dgm:prSet/>
      <dgm:spPr/>
      <dgm:t>
        <a:bodyPr/>
        <a:lstStyle/>
        <a:p>
          <a:endParaRPr lang="ru-RU"/>
        </a:p>
      </dgm:t>
    </dgm:pt>
    <dgm:pt modelId="{6C944134-D2F7-4D49-83A4-62D518627F7A}" type="pres">
      <dgm:prSet presAssocID="{E671A004-DD66-464F-85B7-D126806598C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E1A7C5-4796-4866-B6B8-6F0ECECB837E}" type="pres">
      <dgm:prSet presAssocID="{2E7DF470-D4F3-477F-906D-BFAF7DC5EE92}" presName="centerShape" presStyleLbl="node0" presStyleIdx="0" presStyleCnt="1"/>
      <dgm:spPr/>
      <dgm:t>
        <a:bodyPr/>
        <a:lstStyle/>
        <a:p>
          <a:endParaRPr lang="ru-RU"/>
        </a:p>
      </dgm:t>
    </dgm:pt>
    <dgm:pt modelId="{0284EA4F-1D85-44FE-B8A2-AADCC2DEF942}" type="pres">
      <dgm:prSet presAssocID="{C18F0FAB-2B15-45B5-AF35-1C1F222E7A70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2C013B57-F739-42D0-8D48-650BD43CFFB1}" type="pres">
      <dgm:prSet presAssocID="{C6A4E6FD-8590-414E-B22D-35CE5E40F71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916C82-EBD0-4CE1-8DFB-14D550FAA2C7}" type="pres">
      <dgm:prSet presAssocID="{2B7BE7B9-08A1-4243-932C-09F1B39810E4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28FD9D46-B76D-43BB-BC58-AE60386ECFB1}" type="pres">
      <dgm:prSet presAssocID="{6F28695C-09D4-48FB-9D3F-C742BEC7227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F4A718-80D0-486A-A72C-607A685DB9E5}" type="pres">
      <dgm:prSet presAssocID="{12014378-1F55-4758-B27D-E307C68A33C0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1ADF5489-54FA-4550-936E-0B7807D45CE8}" type="pres">
      <dgm:prSet presAssocID="{2C178F37-99F8-4800-80C6-7BEFAD329EFB}" presName="node" presStyleLbl="node1" presStyleIdx="2" presStyleCnt="3" custRadScaleRad="95685" custRadScaleInc="-38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CAD32F-EE67-4674-98D2-B9F0CB6B8EF3}" type="presOf" srcId="{C18F0FAB-2B15-45B5-AF35-1C1F222E7A70}" destId="{0284EA4F-1D85-44FE-B8A2-AADCC2DEF942}" srcOrd="0" destOrd="0" presId="urn:microsoft.com/office/officeart/2005/8/layout/radial4"/>
    <dgm:cxn modelId="{1983CC20-9100-49D8-8D29-9050EE2D9A7F}" type="presOf" srcId="{E671A004-DD66-464F-85B7-D126806598CB}" destId="{6C944134-D2F7-4D49-83A4-62D518627F7A}" srcOrd="0" destOrd="0" presId="urn:microsoft.com/office/officeart/2005/8/layout/radial4"/>
    <dgm:cxn modelId="{90EA66DE-D9C9-4ACF-BAFE-72D68C4B5369}" srcId="{2E7DF470-D4F3-477F-906D-BFAF7DC5EE92}" destId="{C6A4E6FD-8590-414E-B22D-35CE5E40F719}" srcOrd="0" destOrd="0" parTransId="{C18F0FAB-2B15-45B5-AF35-1C1F222E7A70}" sibTransId="{31184C45-942A-48AD-839E-A8A8C46F9033}"/>
    <dgm:cxn modelId="{A79DD2C7-C566-458A-A472-881AEF9D75D9}" type="presOf" srcId="{2E7DF470-D4F3-477F-906D-BFAF7DC5EE92}" destId="{C8E1A7C5-4796-4866-B6B8-6F0ECECB837E}" srcOrd="0" destOrd="0" presId="urn:microsoft.com/office/officeart/2005/8/layout/radial4"/>
    <dgm:cxn modelId="{B3C17291-0E52-4B95-B6C8-C5462252DD05}" type="presOf" srcId="{12014378-1F55-4758-B27D-E307C68A33C0}" destId="{E2F4A718-80D0-486A-A72C-607A685DB9E5}" srcOrd="0" destOrd="0" presId="urn:microsoft.com/office/officeart/2005/8/layout/radial4"/>
    <dgm:cxn modelId="{2E15FA0D-FFEE-4EFD-8352-096DD22B529C}" type="presOf" srcId="{2C178F37-99F8-4800-80C6-7BEFAD329EFB}" destId="{1ADF5489-54FA-4550-936E-0B7807D45CE8}" srcOrd="0" destOrd="0" presId="urn:microsoft.com/office/officeart/2005/8/layout/radial4"/>
    <dgm:cxn modelId="{570A2D0A-F5B3-416F-BA48-5DBF47BC87E3}" srcId="{2E7DF470-D4F3-477F-906D-BFAF7DC5EE92}" destId="{2C178F37-99F8-4800-80C6-7BEFAD329EFB}" srcOrd="2" destOrd="0" parTransId="{12014378-1F55-4758-B27D-E307C68A33C0}" sibTransId="{E5EFE01B-1360-4D23-B248-E5F1823B6D09}"/>
    <dgm:cxn modelId="{FBB98911-DBDA-47C6-A134-317A93CB4FE7}" type="presOf" srcId="{6F28695C-09D4-48FB-9D3F-C742BEC72273}" destId="{28FD9D46-B76D-43BB-BC58-AE60386ECFB1}" srcOrd="0" destOrd="0" presId="urn:microsoft.com/office/officeart/2005/8/layout/radial4"/>
    <dgm:cxn modelId="{40E80A5E-0693-49DD-B96A-14ED29DA29CF}" srcId="{2E7DF470-D4F3-477F-906D-BFAF7DC5EE92}" destId="{6F28695C-09D4-48FB-9D3F-C742BEC72273}" srcOrd="1" destOrd="0" parTransId="{2B7BE7B9-08A1-4243-932C-09F1B39810E4}" sibTransId="{01D79949-6AB4-47EA-B625-7581CB35ED44}"/>
    <dgm:cxn modelId="{8728316A-38E1-4898-A6CA-5CABF75061D6}" type="presOf" srcId="{C6A4E6FD-8590-414E-B22D-35CE5E40F719}" destId="{2C013B57-F739-42D0-8D48-650BD43CFFB1}" srcOrd="0" destOrd="0" presId="urn:microsoft.com/office/officeart/2005/8/layout/radial4"/>
    <dgm:cxn modelId="{C9C45F2F-D229-4D7E-AC72-745A1A89EB88}" type="presOf" srcId="{2B7BE7B9-08A1-4243-932C-09F1B39810E4}" destId="{5E916C82-EBD0-4CE1-8DFB-14D550FAA2C7}" srcOrd="0" destOrd="0" presId="urn:microsoft.com/office/officeart/2005/8/layout/radial4"/>
    <dgm:cxn modelId="{70805126-CE20-4B39-B85F-5317724D09A4}" srcId="{E671A004-DD66-464F-85B7-D126806598CB}" destId="{2E7DF470-D4F3-477F-906D-BFAF7DC5EE92}" srcOrd="0" destOrd="0" parTransId="{9D780B58-0AE6-4E43-9646-C6E57D1FA584}" sibTransId="{B00CB977-8192-49E9-9654-CDA653C8BFEB}"/>
    <dgm:cxn modelId="{C2D303E9-D65D-460E-833A-8F7DD826E297}" type="presParOf" srcId="{6C944134-D2F7-4D49-83A4-62D518627F7A}" destId="{C8E1A7C5-4796-4866-B6B8-6F0ECECB837E}" srcOrd="0" destOrd="0" presId="urn:microsoft.com/office/officeart/2005/8/layout/radial4"/>
    <dgm:cxn modelId="{6D7326BD-AD23-473C-91A9-B368A7C33FE6}" type="presParOf" srcId="{6C944134-D2F7-4D49-83A4-62D518627F7A}" destId="{0284EA4F-1D85-44FE-B8A2-AADCC2DEF942}" srcOrd="1" destOrd="0" presId="urn:microsoft.com/office/officeart/2005/8/layout/radial4"/>
    <dgm:cxn modelId="{374B8B71-5B92-466F-A8A7-1A36E6EE14CF}" type="presParOf" srcId="{6C944134-D2F7-4D49-83A4-62D518627F7A}" destId="{2C013B57-F739-42D0-8D48-650BD43CFFB1}" srcOrd="2" destOrd="0" presId="urn:microsoft.com/office/officeart/2005/8/layout/radial4"/>
    <dgm:cxn modelId="{2D1D3592-852F-4CBF-8C03-A66167C8DDC0}" type="presParOf" srcId="{6C944134-D2F7-4D49-83A4-62D518627F7A}" destId="{5E916C82-EBD0-4CE1-8DFB-14D550FAA2C7}" srcOrd="3" destOrd="0" presId="urn:microsoft.com/office/officeart/2005/8/layout/radial4"/>
    <dgm:cxn modelId="{7270B847-1AE4-4092-BD18-D03C7BCBDCC3}" type="presParOf" srcId="{6C944134-D2F7-4D49-83A4-62D518627F7A}" destId="{28FD9D46-B76D-43BB-BC58-AE60386ECFB1}" srcOrd="4" destOrd="0" presId="urn:microsoft.com/office/officeart/2005/8/layout/radial4"/>
    <dgm:cxn modelId="{EC32A0A7-6968-4104-9BCB-AC230C165D61}" type="presParOf" srcId="{6C944134-D2F7-4D49-83A4-62D518627F7A}" destId="{E2F4A718-80D0-486A-A72C-607A685DB9E5}" srcOrd="5" destOrd="0" presId="urn:microsoft.com/office/officeart/2005/8/layout/radial4"/>
    <dgm:cxn modelId="{6E243AD6-3FFB-4FDB-B86C-92A6033629DF}" type="presParOf" srcId="{6C944134-D2F7-4D49-83A4-62D518627F7A}" destId="{1ADF5489-54FA-4550-936E-0B7807D45CE8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E1A7C5-4796-4866-B6B8-6F0ECECB837E}">
      <dsp:nvSpPr>
        <dsp:cNvPr id="0" name=""/>
        <dsp:cNvSpPr/>
      </dsp:nvSpPr>
      <dsp:spPr>
        <a:xfrm>
          <a:off x="3125485" y="3505601"/>
          <a:ext cx="2588228" cy="25882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Ребенок</a:t>
          </a:r>
          <a:endParaRPr lang="ru-RU" sz="3600" kern="1200" dirty="0"/>
        </a:p>
      </dsp:txBody>
      <dsp:txXfrm>
        <a:off x="3504522" y="3884638"/>
        <a:ext cx="1830154" cy="1830154"/>
      </dsp:txXfrm>
    </dsp:sp>
    <dsp:sp modelId="{0284EA4F-1D85-44FE-B8A2-AADCC2DEF942}">
      <dsp:nvSpPr>
        <dsp:cNvPr id="0" name=""/>
        <dsp:cNvSpPr/>
      </dsp:nvSpPr>
      <dsp:spPr>
        <a:xfrm rot="12900000">
          <a:off x="1080011" y="2926193"/>
          <a:ext cx="2381309" cy="737645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C013B57-F739-42D0-8D48-650BD43CFFB1}">
      <dsp:nvSpPr>
        <dsp:cNvPr id="0" name=""/>
        <dsp:cNvSpPr/>
      </dsp:nvSpPr>
      <dsp:spPr>
        <a:xfrm>
          <a:off x="65930" y="1628557"/>
          <a:ext cx="2458816" cy="196705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Родители</a:t>
          </a:r>
          <a:endParaRPr lang="ru-RU" sz="3400" kern="1200" dirty="0"/>
        </a:p>
      </dsp:txBody>
      <dsp:txXfrm>
        <a:off x="123543" y="1686170"/>
        <a:ext cx="2343590" cy="1851827"/>
      </dsp:txXfrm>
    </dsp:sp>
    <dsp:sp modelId="{5E916C82-EBD0-4CE1-8DFB-14D550FAA2C7}">
      <dsp:nvSpPr>
        <dsp:cNvPr id="0" name=""/>
        <dsp:cNvSpPr/>
      </dsp:nvSpPr>
      <dsp:spPr>
        <a:xfrm rot="16200000">
          <a:off x="3228945" y="1807529"/>
          <a:ext cx="2381309" cy="737645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8FD9D46-B76D-43BB-BC58-AE60386ECFB1}">
      <dsp:nvSpPr>
        <dsp:cNvPr id="0" name=""/>
        <dsp:cNvSpPr/>
      </dsp:nvSpPr>
      <dsp:spPr>
        <a:xfrm>
          <a:off x="3190191" y="2170"/>
          <a:ext cx="2458816" cy="196705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Педагоги </a:t>
          </a:r>
          <a:endParaRPr lang="ru-RU" sz="3400" kern="1200" dirty="0"/>
        </a:p>
      </dsp:txBody>
      <dsp:txXfrm>
        <a:off x="3247804" y="59783"/>
        <a:ext cx="2343590" cy="1851827"/>
      </dsp:txXfrm>
    </dsp:sp>
    <dsp:sp modelId="{E2F4A718-80D0-486A-A72C-607A685DB9E5}">
      <dsp:nvSpPr>
        <dsp:cNvPr id="0" name=""/>
        <dsp:cNvSpPr/>
      </dsp:nvSpPr>
      <dsp:spPr>
        <a:xfrm rot="19362948">
          <a:off x="5324889" y="2894329"/>
          <a:ext cx="2225786" cy="737645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ADF5489-54FA-4550-936E-0B7807D45CE8}">
      <dsp:nvSpPr>
        <dsp:cNvPr id="0" name=""/>
        <dsp:cNvSpPr/>
      </dsp:nvSpPr>
      <dsp:spPr>
        <a:xfrm>
          <a:off x="6093836" y="1605468"/>
          <a:ext cx="2458816" cy="196705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Дети группы «Ромашка»</a:t>
          </a:r>
          <a:endParaRPr lang="ru-RU" sz="3400" kern="1200" dirty="0"/>
        </a:p>
      </dsp:txBody>
      <dsp:txXfrm>
        <a:off x="6151449" y="1663081"/>
        <a:ext cx="2343590" cy="18518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EA9B-3F31-4BD0-94BE-386C5C27DA40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87C-3F94-4DAB-B964-CCA10986A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EA9B-3F31-4BD0-94BE-386C5C27DA40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87C-3F94-4DAB-B964-CCA10986A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EA9B-3F31-4BD0-94BE-386C5C27DA40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87C-3F94-4DAB-B964-CCA10986A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EA9B-3F31-4BD0-94BE-386C5C27DA40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87C-3F94-4DAB-B964-CCA10986A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EA9B-3F31-4BD0-94BE-386C5C27DA40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87C-3F94-4DAB-B964-CCA10986A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EA9B-3F31-4BD0-94BE-386C5C27DA40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87C-3F94-4DAB-B964-CCA10986A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EA9B-3F31-4BD0-94BE-386C5C27DA40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87C-3F94-4DAB-B964-CCA10986A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EA9B-3F31-4BD0-94BE-386C5C27DA40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87C-3F94-4DAB-B964-CCA10986A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EA9B-3F31-4BD0-94BE-386C5C27DA40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87C-3F94-4DAB-B964-CCA10986A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EA9B-3F31-4BD0-94BE-386C5C27DA40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87C-3F94-4DAB-B964-CCA10986A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EA9B-3F31-4BD0-94BE-386C5C27DA40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87C-3F94-4DAB-B964-CCA10986A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E8AEA9B-3F31-4BD0-94BE-386C5C27DA40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B9BE87C-3F94-4DAB-B964-CCA10986A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k\Music\&#1089;&#1087;&#1086;&#1082;&#1086;&#1081;&#1085;&#1072;&#1103;\Paul-Mauriat-Pol_-Moria-Love-story(muzbaron.com)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1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gif"/><Relationship Id="rId4" Type="http://schemas.openxmlformats.org/officeDocument/2006/relationships/image" Target="../media/image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7" Type="http://schemas.openxmlformats.org/officeDocument/2006/relationships/image" Target="../media/image2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gif"/><Relationship Id="rId4" Type="http://schemas.openxmlformats.org/officeDocument/2006/relationships/image" Target="../media/image9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9.gif"/><Relationship Id="rId7" Type="http://schemas.openxmlformats.org/officeDocument/2006/relationships/image" Target="../media/image2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gif"/><Relationship Id="rId5" Type="http://schemas.openxmlformats.org/officeDocument/2006/relationships/image" Target="../media/image19.gif"/><Relationship Id="rId4" Type="http://schemas.openxmlformats.org/officeDocument/2006/relationships/image" Target="../media/image2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9.gif"/><Relationship Id="rId7" Type="http://schemas.openxmlformats.org/officeDocument/2006/relationships/image" Target="../media/image2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gif"/><Relationship Id="rId5" Type="http://schemas.openxmlformats.org/officeDocument/2006/relationships/image" Target="../media/image19.gif"/><Relationship Id="rId4" Type="http://schemas.openxmlformats.org/officeDocument/2006/relationships/image" Target="../media/image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2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.gif"/><Relationship Id="rId4" Type="http://schemas.openxmlformats.org/officeDocument/2006/relationships/image" Target="../media/image28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1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gif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72177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62791" cy="6871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9551" y="1984052"/>
            <a:ext cx="7762491" cy="612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1400" dirty="0" smtClean="0">
                <a:solidFill>
                  <a:srgbClr val="1D4F5D"/>
                </a:solidFill>
                <a:latin typeface="Arial Black" panose="020B0A04020102020204" pitchFamily="34" charset="0"/>
              </a:rPr>
              <a:t>МУНИЦИПАЛЬНОЕ </a:t>
            </a:r>
            <a:r>
              <a:rPr lang="ru-RU" sz="1400" dirty="0">
                <a:solidFill>
                  <a:srgbClr val="1D4F5D"/>
                </a:solidFill>
                <a:latin typeface="Arial Black" panose="020B0A04020102020204" pitchFamily="34" charset="0"/>
              </a:rPr>
              <a:t>БЮДЖЕТНОЕ  ДОШКОЛЬНОЕ ОБРАЗОВАТЕЛЬНОЕ УЧРЕЖДЕНИЕ «БЛАГОВЕЩЕНСКИЙ ДЕТСКИЙ САД «СВЕТЛЯЧОК» </a:t>
            </a:r>
            <a:endParaRPr lang="ru-RU" sz="1400" dirty="0" smtClean="0">
              <a:solidFill>
                <a:srgbClr val="1D4F5D"/>
              </a:solidFill>
              <a:latin typeface="Arial Black" panose="020B0A040201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1400" dirty="0" err="1" smtClean="0">
                <a:solidFill>
                  <a:srgbClr val="1D4F5D"/>
                </a:solidFill>
                <a:latin typeface="Arial Black" panose="020B0A04020102020204" pitchFamily="34" charset="0"/>
              </a:rPr>
              <a:t>р</a:t>
            </a:r>
            <a:r>
              <a:rPr lang="ru-RU" sz="1400" dirty="0" err="1" smtClean="0">
                <a:solidFill>
                  <a:srgbClr val="1D4F5D"/>
                </a:solidFill>
                <a:latin typeface="Arial Black" panose="020B0A04020102020204" pitchFamily="34" charset="0"/>
              </a:rPr>
              <a:t>.п</a:t>
            </a:r>
            <a:r>
              <a:rPr lang="ru-RU" sz="1400" dirty="0" smtClean="0">
                <a:solidFill>
                  <a:srgbClr val="1D4F5D"/>
                </a:solidFill>
                <a:latin typeface="Arial Black" panose="020B0A04020102020204" pitchFamily="34" charset="0"/>
              </a:rPr>
              <a:t>. </a:t>
            </a:r>
            <a:r>
              <a:rPr lang="ru-RU" sz="1400" dirty="0">
                <a:solidFill>
                  <a:srgbClr val="1D4F5D"/>
                </a:solidFill>
                <a:latin typeface="Arial Black" panose="020B0A04020102020204" pitchFamily="34" charset="0"/>
              </a:rPr>
              <a:t>БЛАГОВЕЩЕНКА  </a:t>
            </a:r>
            <a:r>
              <a:rPr lang="ru-RU" sz="1400" dirty="0" smtClean="0">
                <a:solidFill>
                  <a:srgbClr val="1D4F5D"/>
                </a:solidFill>
                <a:latin typeface="Arial Black" panose="020B0A04020102020204" pitchFamily="34" charset="0"/>
              </a:rPr>
              <a:t> </a:t>
            </a:r>
            <a:r>
              <a:rPr lang="ru-RU" sz="1400" dirty="0">
                <a:solidFill>
                  <a:srgbClr val="1D4F5D"/>
                </a:solidFill>
                <a:latin typeface="Arial Black" panose="020B0A04020102020204" pitchFamily="34" charset="0"/>
              </a:rPr>
              <a:t>АЛТАЙСКОГО КРАЯ</a:t>
            </a:r>
            <a:r>
              <a:rPr lang="ru-RU" sz="1400" dirty="0" smtClean="0">
                <a:solidFill>
                  <a:srgbClr val="1D4F5D"/>
                </a:solidFill>
                <a:latin typeface="Arial Black" panose="020B0A04020102020204" pitchFamily="34" charset="0"/>
              </a:rPr>
              <a:t>»</a:t>
            </a:r>
            <a:endParaRPr lang="ru-RU" sz="1400" dirty="0">
              <a:solidFill>
                <a:srgbClr val="1D4F5D"/>
              </a:solidFill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2597040"/>
            <a:ext cx="381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i="1" dirty="0" smtClean="0">
              <a:latin typeface="Times New Roman" pitchFamily="18" charset="0"/>
            </a:endParaRPr>
          </a:p>
        </p:txBody>
      </p:sp>
      <p:pic>
        <p:nvPicPr>
          <p:cNvPr id="7" name="Picture 23" descr="54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9525" y="4085510"/>
            <a:ext cx="876300" cy="811213"/>
          </a:xfrm>
          <a:prstGeom prst="rect">
            <a:avLst/>
          </a:prstGeom>
          <a:noFill/>
        </p:spPr>
      </p:pic>
      <p:pic>
        <p:nvPicPr>
          <p:cNvPr id="8" name="Paul-Mauriat-Pol_-Moria-Love-story(muzbar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screen"/>
          <a:stretch>
            <a:fillRect/>
          </a:stretch>
        </p:blipFill>
        <p:spPr>
          <a:xfrm>
            <a:off x="8460432" y="5445224"/>
            <a:ext cx="304800" cy="3048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6385" y="2774091"/>
            <a:ext cx="878497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</a:rPr>
              <a:t>Исследовательская технология</a:t>
            </a:r>
            <a:r>
              <a:rPr lang="ru-RU" sz="3600" b="1" i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/>
            <a:r>
              <a:rPr lang="ru-RU" sz="3600" b="1" i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</a:rPr>
              <a:t>«Что за чудо – огород на окошке растёт»</a:t>
            </a:r>
            <a:endParaRPr lang="ru-RU" sz="3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2587" y="4419669"/>
            <a:ext cx="7793633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21C1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21C1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оспитатель</a:t>
            </a:r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21C1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</a:t>
            </a:r>
            <a:endParaRPr lang="ru-RU" sz="28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21C1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21C1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Иванкова Татьяна Викторовна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21C1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Picture 23" descr="54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425743" y="4273814"/>
            <a:ext cx="876300" cy="8112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1333278646_oblachnyj-fon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9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178798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7" name="Picture 12" descr="0_8ad6_18898049_XL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10400" y="304800"/>
            <a:ext cx="169068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3" descr="54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859257" y="3244334"/>
            <a:ext cx="876300" cy="811213"/>
          </a:xfrm>
          <a:prstGeom prst="rect">
            <a:avLst/>
          </a:prstGeom>
          <a:noFill/>
        </p:spPr>
      </p:pic>
      <p:pic>
        <p:nvPicPr>
          <p:cNvPr id="4098" name="Picture 2" descr="C:\Users\ло\Desktop\фьть для огорода\DSC0773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62916"/>
            <a:ext cx="6241169" cy="426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79195" y="913926"/>
            <a:ext cx="19431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Беседа</a:t>
            </a:r>
            <a:endParaRPr lang="ru-RU" sz="4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1333278646_oblachnyj-fon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539750" y="-414338"/>
            <a:ext cx="9683750" cy="7316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178798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7" name="Picture 12" descr="0_8ad6_18898049_XL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997973" y="65773"/>
            <a:ext cx="169068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3" descr="54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812360" y="5301208"/>
            <a:ext cx="876300" cy="811213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52859" y="1395066"/>
            <a:ext cx="7729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0636" y="687180"/>
            <a:ext cx="41056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Стихотворения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ло\Desktop\bc84df8face30a209e1a40613f0b0c92_35344a318b2ae3b76b18dbe9d95e462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6872"/>
            <a:ext cx="2664297" cy="286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ло\Desktop\102586098_large_OVOSCH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764398"/>
            <a:ext cx="3024336" cy="284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ло\Desktop\102586109_large_OVOSCH1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276873"/>
            <a:ext cx="2671474" cy="286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1333278646_oblachnyj-fon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23527" y="1447800"/>
            <a:ext cx="7094065" cy="4605310"/>
          </a:xfrm>
        </p:spPr>
        <p:txBody>
          <a:bodyPr>
            <a:normAutofit fontScale="25000" lnSpcReduction="20000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ru-RU" dirty="0" smtClean="0">
              <a:solidFill>
                <a:srgbClr val="002060"/>
              </a:solidFill>
            </a:endParaRPr>
          </a:p>
          <a:p>
            <a:pPr marL="1143000" indent="-1143000" algn="l">
              <a:buFont typeface="Wingdings" panose="05000000000000000000" pitchFamily="2" charset="2"/>
              <a:buChar char="Ø"/>
            </a:pPr>
            <a:r>
              <a:rPr lang="ru-RU" sz="9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наблюдали за ростом растений, проводили опыты, эксперименты. </a:t>
            </a:r>
          </a:p>
          <a:p>
            <a:pPr marL="1143000" indent="-1143000" algn="l">
              <a:buFont typeface="Wingdings" panose="05000000000000000000" pitchFamily="2" charset="2"/>
              <a:buChar char="Ø"/>
            </a:pPr>
            <a:r>
              <a:rPr lang="ru-RU" sz="9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Устанавливали связи: растения - земля, растения - вода,  растения-человек. В процессе исследований дети познакомились с художественной литературой об овощах: поговорки, стихи, сказки, загадки.</a:t>
            </a:r>
          </a:p>
          <a:p>
            <a:pPr marL="1143000" indent="-1143000" algn="l">
              <a:buFont typeface="Wingdings" panose="05000000000000000000" pitchFamily="2" charset="2"/>
              <a:buChar char="Ø"/>
            </a:pPr>
            <a:r>
              <a:rPr lang="ru-RU" sz="9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Рассматривали иллюстрации, картины.  Проводились занятия, дидактические игры, беседы.</a:t>
            </a:r>
            <a:endParaRPr lang="ru-RU" sz="9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2" descr="0_8ad6_18898049_XL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04248" y="304800"/>
            <a:ext cx="169068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3" descr="54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417593" y="4378035"/>
            <a:ext cx="876300" cy="811213"/>
          </a:xfrm>
          <a:prstGeom prst="rect">
            <a:avLst/>
          </a:prstGeom>
          <a:noFill/>
        </p:spPr>
      </p:pic>
      <p:pic>
        <p:nvPicPr>
          <p:cNvPr id="7" name="Picture 2" descr="C:\Users\Песня\Desktop\анимашки\nasekomoe-60.gif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563888" y="5373216"/>
            <a:ext cx="1581150" cy="1359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50857" y="665404"/>
            <a:ext cx="65726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Исследовательский </a:t>
            </a:r>
            <a:r>
              <a:rPr lang="ru-RU" sz="4000" b="1" dirty="0" smtClean="0">
                <a:solidFill>
                  <a:srgbClr val="FF0000"/>
                </a:solidFill>
              </a:rPr>
              <a:t>этап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333278646_oblachnyj-fon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1333278646_oblachnyj-fon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768" y="0"/>
            <a:ext cx="92964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4669548" y="304800"/>
            <a:ext cx="287044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2108B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108B8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У ворот </a:t>
            </a:r>
            <a:r>
              <a:rPr lang="ru-RU" b="1" dirty="0" smtClean="0">
                <a:solidFill>
                  <a:srgbClr val="2108B8"/>
                </a:solidFill>
                <a:latin typeface="+mj-lt"/>
                <a:ea typeface="Times New Roman" pitchFamily="18" charset="0"/>
                <a:cs typeface="Arial" pitchFamily="34" charset="0"/>
              </a:rPr>
              <a:t>ш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108B8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умит народ.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2108B8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108B8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Где тут зимний огород?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2108B8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108B8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Говорят, что там растет.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2108B8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108B8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Лук, редис, горох, фасоль.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2108B8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108B8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Смотрят все на огород,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2108B8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108B8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И уходят открыв рот»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2108B8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8" name="Picture 12" descr="0_8ad6_18898049_XL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236296" y="476672"/>
            <a:ext cx="169068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ло\Desktop\фьть для огорода\DSC078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02" y="379303"/>
            <a:ext cx="3683884" cy="276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ло\Desktop\фьть для огорода\DSC0782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19" y="3398187"/>
            <a:ext cx="3719837" cy="291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ло\Desktop\фьть для огорода\DSC0781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3398187"/>
            <a:ext cx="3913063" cy="2934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1333278646_oblachnyj-fon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252536" y="0"/>
            <a:ext cx="96774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1979613" y="404813"/>
            <a:ext cx="5616575" cy="657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44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Bookman Old Style"/>
            </a:endParaRPr>
          </a:p>
        </p:txBody>
      </p:sp>
      <p:pic>
        <p:nvPicPr>
          <p:cNvPr id="9" name="Picture 7" descr="2271ffd58084bf4f2442865240825341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24300" y="5506872"/>
            <a:ext cx="2123728" cy="1351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0_8ad6_18898049_XL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257422" y="-136773"/>
            <a:ext cx="169068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5" descr="t004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034809" y="5805264"/>
            <a:ext cx="850900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5" descr="t004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219423" y="5805263"/>
            <a:ext cx="1018744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t004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068534" y="5603559"/>
            <a:ext cx="850900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5" descr="t004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4045" y="5827356"/>
            <a:ext cx="850900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43383" y="836712"/>
            <a:ext cx="764824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Рассматривание и сравнение </a:t>
            </a:r>
          </a:p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семян, </a:t>
            </a:r>
            <a:r>
              <a:rPr lang="ru-RU" sz="4000" b="1" dirty="0" smtClean="0">
                <a:solidFill>
                  <a:srgbClr val="7030A0"/>
                </a:solidFill>
              </a:rPr>
              <a:t>луковиц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22768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 descr="C:\Users\ло\Desktop\фьть для огорода\DSC0776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94" y="2261383"/>
            <a:ext cx="3630457" cy="303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56176" y="30689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28" name="Picture 4" descr="C:\Users\ло\Desktop\фьть для огорода\DSC0776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436" y="2276872"/>
            <a:ext cx="361099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5" descr="t004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991623" y="5874674"/>
            <a:ext cx="850900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5" descr="t004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170738" y="5627960"/>
            <a:ext cx="850900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1333278646_oblachnyj-fon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428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178798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7" name="Picture 12" descr="0_8ad6_18898049_XL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453313" y="-171400"/>
            <a:ext cx="169068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3" descr="54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265495" y="4400711"/>
            <a:ext cx="876300" cy="811213"/>
          </a:xfrm>
          <a:prstGeom prst="rect">
            <a:avLst/>
          </a:prstGeom>
          <a:noFill/>
        </p:spPr>
      </p:pic>
      <p:pic>
        <p:nvPicPr>
          <p:cNvPr id="8" name="Picture 15" descr="t004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51520" y="5661247"/>
            <a:ext cx="850900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t004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434417" y="5661248"/>
            <a:ext cx="850900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5" descr="t004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420263" y="5590757"/>
            <a:ext cx="850900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5" descr="t004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385396" y="5590757"/>
            <a:ext cx="850900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5" descr="t004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236296" y="5546158"/>
            <a:ext cx="850900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5" descr="t004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275637" y="5661248"/>
            <a:ext cx="850900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7" descr="2271ffd58084bf4f2442865240825341"/>
          <p:cNvPicPr>
            <a:picLocks noChangeAspect="1" noChangeArrowheads="1" noCrop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635896" y="5185177"/>
            <a:ext cx="2123728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63353" y="993467"/>
            <a:ext cx="67649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Посадка семян и </a:t>
            </a:r>
            <a:r>
              <a:rPr lang="ru-RU" sz="4000" b="1" dirty="0" smtClean="0">
                <a:solidFill>
                  <a:srgbClr val="7030A0"/>
                </a:solidFill>
              </a:rPr>
              <a:t>луковиц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45713" y="28529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050" name="Picture 2" descr="C:\Users\ло\Desktop\фьть для огорода\DSC0772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844824"/>
            <a:ext cx="3295313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ло\Desktop\фьть для огорода\DSC0777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56" y="1844824"/>
            <a:ext cx="3121941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075225" y="1963182"/>
            <a:ext cx="18892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Мы ребята, малыши</a:t>
            </a:r>
          </a:p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Любим мы трудиться</a:t>
            </a:r>
          </a:p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Вот посадим мы лучок,</a:t>
            </a:r>
          </a:p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Будем им гордиться.</a:t>
            </a:r>
          </a:p>
        </p:txBody>
      </p:sp>
    </p:spTree>
    <p:extLst>
      <p:ext uri="{BB962C8B-B14F-4D97-AF65-F5344CB8AC3E}">
        <p14:creationId xmlns:p14="http://schemas.microsoft.com/office/powerpoint/2010/main" val="9040014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1333278646_oblachnyj-fon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178798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7" name="Picture 12" descr="0_8ad6_18898049_XL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453313" y="-243408"/>
            <a:ext cx="169068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3" descr="54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5536" y="342899"/>
            <a:ext cx="876300" cy="811213"/>
          </a:xfrm>
          <a:prstGeom prst="rect">
            <a:avLst/>
          </a:prstGeom>
          <a:noFill/>
        </p:spPr>
      </p:pic>
      <p:pic>
        <p:nvPicPr>
          <p:cNvPr id="8" name="Picture 15" descr="t004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05254" y="5712626"/>
            <a:ext cx="850900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t004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868144" y="5686282"/>
            <a:ext cx="850900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5" descr="t004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022306" y="5677866"/>
            <a:ext cx="850900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5" descr="t004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172400" y="5677867"/>
            <a:ext cx="850900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5" descr="t004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303706" y="5761239"/>
            <a:ext cx="850900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5" descr="t004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377420" y="5697768"/>
            <a:ext cx="850900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7" descr="2271ffd58084bf4f2442865240825341"/>
          <p:cNvPicPr>
            <a:picLocks noChangeAspect="1" noChangeArrowheads="1" noCrop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635896" y="4987596"/>
            <a:ext cx="2123728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91303" y="476672"/>
            <a:ext cx="86277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Оформление огорода на окне; 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Наблюдения за первыми всходами и дальнейшим развитием.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C:\Users\ло\Desktop\фьть для огорода\DSC0773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78" y="2066657"/>
            <a:ext cx="3724277" cy="309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ло\Desktop\фьть для огорода\DSC0778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362" y="2066657"/>
            <a:ext cx="3647688" cy="307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0014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1333278646_oblachnyj-fon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2964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1333278646_oblachnyj-fon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2964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1333278646_oblachnyj-fon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4211" y="0"/>
            <a:ext cx="92964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0_8ad6_18898049_XL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852416" y="156585"/>
            <a:ext cx="169068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2271ffd58084bf4f2442865240825341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635896" y="4987596"/>
            <a:ext cx="2123728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5" descr="t004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156154" y="5712626"/>
            <a:ext cx="850900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5" descr="t004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267744" y="5732665"/>
            <a:ext cx="850900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5" descr="t004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1831" y="5754756"/>
            <a:ext cx="850900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5" descr="t004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084168" y="5712625"/>
            <a:ext cx="850900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t004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308304" y="5754757"/>
            <a:ext cx="850900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5" descr="t004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290349" y="5765992"/>
            <a:ext cx="850900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ло\Desktop\фьть для огорода\DSC0781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5" y="1995593"/>
            <a:ext cx="3672408" cy="293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ло\Desktop\фьть для огорода\DSC0780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82" y="1995593"/>
            <a:ext cx="3734678" cy="293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1333278646_oblachnyj-fon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178798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7" name="Picture 12" descr="0_8ad6_18898049_XL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673401" y="-189811"/>
            <a:ext cx="169068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 descr="C:\Documents and Settings\Admin\Мои документы\Клипарты\ptici-14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-14808" y="4725144"/>
            <a:ext cx="1902512" cy="191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3" descr="54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302498" y="5072752"/>
            <a:ext cx="876300" cy="811213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20752" y="1307945"/>
            <a:ext cx="3564566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Вот на грядке лук </a:t>
            </a:r>
            <a:r>
              <a:rPr lang="ru-RU" sz="2000" b="1" dirty="0" smtClean="0">
                <a:solidFill>
                  <a:srgbClr val="C00000"/>
                </a:solidFill>
              </a:rPr>
              <a:t>зелёный, </a:t>
            </a:r>
            <a:endParaRPr lang="ru-RU" sz="2000" b="1" dirty="0">
              <a:solidFill>
                <a:srgbClr val="C00000"/>
              </a:solidFill>
            </a:endParaRPr>
          </a:p>
          <a:p>
            <a:r>
              <a:rPr lang="ru-RU" sz="2000" b="1" dirty="0">
                <a:solidFill>
                  <a:srgbClr val="C00000"/>
                </a:solidFill>
              </a:rPr>
              <a:t>Ярким солнцем освещенный, 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Стрелы вытянулись в ряд, 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Как солдатиков отряд. 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Знают все, что лук полезен, 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Витаминами богат, 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Но немного горьковат. 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В этом лук не виноват.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От природы он такой, 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Очень скромный и простой. 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Ешьте все </a:t>
            </a:r>
            <a:r>
              <a:rPr lang="ru-RU" sz="2000" b="1" dirty="0" smtClean="0">
                <a:solidFill>
                  <a:srgbClr val="C00000"/>
                </a:solidFill>
              </a:rPr>
              <a:t>зелёный </a:t>
            </a:r>
            <a:r>
              <a:rPr lang="ru-RU" sz="2000" b="1" dirty="0">
                <a:solidFill>
                  <a:srgbClr val="C00000"/>
                </a:solidFill>
              </a:rPr>
              <a:t>лук, 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Он здоровью верный друг!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(А. Тесленко)</a:t>
            </a:r>
          </a:p>
        </p:txBody>
      </p:sp>
      <p:pic>
        <p:nvPicPr>
          <p:cNvPr id="3074" name="Picture 2" descr="C:\Users\ло\Desktop\фьть для огорода\DSC0784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628800"/>
            <a:ext cx="4536504" cy="390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429000" y="2828836"/>
            <a:ext cx="2667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ru-RU" sz="2000" b="1" dirty="0" smtClean="0">
                <a:solidFill>
                  <a:srgbClr val="0033CC"/>
                </a:solidFill>
                <a:latin typeface="Bookman Old Style" pitchFamily="18" charset="0"/>
              </a:rPr>
              <a:t> </a:t>
            </a:r>
            <a:endParaRPr lang="ru-RU" sz="2000" b="1" dirty="0">
              <a:solidFill>
                <a:srgbClr val="0033CC"/>
              </a:solidFill>
              <a:latin typeface="Bookman Old Style" pitchFamily="18" charset="0"/>
            </a:endParaRPr>
          </a:p>
        </p:txBody>
      </p:sp>
      <p:pic>
        <p:nvPicPr>
          <p:cNvPr id="10" name="Picture 2" descr="1333278646_oblachnyj-fon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2964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0_8ad6_18898049_XL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365206" y="228600"/>
            <a:ext cx="169068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Песня\Desktop\анимашки\nasekomoe-60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139952" y="5498210"/>
            <a:ext cx="1581150" cy="1359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291255" y="1246660"/>
            <a:ext cx="58865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Заключительный </a:t>
            </a:r>
            <a:r>
              <a:rPr lang="ru-RU" sz="4000" b="1" dirty="0" smtClean="0">
                <a:solidFill>
                  <a:srgbClr val="FF0000"/>
                </a:solidFill>
              </a:rPr>
              <a:t>этап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16199" y="2458759"/>
            <a:ext cx="6994351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Подведение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итогов реализации проекта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группе был создан огород на окне. 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3" descr="54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824787" y="3855934"/>
            <a:ext cx="876300" cy="8112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287803967"/>
              </p:ext>
            </p:extLst>
          </p:nvPr>
        </p:nvGraphicFramePr>
        <p:xfrm>
          <a:off x="0" y="609600"/>
          <a:ext cx="88392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Выгнутая вверх стрелка 5"/>
          <p:cNvSpPr/>
          <p:nvPr/>
        </p:nvSpPr>
        <p:spPr>
          <a:xfrm rot="19464041">
            <a:off x="1824037" y="1097127"/>
            <a:ext cx="1371600" cy="6858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Выгнутая вверх стрелка 6"/>
          <p:cNvSpPr/>
          <p:nvPr/>
        </p:nvSpPr>
        <p:spPr>
          <a:xfrm rot="2182097">
            <a:off x="5937152" y="1101871"/>
            <a:ext cx="1371600" cy="6858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верх стрелка 7"/>
          <p:cNvSpPr/>
          <p:nvPr/>
        </p:nvSpPr>
        <p:spPr>
          <a:xfrm rot="14271214">
            <a:off x="1824036" y="4602329"/>
            <a:ext cx="1371600" cy="6858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верх стрелка 8"/>
          <p:cNvSpPr/>
          <p:nvPr/>
        </p:nvSpPr>
        <p:spPr>
          <a:xfrm rot="8107289">
            <a:off x="5909513" y="4727386"/>
            <a:ext cx="1371600" cy="6858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носка со стрелкой вниз 9"/>
          <p:cNvSpPr/>
          <p:nvPr/>
        </p:nvSpPr>
        <p:spPr>
          <a:xfrm>
            <a:off x="1371600" y="0"/>
            <a:ext cx="6477000" cy="7620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Bookman Old Style" pitchFamily="18" charset="0"/>
              </a:rPr>
              <a:t>Участники   </a:t>
            </a:r>
            <a:endParaRPr lang="ru-RU" sz="2800" b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4921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333278646_oblachnyj-fon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7" descr="t001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06359" y="5638800"/>
            <a:ext cx="850900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7" descr="t001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87450" y="5681734"/>
            <a:ext cx="850900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 descr="t001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36550" y="5683104"/>
            <a:ext cx="850900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7" descr="t001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901252" y="5638800"/>
            <a:ext cx="850900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67021" y="692696"/>
            <a:ext cx="51539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Результаты работы</a:t>
            </a:r>
            <a:r>
              <a:rPr lang="ru-RU" sz="3200" b="1" dirty="0" smtClean="0">
                <a:solidFill>
                  <a:srgbClr val="7030A0"/>
                </a:solidFill>
              </a:rPr>
              <a:t>.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3241" y="1484784"/>
            <a:ext cx="82089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FF0000"/>
                </a:solidFill>
              </a:rPr>
              <a:t>Дети познакомились с культурными растениями.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</a:rPr>
              <a:t>В результате практической и </a:t>
            </a:r>
            <a:r>
              <a:rPr lang="ru-RU" sz="2400" b="1" dirty="0" smtClean="0">
                <a:solidFill>
                  <a:srgbClr val="FF0000"/>
                </a:solidFill>
              </a:rPr>
              <a:t>опытной деятельности </a:t>
            </a:r>
            <a:endParaRPr lang="ru-RU" sz="2400" b="1" dirty="0">
              <a:solidFill>
                <a:srgbClr val="FF0000"/>
              </a:solidFill>
            </a:endParaRPr>
          </a:p>
          <a:p>
            <a:r>
              <a:rPr lang="ru-RU" sz="2400" b="1" dirty="0">
                <a:solidFill>
                  <a:srgbClr val="FF0000"/>
                </a:solidFill>
              </a:rPr>
              <a:t>дети получили необходимые условия для роста растений.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FF0000"/>
                </a:solidFill>
              </a:rPr>
              <a:t>Дети </a:t>
            </a:r>
            <a:r>
              <a:rPr lang="ru-RU" sz="2400" b="1" dirty="0">
                <a:solidFill>
                  <a:srgbClr val="FF0000"/>
                </a:solidFill>
              </a:rPr>
              <a:t>увидели многообразие посевного материала.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</a:rPr>
              <a:t>Дети стали бережнее относиться к растительному миру.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FF0000"/>
                </a:solidFill>
              </a:rPr>
              <a:t>В </a:t>
            </a:r>
            <a:r>
              <a:rPr lang="ru-RU" sz="2400" b="1" dirty="0">
                <a:solidFill>
                  <a:srgbClr val="FF0000"/>
                </a:solidFill>
              </a:rPr>
              <a:t>группе был создан огород на окне.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FF0000"/>
                </a:solidFill>
              </a:rPr>
              <a:t>Дети </a:t>
            </a:r>
            <a:r>
              <a:rPr lang="ru-RU" sz="2400" b="1" dirty="0">
                <a:solidFill>
                  <a:srgbClr val="FF0000"/>
                </a:solidFill>
              </a:rPr>
              <a:t>стали более уважительно относиться к труду.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FF0000"/>
                </a:solidFill>
              </a:rPr>
              <a:t>Дети </a:t>
            </a:r>
            <a:r>
              <a:rPr lang="ru-RU" sz="2400" b="1" dirty="0">
                <a:solidFill>
                  <a:srgbClr val="FF0000"/>
                </a:solidFill>
              </a:rPr>
              <a:t>совместно с воспитателем вырастили «свой огород». </a:t>
            </a:r>
          </a:p>
        </p:txBody>
      </p:sp>
      <p:pic>
        <p:nvPicPr>
          <p:cNvPr id="14" name="Picture 17" descr="t001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51720" y="5638800"/>
            <a:ext cx="850900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7" descr="t001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940152" y="5638800"/>
            <a:ext cx="850900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C:\Users\Песня\Desktop\анимашки\nasekomoe-60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674722" y="5245958"/>
            <a:ext cx="1581150" cy="1359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71616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1333278646_oblachnyj-fon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178798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7" name="Picture 12" descr="0_8ad6_18898049_XL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10400" y="304800"/>
            <a:ext cx="169068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Песня\Desktop\анимашки\nasekomoe-60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785070" y="5013176"/>
            <a:ext cx="2335088" cy="1636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C:\Users\ло\Desktop\фьть для огорода\DSC0783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22" y="1274636"/>
            <a:ext cx="6133109" cy="430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446226"/>
            <a:ext cx="51635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Наш огород на окне</a:t>
            </a:r>
            <a:endParaRPr lang="ru-RU" sz="4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72177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83568" y="2564904"/>
            <a:ext cx="8001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7030A0"/>
                </a:solidFill>
                <a:latin typeface="Bookman Old Style" pitchFamily="18" charset="0"/>
              </a:rPr>
              <a:t>Формирование у детей интереса к опытной и исследовательской деятельности по выращиванию культурных растений в комнатных условиях.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75856" y="1676127"/>
            <a:ext cx="15585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Цель: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72177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52400" y="2283434"/>
            <a:ext cx="86106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1.Учить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 детей ухаживать за растениями в комнатных условиях.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2.Обобщать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 представления детей о необходимости света, тепла, влаги, почвы для роста растений.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3.Развивать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 познавательные и творческие способности.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4.Формировать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 осознанно- правильное отношение к природным явлениям и объектам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5.Воспитывать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 бережное отношение к своему труд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91880" y="1628800"/>
            <a:ext cx="20890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Задачи: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172177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39748" y="1042855"/>
            <a:ext cx="4248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 panose="020B0A04020102020204" pitchFamily="34" charset="0"/>
              </a:rPr>
              <a:t>Актуальность темы.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63888" y="2924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27089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572000" y="39330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211960" y="41177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987824" y="41177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563888" y="39330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4" name="Picture 23" descr="54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878266" y="4058555"/>
            <a:ext cx="876300" cy="81121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5516" y="1566075"/>
            <a:ext cx="799288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ru-RU" sz="2200" b="1" dirty="0" smtClean="0">
                <a:solidFill>
                  <a:srgbClr val="2108B8"/>
                </a:solidFill>
              </a:rPr>
              <a:t>Мир растений удивительный и многообразный. Каждый внимательный наблюдатель и вдумчивый исследователь может открыть в нём для себя что – то новое. В зимний период у детей угасает интерес к развитию растений, так как нет наглядности, а у детей наглядно – образное мышление. </a:t>
            </a:r>
            <a:r>
              <a:rPr lang="ru-RU" sz="2200" b="1" dirty="0">
                <a:solidFill>
                  <a:srgbClr val="2108B8"/>
                </a:solidFill>
              </a:rPr>
              <a:t>С наступлением весны организм любого человека чувствует нехватку витаминов. Поэтому мы </a:t>
            </a:r>
            <a:r>
              <a:rPr lang="ru-RU" sz="2200" b="1" dirty="0" smtClean="0">
                <a:solidFill>
                  <a:srgbClr val="2108B8"/>
                </a:solidFill>
              </a:rPr>
              <a:t>решили </a:t>
            </a:r>
            <a:r>
              <a:rPr lang="ru-RU" sz="2200" b="1" dirty="0">
                <a:solidFill>
                  <a:srgbClr val="2108B8"/>
                </a:solidFill>
              </a:rPr>
              <a:t>разбить огород на подоконнике, чтобы дети не только наблюдали за ростом растений, но чтобы знали, какую пользу они </a:t>
            </a:r>
            <a:r>
              <a:rPr lang="ru-RU" sz="2200" b="1" dirty="0" smtClean="0">
                <a:solidFill>
                  <a:srgbClr val="2108B8"/>
                </a:solidFill>
              </a:rPr>
              <a:t>приносят, проводить экспериментальную работу по выявлению факторов, влияющих на рост и развитие растений и получение устойчивых умений и навыков ухода за культурными растениями.</a:t>
            </a:r>
            <a:endParaRPr lang="ru-RU" sz="2200" b="1" dirty="0">
              <a:solidFill>
                <a:srgbClr val="2108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0056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08520" y="5796"/>
            <a:ext cx="926577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886200" y="2895600"/>
            <a:ext cx="51816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</a:rPr>
              <a:t>П</a:t>
            </a:r>
            <a:r>
              <a:rPr kumimoji="0" lang="ru-RU" sz="32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</a:rPr>
              <a:t>одготовительный</a:t>
            </a: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endParaRPr kumimoji="0" lang="ru-RU" sz="3200" b="1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man Old Style" pitchFamily="18" charset="0"/>
              <a:ea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</a:rPr>
              <a:t>Исследовательский</a:t>
            </a: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endParaRPr lang="ru-RU" sz="32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man Old Style" pitchFamily="18" charset="0"/>
              <a:ea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32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</a:rPr>
              <a:t>Заключительный</a:t>
            </a: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</a:rPr>
              <a:t>(обобщающий)</a:t>
            </a:r>
            <a:endParaRPr kumimoji="0" lang="ru-RU" sz="3200" b="1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340125" y="1922575"/>
            <a:ext cx="2860078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</a:rPr>
              <a:t>Этапы:</a:t>
            </a:r>
            <a:endParaRPr lang="ru-RU" sz="44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764704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Формы </a:t>
            </a:r>
            <a:r>
              <a:rPr lang="ru-RU" sz="4000" b="1" dirty="0" smtClean="0">
                <a:solidFill>
                  <a:srgbClr val="7030A0"/>
                </a:solidFill>
              </a:rPr>
              <a:t>работы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0728" y="1628800"/>
            <a:ext cx="8081058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rgbClr val="009900"/>
                </a:solidFill>
              </a:rPr>
              <a:t>Беседы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rgbClr val="009900"/>
                </a:solidFill>
              </a:rPr>
              <a:t>Занятия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rgbClr val="009900"/>
                </a:solidFill>
              </a:rPr>
              <a:t>Викторины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rgbClr val="009900"/>
                </a:solidFill>
              </a:rPr>
              <a:t>Работа с родителями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rgbClr val="009900"/>
                </a:solidFill>
              </a:rPr>
              <a:t>Продуктивная работа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rgbClr val="009900"/>
                </a:solidFill>
              </a:rPr>
              <a:t>Дидактические, настольные игры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rgbClr val="009900"/>
                </a:solidFill>
              </a:rPr>
              <a:t>Сюжетно-ролевые, театрализованные игры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rgbClr val="009900"/>
                </a:solidFill>
              </a:rPr>
              <a:t>Самостоятельная трудовая деятельность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rgbClr val="009900"/>
                </a:solidFill>
              </a:rPr>
              <a:t>Использование иллюстрированного материала</a:t>
            </a:r>
            <a:endParaRPr lang="ru-RU" sz="2800" b="1" dirty="0">
              <a:solidFill>
                <a:srgbClr val="009900"/>
              </a:solidFill>
            </a:endParaRPr>
          </a:p>
        </p:txBody>
      </p:sp>
      <p:pic>
        <p:nvPicPr>
          <p:cNvPr id="4" name="Picture 5" descr="1288079926_120912364_1----D--128807992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761943" y="0"/>
            <a:ext cx="2391573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10266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6387" name="Rectangle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8" name="Picture 4" descr="468slide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6" y="-41564"/>
            <a:ext cx="9144000" cy="704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Cloud"/>
          <p:cNvSpPr>
            <a:spLocks noChangeAspect="1" noEditPoints="1" noChangeArrowheads="1"/>
          </p:cNvSpPr>
          <p:nvPr/>
        </p:nvSpPr>
        <p:spPr bwMode="auto">
          <a:xfrm>
            <a:off x="395536" y="2410335"/>
            <a:ext cx="8641655" cy="2736304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1600" b="1" dirty="0" smtClean="0">
                <a:solidFill>
                  <a:srgbClr val="250698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1.Дети научатся ухаживать за растениями и познакомятся с условиями их содержания, будут учиться подмечать красоту растительного мира.</a:t>
            </a:r>
          </a:p>
          <a:p>
            <a:pPr>
              <a:defRPr/>
            </a:pPr>
            <a:r>
              <a:rPr lang="ru-RU" sz="1600" b="1" dirty="0" smtClean="0">
                <a:solidFill>
                  <a:srgbClr val="250698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2.У детей сформируется знания о росте растений в комнатных условиях.</a:t>
            </a:r>
          </a:p>
          <a:p>
            <a:pPr>
              <a:defRPr/>
            </a:pPr>
            <a:r>
              <a:rPr lang="ru-RU" sz="1600" b="1" dirty="0" smtClean="0">
                <a:solidFill>
                  <a:srgbClr val="250698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3.Создание в группе огорода на подоконнике.</a:t>
            </a:r>
          </a:p>
          <a:p>
            <a:pPr>
              <a:defRPr/>
            </a:pPr>
            <a:endParaRPr lang="ru-RU" sz="2000" b="1" dirty="0" smtClean="0">
              <a:solidFill>
                <a:srgbClr val="250698"/>
              </a:solidFill>
            </a:endParaRPr>
          </a:p>
          <a:p>
            <a:pPr>
              <a:buFontTx/>
              <a:buChar char="•"/>
              <a:defRPr/>
            </a:pPr>
            <a:endParaRPr lang="ru-RU" sz="20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0726" name="WordArt 6"/>
          <p:cNvSpPr>
            <a:spLocks noChangeArrowheads="1" noChangeShapeType="1" noTextEdit="1"/>
          </p:cNvSpPr>
          <p:nvPr/>
        </p:nvSpPr>
        <p:spPr bwMode="auto">
          <a:xfrm>
            <a:off x="5867400" y="981075"/>
            <a:ext cx="3025775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F0"/>
              </a:solidFill>
              <a:latin typeface="Arial"/>
              <a:cs typeface="Arial"/>
            </a:endParaRPr>
          </a:p>
        </p:txBody>
      </p:sp>
      <p:sp>
        <p:nvSpPr>
          <p:cNvPr id="30727" name="WordArt 7"/>
          <p:cNvSpPr>
            <a:spLocks noChangeArrowheads="1" noChangeShapeType="1" noTextEdit="1"/>
          </p:cNvSpPr>
          <p:nvPr/>
        </p:nvSpPr>
        <p:spPr bwMode="auto">
          <a:xfrm>
            <a:off x="551404" y="5589240"/>
            <a:ext cx="3240088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F0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08104" y="813007"/>
            <a:ext cx="32156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</a:rPr>
              <a:t>ожидаемый</a:t>
            </a:r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6205" y="5572656"/>
            <a:ext cx="25304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</a:rPr>
              <a:t>результат</a:t>
            </a:r>
            <a:endParaRPr lang="ru-RU" sz="4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/>
      <p:bldP spid="307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1333278646_oblachnyj-fon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213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72926" y="1751617"/>
            <a:ext cx="6757987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1.Беседы с детьми (выявление знаний детей о растениях).       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2.Сбор художественной литературы: стихи, загадки, пословицы, поговорки, рассказы,  сказки про овощи, экологические сказки.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3.Приобретение необходимого оборудования  (контейнеры, земля, удобрения, семена). 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4.Оформление огорода на подоконнике. </a:t>
            </a:r>
          </a:p>
          <a:p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178798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7" name="Picture 12" descr="0_8ad6_18898049_XL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10400" y="304800"/>
            <a:ext cx="169068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467544" y="628894"/>
            <a:ext cx="66967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>
                <a:solidFill>
                  <a:srgbClr val="FF0000"/>
                </a:solidFill>
              </a:rPr>
              <a:t>П</a:t>
            </a:r>
            <a:r>
              <a:rPr lang="ru-RU" sz="4000" b="1" dirty="0" smtClean="0">
                <a:solidFill>
                  <a:srgbClr val="FF0000"/>
                </a:solidFill>
              </a:rPr>
              <a:t>одготовительный </a:t>
            </a:r>
            <a:r>
              <a:rPr lang="ru-RU" sz="4000" b="1" dirty="0" smtClean="0">
                <a:solidFill>
                  <a:srgbClr val="FF0000"/>
                </a:solidFill>
              </a:rPr>
              <a:t>этап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12" name="Picture 23" descr="54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824787" y="3855934"/>
            <a:ext cx="876300" cy="811213"/>
          </a:xfrm>
          <a:prstGeom prst="rect">
            <a:avLst/>
          </a:prstGeom>
          <a:noFill/>
        </p:spPr>
      </p:pic>
      <p:pic>
        <p:nvPicPr>
          <p:cNvPr id="10" name="Picture 2" descr="C:\Users\Песня\Desktop\анимашки\nasekomoe-60.gif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851920" y="5296745"/>
            <a:ext cx="1581150" cy="1359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449</TotalTime>
  <Words>635</Words>
  <Application>Microsoft Office PowerPoint</Application>
  <PresentationFormat>Экран (4:3)</PresentationFormat>
  <Paragraphs>102</Paragraphs>
  <Slides>21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</dc:creator>
  <cp:lastModifiedBy>VIP</cp:lastModifiedBy>
  <cp:revision>52</cp:revision>
  <dcterms:created xsi:type="dcterms:W3CDTF">2014-02-25T08:40:02Z</dcterms:created>
  <dcterms:modified xsi:type="dcterms:W3CDTF">2018-03-02T05:36:28Z</dcterms:modified>
</cp:coreProperties>
</file>