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70" r:id="rId9"/>
    <p:sldId id="271" r:id="rId10"/>
    <p:sldId id="272" r:id="rId11"/>
    <p:sldId id="273" r:id="rId12"/>
    <p:sldId id="268" r:id="rId13"/>
    <p:sldId id="281" r:id="rId14"/>
    <p:sldId id="282" r:id="rId15"/>
    <p:sldId id="283" r:id="rId16"/>
    <p:sldId id="284" r:id="rId17"/>
    <p:sldId id="285" r:id="rId18"/>
    <p:sldId id="269" r:id="rId19"/>
    <p:sldId id="266" r:id="rId20"/>
    <p:sldId id="280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4660"/>
  </p:normalViewPr>
  <p:slideViewPr>
    <p:cSldViewPr>
      <p:cViewPr>
        <p:scale>
          <a:sx n="100" d="100"/>
          <a:sy n="100" d="100"/>
        </p:scale>
        <p:origin x="-111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pm\Downloads\i (6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9216"/>
            <a:ext cx="2289378" cy="15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393982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Проект во 2 младшей группе №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«Муравьишки»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067944" y="1204302"/>
            <a:ext cx="4320480" cy="16486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Gabriola" panose="04040605051002020D02" pitchFamily="82" charset="0"/>
              </a:rPr>
              <a:t>Автор </a:t>
            </a:r>
            <a:r>
              <a:rPr lang="ru-RU" sz="24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проекта - Лисина Людмила Алексеевна, </a:t>
            </a:r>
            <a:r>
              <a:rPr lang="ru-RU" sz="20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воспитатель  высшей квалификационной категории</a:t>
            </a:r>
            <a:endParaRPr lang="ru-RU" sz="20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бюджетное дошкольное образовательное учреждение «Детский сад №19» 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Муниципального образования – городской округ – город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Касимов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Двойная волна 18"/>
          <p:cNvSpPr/>
          <p:nvPr/>
        </p:nvSpPr>
        <p:spPr>
          <a:xfrm>
            <a:off x="1224583" y="2852935"/>
            <a:ext cx="7449963" cy="1080121"/>
          </a:xfrm>
          <a:prstGeom prst="doubleWave">
            <a:avLst>
              <a:gd name="adj1" fmla="val 6250"/>
              <a:gd name="adj2" fmla="val 12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24583" y="3069829"/>
            <a:ext cx="741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«Чудо огород, а что же там растёт?»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763580"/>
            <a:ext cx="206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Касимов, 2018 год </a:t>
            </a:r>
          </a:p>
        </p:txBody>
      </p:sp>
    </p:spTree>
    <p:extLst>
      <p:ext uri="{BB962C8B-B14F-4D97-AF65-F5344CB8AC3E}">
        <p14:creationId xmlns:p14="http://schemas.microsoft.com/office/powerpoint/2010/main" val="17195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0464" y="1021139"/>
            <a:ext cx="7355160" cy="435334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Рисование: </a:t>
            </a:r>
            <a:r>
              <a:rPr lang="ru-RU" sz="4000" dirty="0" smtClean="0">
                <a:latin typeface="Gabriola" panose="04040605051002020D02" pitchFamily="82" charset="0"/>
              </a:rPr>
              <a:t>«Заготовим </a:t>
            </a:r>
            <a:r>
              <a:rPr lang="ru-RU" sz="4000" dirty="0">
                <a:latin typeface="Gabriola" panose="04040605051002020D02" pitchFamily="82" charset="0"/>
              </a:rPr>
              <a:t>овощи на зиму»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Лепка: «Овощи </a:t>
            </a:r>
            <a:r>
              <a:rPr lang="ru-RU" sz="4000" dirty="0">
                <a:latin typeface="Gabriola" panose="04040605051002020D02" pitchFamily="82" charset="0"/>
              </a:rPr>
              <a:t>в </a:t>
            </a:r>
            <a:r>
              <a:rPr lang="ru-RU" sz="4000" dirty="0" smtClean="0">
                <a:latin typeface="Gabriola" panose="04040605051002020D02" pitchFamily="82" charset="0"/>
              </a:rPr>
              <a:t>тарелке»</a:t>
            </a:r>
            <a:endParaRPr lang="ru-RU" sz="4000" dirty="0">
              <a:latin typeface="Gabriola" panose="04040605051002020D02" pitchFamily="82" charset="0"/>
            </a:endParaRPr>
          </a:p>
          <a:p>
            <a:r>
              <a:rPr lang="ru-RU" sz="4000" dirty="0">
                <a:latin typeface="Gabriola" panose="04040605051002020D02" pitchFamily="82" charset="0"/>
              </a:rPr>
              <a:t>Аппликация коллективная «Овощной магазин»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26064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Продуктивная деятельность</a:t>
            </a:r>
            <a:endParaRPr lang="ru-RU" sz="4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3075" name="Picture 3" descr="C:\Users\Kopm\Downloads\i (5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35" y="3232867"/>
            <a:ext cx="3606887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abriola" panose="04040605051002020D02" pitchFamily="82" charset="0"/>
              </a:rPr>
              <a:t>Чтение сказок, рассказов об овощах </a:t>
            </a:r>
          </a:p>
          <a:p>
            <a:r>
              <a:rPr lang="ru-RU" sz="3600" b="1" dirty="0" smtClean="0">
                <a:latin typeface="Gabriola" panose="04040605051002020D02" pitchFamily="82" charset="0"/>
              </a:rPr>
              <a:t>Разучивание стихов, загадок </a:t>
            </a:r>
            <a:r>
              <a:rPr lang="ru-RU" sz="3600" b="1" dirty="0">
                <a:latin typeface="Gabriola" panose="04040605051002020D02" pitchFamily="82" charset="0"/>
              </a:rPr>
              <a:t>об овощах: </a:t>
            </a:r>
            <a:r>
              <a:rPr lang="ru-RU" sz="3600" b="1" dirty="0" smtClean="0">
                <a:latin typeface="Gabriola" panose="04040605051002020D02" pitchFamily="82" charset="0"/>
              </a:rPr>
              <a:t> А</a:t>
            </a:r>
            <a:r>
              <a:rPr lang="ru-RU" sz="3600" b="1" dirty="0">
                <a:latin typeface="Gabriola" panose="04040605051002020D02" pitchFamily="82" charset="0"/>
              </a:rPr>
              <a:t>. </a:t>
            </a:r>
            <a:r>
              <a:rPr lang="ru-RU" sz="3600" b="1" dirty="0" smtClean="0">
                <a:latin typeface="Gabriola" panose="04040605051002020D02" pitchFamily="82" charset="0"/>
              </a:rPr>
              <a:t>Блока </a:t>
            </a:r>
            <a:r>
              <a:rPr lang="ru-RU" sz="3600" b="1" dirty="0">
                <a:latin typeface="Gabriola" panose="04040605051002020D02" pitchFamily="82" charset="0"/>
              </a:rPr>
              <a:t>«Зайчик» </a:t>
            </a:r>
            <a:r>
              <a:rPr lang="ru-RU" sz="3600" b="1" dirty="0" smtClean="0">
                <a:latin typeface="Gabriola" panose="04040605051002020D02" pitchFamily="82" charset="0"/>
              </a:rPr>
              <a:t>«Морковный сок»; В. </a:t>
            </a:r>
            <a:r>
              <a:rPr lang="ru-RU" sz="3600" b="1" dirty="0" smtClean="0">
                <a:latin typeface="Gabriola" panose="04040605051002020D02" pitchFamily="82" charset="0"/>
              </a:rPr>
              <a:t>Коркина </a:t>
            </a:r>
            <a:r>
              <a:rPr lang="ru-RU" sz="3600" b="1" dirty="0" smtClean="0">
                <a:latin typeface="Gabriola" panose="04040605051002020D02" pitchFamily="82" charset="0"/>
              </a:rPr>
              <a:t>«Что растёт на нашей грядке»</a:t>
            </a:r>
          </a:p>
          <a:p>
            <a:r>
              <a:rPr lang="ru-RU" sz="3600" b="1" dirty="0" smtClean="0">
                <a:latin typeface="Gabriola" panose="04040605051002020D02" pitchFamily="82" charset="0"/>
              </a:rPr>
              <a:t>Драматизация сказки: «Репка»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Чтение художественной литературы</a:t>
            </a:r>
            <a:endParaRPr lang="ru-RU" sz="44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Kopm\Downloads\i (4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74131" cy="25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ownloads\i (4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5" y="2276872"/>
            <a:ext cx="31818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0144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    Трудовая деятельность</a:t>
            </a:r>
            <a:endParaRPr lang="ru-RU" sz="4000" b="1" dirty="0">
              <a:solidFill>
                <a:srgbClr val="FF00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55679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abriola" panose="04040605051002020D02" pitchFamily="82" charset="0"/>
              </a:rPr>
              <a:t>Привлечь детей к посадке лука</a:t>
            </a:r>
            <a:endParaRPr lang="ru-RU" sz="4000" dirty="0">
              <a:latin typeface="Gabriola" panose="04040605051002020D02" pitchFamily="82" charset="0"/>
            </a:endParaRPr>
          </a:p>
        </p:txBody>
      </p:sp>
      <p:pic>
        <p:nvPicPr>
          <p:cNvPr id="4" name="Picture 2" descr="C:\Users\Kopm\Downloads\i (7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614">
            <a:off x="2195736" y="2852936"/>
            <a:ext cx="20162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Есть у нас в группе огород, там все растет!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Дети </a:t>
            </a:r>
            <a:r>
              <a:rPr lang="ru-RU" sz="2800" b="1" dirty="0" smtClean="0">
                <a:solidFill>
                  <a:srgbClr val="C00000"/>
                </a:solidFill>
              </a:rPr>
              <a:t>сажают лук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Лисина ЛА\Фото к презентации гр Муравьишки 2018 2019 г\IMG_2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901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Лисина ЛА\Фото к презентации гр Муравьишки 2018 2019 г\IMG_2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501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Лисина ЛА\Фото к презентации гр Муравьишки 2018 2019 г\IMG_2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134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68863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«Готовим обед»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esktop\Лисина ЛА\Фото к презентации гр Муравьишки 2018 2019 г\IMG_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Лисина ЛА\Фото к презентации гр Муравьишки 2018 2019 г\IMG_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2109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470218" cy="21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82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6084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Сок из фруктов - полезен для здоровья!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62" y="902643"/>
            <a:ext cx="2641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12046"/>
            <a:ext cx="41764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22" y="902643"/>
            <a:ext cx="3179302" cy="21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5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2254"/>
            <a:ext cx="7488832" cy="9124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Д/игра </a:t>
            </a:r>
            <a:r>
              <a:rPr lang="ru-RU" sz="3600" dirty="0" smtClean="0">
                <a:solidFill>
                  <a:srgbClr val="C00000"/>
                </a:solidFill>
              </a:rPr>
              <a:t>«Урожайная корзинка»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ользователь\Desktop\Лисина ЛА\Фото к презентации гр Муравьишки 2018 2019 г\IMG_2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852360"/>
            <a:ext cx="22682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Лисина ЛА\Фото к презентации гр Муравьишки 2018 2019 г\IMG_2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0068"/>
            <a:ext cx="2250250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Лисина ЛА\Фото к презентации гр Муравьишки 2018 2019 г\IMG_2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42" y="1106810"/>
            <a:ext cx="2610222" cy="26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Лисина ЛА\Фото к презентации гр Муравьишки 2018 2019 г\IMG_2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662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2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Вот какой у нас урожай!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Пользователь\Desktop\Лисина ЛА\Фото к презентации гр Муравьишки 2018 2019 г\IMG_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3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       Заключительный </a:t>
            </a:r>
            <a:endParaRPr lang="ru-RU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24744"/>
            <a:ext cx="663508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cs typeface="Gautami" panose="020B0502040204020203" pitchFamily="34" charset="0"/>
              </a:rPr>
              <a:t>    </a:t>
            </a:r>
            <a:r>
              <a:rPr lang="ru-RU" sz="3600" dirty="0" smtClean="0">
                <a:latin typeface="Gabriola" panose="04040605051002020D02" pitchFamily="82" charset="0"/>
                <a:cs typeface="Gautami" panose="020B0502040204020203" pitchFamily="34" charset="0"/>
              </a:rPr>
              <a:t>Участие родителей в  конкурсе:                           </a:t>
            </a:r>
          </a:p>
          <a:p>
            <a:pPr marL="0" indent="0">
              <a:buNone/>
            </a:pPr>
            <a:r>
              <a:rPr lang="ru-RU" sz="3600" dirty="0" smtClean="0">
                <a:latin typeface="Gabriola" panose="04040605051002020D02" pitchFamily="82" charset="0"/>
              </a:rPr>
              <a:t>                     «Чудеса огорода»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5123" name="Picture 3" descr="C:\Users\Kopm\Downloads\i (77)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75608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pm\Downloads\i (7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60647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Конкурс «Чудеса огорода»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76947" cy="28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506141" y="548680"/>
            <a:ext cx="4176464" cy="158417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7245" y="10483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Актуальность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142" y="2636912"/>
            <a:ext cx="7278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Gabriola" panose="04040605051002020D02" pitchFamily="82" charset="0"/>
              </a:rPr>
              <a:t>Дети </a:t>
            </a:r>
            <a:r>
              <a:rPr lang="ru-RU" sz="4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младшей группы </a:t>
            </a:r>
            <a:r>
              <a:rPr lang="ru-RU" sz="4400" dirty="0">
                <a:solidFill>
                  <a:srgbClr val="002060"/>
                </a:solidFill>
                <a:latin typeface="Gabriola" panose="04040605051002020D02" pitchFamily="82" charset="0"/>
              </a:rPr>
              <a:t>имеют недостаточное представление об овощах, о том где они растут, как за ними ухаживать, и их роль в сохранении и укреплении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327922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opm\Downloads\i (7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8" y="188640"/>
            <a:ext cx="78723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6264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Посмотрите вот какой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У нас чудо огород,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Здесь вы встретите </a:t>
            </a:r>
            <a:r>
              <a:rPr lang="ru-RU" sz="4400" b="1" dirty="0" smtClean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машину, </a:t>
            </a:r>
            <a:r>
              <a:rPr lang="ru-RU" sz="4400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чиполлино</a:t>
            </a:r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 </a:t>
            </a:r>
            <a:r>
              <a:rPr lang="ru-RU" sz="4400" b="1" dirty="0" smtClean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буратино</a:t>
            </a:r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,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 других поделок много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из овощей собранных 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 нашего </a:t>
            </a:r>
            <a:r>
              <a:rPr lang="ru-RU" sz="4400" b="1" dirty="0" smtClean="0">
                <a:solidFill>
                  <a:srgbClr val="00206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огорода </a:t>
            </a:r>
            <a:endParaRPr lang="ru-RU" sz="4400" b="1" dirty="0">
              <a:solidFill>
                <a:srgbClr val="00206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opm\Desktop\поделки\DSCN2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243">
            <a:off x="80877" y="3174865"/>
            <a:ext cx="3024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pm\Desktop\поделки\Фото0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47">
            <a:off x="5972834" y="-28217"/>
            <a:ext cx="2722891" cy="37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pm\Desktop\поделки\DSCN2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8126"/>
            <a:ext cx="364840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m\Desktop\поделки\Фото0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016">
            <a:off x="5819182" y="3136543"/>
            <a:ext cx="2862779" cy="34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pm\Desktop\поделки\Фото08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66" y="1052736"/>
            <a:ext cx="2573537" cy="24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pm\Desktop\поделки\DSCN2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823">
            <a:off x="215624" y="440270"/>
            <a:ext cx="3835101" cy="27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esktop\поделки\DSC08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7210">
            <a:off x="-113888" y="469093"/>
            <a:ext cx="3428582" cy="28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pm\Desktop\поделки\DSCN2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78">
            <a:off x="2510283" y="100550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pm\Desktop\поделки\DSCN2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8">
            <a:off x="432097" y="3674064"/>
            <a:ext cx="3912109" cy="29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pm\Desktop\поделки\DSCN2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269">
            <a:off x="5292080" y="3429000"/>
            <a:ext cx="342726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pm\Desktop\поделки\DSCN2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075">
            <a:off x="5881370" y="224317"/>
            <a:ext cx="2982992" cy="35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pm\Downloads\i (7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525658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105772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Спасибо за      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Kopm\Downloads\i (9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04664"/>
            <a:ext cx="23042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ownloads\i (6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71208"/>
            <a:ext cx="1728192" cy="24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44824"/>
            <a:ext cx="6624736" cy="3393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Расширять  и обогащать знания детей </a:t>
            </a:r>
            <a:r>
              <a:rPr lang="ru-RU" sz="3600" b="1" dirty="0">
                <a:solidFill>
                  <a:srgbClr val="7030A0"/>
                </a:solidFill>
                <a:latin typeface="Gabriola" panose="04040605051002020D02" pitchFamily="82" charset="0"/>
              </a:rPr>
              <a:t>об овощах, учить различать и правильно называть </a:t>
            </a: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овощи </a:t>
            </a:r>
            <a:r>
              <a:rPr lang="ru-RU" sz="3600" b="1" dirty="0">
                <a:solidFill>
                  <a:srgbClr val="7030A0"/>
                </a:solidFill>
                <a:latin typeface="Gabriola" panose="04040605051002020D02" pitchFamily="82" charset="0"/>
              </a:rPr>
              <a:t>по цвету, форме, характерным особенностям; </a:t>
            </a: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способствовать развитию  зрительного восприятия.</a:t>
            </a:r>
            <a:endParaRPr lang="ru-RU" sz="36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547664" y="260648"/>
            <a:ext cx="3096344" cy="144016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70770" y="62678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     Цель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pm\Downloads\i (6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22" y="4797152"/>
            <a:ext cx="14937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187624" y="0"/>
            <a:ext cx="2880320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Задачи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40631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Дать представления детям о значении понятия </a:t>
            </a:r>
            <a:r>
              <a:rPr lang="ru-RU" sz="3600" b="1" dirty="0">
                <a:latin typeface="Gabriola" panose="04040605051002020D02" pitchFamily="82" charset="0"/>
              </a:rPr>
              <a:t>«Овощи» 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Учить </a:t>
            </a:r>
            <a:r>
              <a:rPr lang="ru-RU" sz="3600" b="1" dirty="0">
                <a:latin typeface="Gabriola" panose="04040605051002020D02" pitchFamily="82" charset="0"/>
              </a:rPr>
              <a:t>узнавать и называть корнеплоды по их внешним </a:t>
            </a:r>
            <a:r>
              <a:rPr lang="ru-RU" sz="3600" b="1" dirty="0" smtClean="0">
                <a:latin typeface="Gabriola" panose="04040605051002020D02" pitchFamily="82" charset="0"/>
              </a:rPr>
              <a:t>признакам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 Развивать </a:t>
            </a:r>
            <a:r>
              <a:rPr lang="ru-RU" sz="3600" b="1" dirty="0">
                <a:latin typeface="Gabriola" panose="04040605051002020D02" pitchFamily="82" charset="0"/>
              </a:rPr>
              <a:t>познавательные способности </a:t>
            </a:r>
            <a:r>
              <a:rPr lang="ru-RU" sz="3600" b="1" dirty="0" smtClean="0">
                <a:latin typeface="Gabriola" panose="04040605051002020D02" pitchFamily="82" charset="0"/>
              </a:rPr>
              <a:t>детей; речевую активность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Обогащать  и активизировать словарь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Воспитывать у детей желание участвовать в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24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364650" y="139939"/>
            <a:ext cx="5508612" cy="2295876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41188" y="964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Тип 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26568" y="2435816"/>
            <a:ext cx="6984776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3668" y="2637031"/>
            <a:ext cx="675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Познавательно </a:t>
            </a:r>
            <a:r>
              <a:rPr lang="ru-RU" sz="2400" b="1" dirty="0"/>
              <a:t>– исследовательский – </a:t>
            </a:r>
            <a:r>
              <a:rPr lang="ru-RU" sz="2400" b="1" dirty="0" smtClean="0"/>
              <a:t>речевой </a:t>
            </a:r>
            <a:endParaRPr lang="ru-RU" sz="24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673668" y="3465384"/>
            <a:ext cx="6894776" cy="7920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79712" y="351857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количеству участников: групповой</a:t>
            </a:r>
            <a:endParaRPr lang="ru-RU" sz="24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73668" y="4372725"/>
            <a:ext cx="6927327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6992" y="4543163"/>
            <a:ext cx="634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длительности: краткосрочный - 2 недели</a:t>
            </a:r>
            <a:endParaRPr lang="ru-RU" sz="24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63319" y="5423340"/>
            <a:ext cx="6937676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79712" y="5087107"/>
            <a:ext cx="6459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Участники: Дети</a:t>
            </a:r>
            <a:r>
              <a:rPr lang="ru-RU" sz="2400" b="1" dirty="0"/>
              <a:t>, </a:t>
            </a:r>
            <a:r>
              <a:rPr lang="ru-RU" sz="2400" b="1" dirty="0" smtClean="0"/>
              <a:t>воспитатель, родители</a:t>
            </a:r>
            <a:endParaRPr lang="ru-RU" sz="2400" b="1" dirty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586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pm\Downloads\i (6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275855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Подготовительный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Подбор информации (загадки, стихи, песни)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Рассматривание иллюстраций на тему: « Овощи»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Чтение художественной литературы об овощах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Привлечение родителей к изготовлению масок к играм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Участие родителей в конкурсе :</a:t>
            </a:r>
          </a:p>
          <a:p>
            <a:pPr marL="0" indent="0">
              <a:buNone/>
            </a:pP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smtClean="0">
                <a:latin typeface="Gabriola" panose="04040605051002020D02" pitchFamily="82" charset="0"/>
              </a:rPr>
              <a:t>    «Чудеса огорода»</a:t>
            </a:r>
            <a:endParaRPr lang="ru-RU" b="1" i="1" dirty="0">
              <a:latin typeface="Gabriola" panose="04040605051002020D02" pitchFamily="82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555776" y="260648"/>
            <a:ext cx="5040560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1448" y="68311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Этапы реализации проекта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pm\Downloads\i (6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2322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139136" cy="442535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Коммуникативная</a:t>
            </a:r>
          </a:p>
          <a:p>
            <a:r>
              <a:rPr lang="ru-RU" sz="4000" dirty="0">
                <a:latin typeface="Gabriola" panose="04040605051002020D02" pitchFamily="82" charset="0"/>
              </a:rPr>
              <a:t>Игровая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Продуктивная</a:t>
            </a:r>
            <a:endParaRPr lang="ru-RU" sz="4000" dirty="0">
              <a:latin typeface="Gabriola" panose="04040605051002020D02" pitchFamily="82" charset="0"/>
            </a:endParaRPr>
          </a:p>
          <a:p>
            <a:r>
              <a:rPr lang="ru-RU" sz="4000" dirty="0">
                <a:latin typeface="Gabriola" panose="04040605051002020D02" pitchFamily="82" charset="0"/>
              </a:rPr>
              <a:t>Трудовая </a:t>
            </a:r>
          </a:p>
          <a:p>
            <a:r>
              <a:rPr lang="ru-RU" sz="4000" dirty="0">
                <a:latin typeface="Gabriola" panose="04040605051002020D02" pitchFamily="82" charset="0"/>
              </a:rPr>
              <a:t>Познавательно-исследовательская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Чтение </a:t>
            </a:r>
            <a:r>
              <a:rPr lang="ru-RU" sz="4000" dirty="0">
                <a:latin typeface="Gabriola" panose="04040605051002020D02" pitchFamily="82" charset="0"/>
              </a:rPr>
              <a:t>художественной литературы</a:t>
            </a:r>
          </a:p>
          <a:p>
            <a:endParaRPr lang="ru-RU" sz="40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907704" y="0"/>
            <a:ext cx="6264696" cy="20608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79852" y="79959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42535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Gabriola" panose="04040605051002020D02" pitchFamily="82" charset="0"/>
              </a:rPr>
              <a:t>Беседы: «Что растёт на грядке?»; «Овощи</a:t>
            </a:r>
            <a:r>
              <a:rPr lang="ru-RU" sz="3600" b="1" dirty="0" smtClean="0">
                <a:latin typeface="Gabriola" panose="04040605051002020D02" pitchFamily="82" charset="0"/>
              </a:rPr>
              <a:t>»; «Чем полезны овощи?»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Загадывание </a:t>
            </a:r>
            <a:r>
              <a:rPr lang="ru-RU" sz="3600" b="1" dirty="0" smtClean="0">
                <a:latin typeface="Gabriola" panose="04040605051002020D02" pitchFamily="82" charset="0"/>
              </a:rPr>
              <a:t>загадок</a:t>
            </a:r>
            <a:r>
              <a:rPr lang="en-US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smtClean="0">
                <a:latin typeface="Gabriola" panose="04040605051002020D02" pitchFamily="82" charset="0"/>
              </a:rPr>
              <a:t>про овощи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Инсценировки  стихотворений об овощах</a:t>
            </a:r>
          </a:p>
          <a:p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24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Коммуникативная деятельность</a:t>
            </a:r>
            <a:endParaRPr lang="ru-RU" sz="48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Kopm\Documents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8533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355160" cy="4281339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Gabriola" panose="04040605051002020D02" pitchFamily="82" charset="0"/>
              </a:rPr>
              <a:t>Дидактические игры: «Найди такой же»; «Собери целое»; «Что растёт на огороде»; «Чудесный мешочек»</a:t>
            </a:r>
          </a:p>
          <a:p>
            <a:r>
              <a:rPr lang="ru-RU" sz="3600" b="1" dirty="0">
                <a:latin typeface="Gabriola" panose="04040605051002020D02" pitchFamily="82" charset="0"/>
              </a:rPr>
              <a:t>Пальчиковые игры: «Есть у зайца огород»; 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« </a:t>
            </a:r>
            <a:r>
              <a:rPr lang="ru-RU" sz="3600" b="1" dirty="0">
                <a:latin typeface="Gabriola" panose="04040605051002020D02" pitchFamily="82" charset="0"/>
              </a:rPr>
              <a:t>Варим суп</a:t>
            </a:r>
            <a:r>
              <a:rPr lang="ru-RU" sz="3600" b="1" dirty="0" smtClean="0">
                <a:latin typeface="Gabriola" panose="04040605051002020D02" pitchFamily="82" charset="0"/>
              </a:rPr>
              <a:t>»; «Капуста»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Сюжетно-ролевые игры: «Дача</a:t>
            </a:r>
            <a:r>
              <a:rPr lang="ru-RU" sz="3600" b="1" dirty="0" smtClean="0">
                <a:latin typeface="Gabriola" panose="04040605051002020D02" pitchFamily="82" charset="0"/>
              </a:rPr>
              <a:t>»,</a:t>
            </a:r>
          </a:p>
          <a:p>
            <a:pPr marL="0" indent="0"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«Магазин</a:t>
            </a:r>
            <a:r>
              <a:rPr lang="ru-RU" sz="3600" b="1" dirty="0" smtClean="0">
                <a:latin typeface="Gabriola" panose="04040605051002020D02" pitchFamily="82" charset="0"/>
              </a:rPr>
              <a:t>», «Семья»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675" y="26064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Игровая деятельность</a:t>
            </a:r>
            <a:endParaRPr lang="ru-RU" sz="44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C:\Users\Kopm\Downloads\i (4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5922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466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у нас в группе огород, там все растет!  Дети сажают лук</vt:lpstr>
      <vt:lpstr>«Готовим обед»</vt:lpstr>
      <vt:lpstr>Сок из фруктов - полезен для здоровья!</vt:lpstr>
      <vt:lpstr>Д/игра «Урожайная корзинка»</vt:lpstr>
      <vt:lpstr>Вот какой у нас урожай!</vt:lpstr>
      <vt:lpstr>        Заключительный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Пользователь</cp:lastModifiedBy>
  <cp:revision>68</cp:revision>
  <dcterms:created xsi:type="dcterms:W3CDTF">2013-10-31T10:14:44Z</dcterms:created>
  <dcterms:modified xsi:type="dcterms:W3CDTF">2018-11-26T10:44:47Z</dcterms:modified>
</cp:coreProperties>
</file>