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301" r:id="rId9"/>
    <p:sldId id="263" r:id="rId10"/>
    <p:sldId id="265" r:id="rId11"/>
    <p:sldId id="302" r:id="rId12"/>
    <p:sldId id="266" r:id="rId13"/>
    <p:sldId id="303" r:id="rId14"/>
    <p:sldId id="267" r:id="rId15"/>
    <p:sldId id="304" r:id="rId16"/>
    <p:sldId id="268" r:id="rId17"/>
    <p:sldId id="305" r:id="rId18"/>
    <p:sldId id="269" r:id="rId19"/>
    <p:sldId id="270" r:id="rId20"/>
    <p:sldId id="306" r:id="rId21"/>
    <p:sldId id="307" r:id="rId22"/>
    <p:sldId id="271" r:id="rId23"/>
    <p:sldId id="272" r:id="rId24"/>
    <p:sldId id="309" r:id="rId25"/>
    <p:sldId id="308" r:id="rId26"/>
    <p:sldId id="30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94704" autoAdjust="0"/>
  </p:normalViewPr>
  <p:slideViewPr>
    <p:cSldViewPr>
      <p:cViewPr varScale="1">
        <p:scale>
          <a:sx n="70" d="100"/>
          <a:sy n="70" d="100"/>
        </p:scale>
        <p:origin x="-14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4F2F7-A7B5-45B9-BBCE-CC9A8EF5E25A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051B-AB0E-4B5D-AD18-2034EAA0A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15681-2AE3-4129-AFB2-2D85DCD7D129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22B3E-B23A-45F3-B953-00C92E6CB9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CD20-4FC6-4C3E-952F-2D3894C8AAAD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5737F-6EBB-48C9-BDE4-B757503E3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78DE9-1AE5-4FDD-87E4-04ACDDC8662D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9D8DF-7E59-4626-B6B4-D993BF1B7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545F0-1D81-4310-B8E9-4825E3CF7B48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FA323-E04E-4376-A8CF-BB046A93C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697D-0C7E-4F40-9DCF-85A77CD9721C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C999-3ACD-4CDD-97CA-3587D3C27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7BD65-4B9A-436E-A74C-B25709C93929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17EC3-24C3-43FD-BD2C-5A82FE310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E894F-C9DA-49AF-B377-6ECBDD4C0DED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78DCC-2DF0-47B1-81C3-FB96018BA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7F4A0-8C7A-46A6-9FEF-156800CE15B4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BDD9-0B15-4BAC-B3F7-86C39613A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C3FA8-D2A9-4007-B590-33FDC48F2E6C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C2A36-0D48-4B99-AB6A-24C8727FE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2F472-6D32-4F92-B698-D3C8E935BC9F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D7C1-712F-4043-9160-6DB7C2D65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91468A-E5BE-40E2-BD5E-1E8322E0184D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B04A9D-2BEB-4D76-909B-F14AD2E4C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4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9525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313752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570"/>
                </a:solidFill>
              </a:rPr>
              <a:t/>
            </a:r>
            <a:br>
              <a:rPr lang="ru-RU" dirty="0" smtClean="0">
                <a:solidFill>
                  <a:srgbClr val="000570"/>
                </a:solidFill>
              </a:rPr>
            </a:br>
            <a:r>
              <a:rPr lang="ru-RU" dirty="0" smtClean="0">
                <a:solidFill>
                  <a:srgbClr val="000570"/>
                </a:solidFill>
              </a:rPr>
              <a:t/>
            </a:r>
            <a:br>
              <a:rPr lang="ru-RU" dirty="0" smtClean="0">
                <a:solidFill>
                  <a:srgbClr val="000570"/>
                </a:solidFill>
              </a:rPr>
            </a:br>
            <a:r>
              <a:rPr lang="ru-RU" dirty="0" smtClean="0">
                <a:solidFill>
                  <a:srgbClr val="000570"/>
                </a:solidFill>
              </a:rPr>
              <a:t/>
            </a:r>
            <a:br>
              <a:rPr lang="ru-RU" dirty="0" smtClean="0">
                <a:solidFill>
                  <a:srgbClr val="000570"/>
                </a:solidFill>
              </a:rPr>
            </a:br>
            <a:r>
              <a:rPr lang="ru-RU" dirty="0" smtClean="0">
                <a:solidFill>
                  <a:srgbClr val="000570"/>
                </a:solidFill>
              </a:rPr>
              <a:t/>
            </a:r>
            <a:br>
              <a:rPr lang="ru-RU" dirty="0" smtClean="0">
                <a:solidFill>
                  <a:srgbClr val="000570"/>
                </a:solidFill>
              </a:rPr>
            </a:br>
            <a:r>
              <a:rPr lang="ru-RU" dirty="0" smtClean="0">
                <a:solidFill>
                  <a:srgbClr val="000570"/>
                </a:solidFill>
              </a:rPr>
              <a:t/>
            </a:r>
            <a:br>
              <a:rPr lang="ru-RU" dirty="0" smtClean="0">
                <a:solidFill>
                  <a:srgbClr val="000570"/>
                </a:solidFill>
              </a:rPr>
            </a:br>
            <a:r>
              <a:rPr lang="ru-RU" dirty="0" smtClean="0">
                <a:solidFill>
                  <a:srgbClr val="000570"/>
                </a:solidFill>
              </a:rPr>
              <a:t/>
            </a:r>
            <a:br>
              <a:rPr lang="ru-RU" dirty="0" smtClean="0">
                <a:solidFill>
                  <a:srgbClr val="000570"/>
                </a:solidFill>
              </a:rPr>
            </a:br>
            <a:r>
              <a:rPr lang="ru-RU" dirty="0" smtClean="0">
                <a:solidFill>
                  <a:srgbClr val="000570"/>
                </a:solidFill>
              </a:rPr>
              <a:t/>
            </a:r>
            <a:br>
              <a:rPr lang="ru-RU" dirty="0" smtClean="0">
                <a:solidFill>
                  <a:srgbClr val="000570"/>
                </a:solidFill>
              </a:rPr>
            </a:br>
            <a:r>
              <a:rPr lang="ru-RU" dirty="0" smtClean="0">
                <a:solidFill>
                  <a:srgbClr val="000570"/>
                </a:solidFill>
              </a:rPr>
              <a:t/>
            </a:r>
            <a:br>
              <a:rPr lang="ru-RU" dirty="0" smtClean="0">
                <a:solidFill>
                  <a:srgbClr val="000570"/>
                </a:solidFill>
              </a:rPr>
            </a:br>
            <a:r>
              <a:rPr lang="ru-RU" dirty="0" smtClean="0">
                <a:solidFill>
                  <a:srgbClr val="000570"/>
                </a:solidFill>
              </a:rPr>
              <a:t/>
            </a:r>
            <a:br>
              <a:rPr lang="ru-RU" dirty="0" smtClean="0">
                <a:solidFill>
                  <a:srgbClr val="000570"/>
                </a:solidFill>
              </a:rPr>
            </a:br>
            <a:r>
              <a:rPr lang="ru-RU" dirty="0" smtClean="0">
                <a:solidFill>
                  <a:srgbClr val="000570"/>
                </a:solidFill>
              </a:rPr>
              <a:t/>
            </a:r>
            <a:br>
              <a:rPr lang="ru-RU" dirty="0" smtClean="0">
                <a:solidFill>
                  <a:srgbClr val="000570"/>
                </a:solidFill>
              </a:rPr>
            </a:br>
            <a:r>
              <a:rPr lang="ru-RU" dirty="0" smtClean="0">
                <a:solidFill>
                  <a:srgbClr val="000570"/>
                </a:solidFill>
              </a:rPr>
              <a:t/>
            </a:r>
            <a:br>
              <a:rPr lang="ru-RU" dirty="0" smtClean="0">
                <a:solidFill>
                  <a:srgbClr val="000570"/>
                </a:solidFill>
              </a:rPr>
            </a:br>
            <a:r>
              <a:rPr lang="ru-RU" dirty="0" smtClean="0">
                <a:solidFill>
                  <a:srgbClr val="000570"/>
                </a:solidFill>
              </a:rPr>
              <a:t/>
            </a:r>
            <a:br>
              <a:rPr lang="ru-RU" dirty="0" smtClean="0">
                <a:solidFill>
                  <a:srgbClr val="000570"/>
                </a:solidFill>
              </a:rPr>
            </a:br>
            <a:r>
              <a:rPr lang="ru-RU" dirty="0" smtClean="0">
                <a:solidFill>
                  <a:srgbClr val="000570"/>
                </a:solidFill>
              </a:rPr>
              <a:t>Использование </a:t>
            </a:r>
            <a:r>
              <a:rPr lang="ru-RU" dirty="0" err="1" smtClean="0">
                <a:solidFill>
                  <a:srgbClr val="000570"/>
                </a:solidFill>
              </a:rPr>
              <a:t>здоровьесберегающих</a:t>
            </a:r>
            <a:r>
              <a:rPr lang="ru-RU" dirty="0" smtClean="0">
                <a:solidFill>
                  <a:srgbClr val="000570"/>
                </a:solidFill>
              </a:rPr>
              <a:t> технологий в работе воспитателя ДОУ</a:t>
            </a:r>
            <a:endParaRPr lang="ru-RU" dirty="0">
              <a:solidFill>
                <a:srgbClr val="00057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990" y="188640"/>
            <a:ext cx="8072274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Муниципальное казенное дошкольное образовательное учреждение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</a:rPr>
              <a:t> «Детский сад №1 г. Камызяк»</a:t>
            </a: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5219700" y="4868863"/>
            <a:ext cx="3779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Составил воспитатель: Джумакова Оксана Мухаимадиевна </a:t>
            </a:r>
          </a:p>
          <a:p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-23813"/>
            <a:ext cx="9144001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5104"/>
            <a:ext cx="91440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 Зрительная гимнастика используется: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latin typeface="+mn-lt"/>
              </a:rPr>
              <a:t>- для улучшения циркуляции крови и внутриглазной жидкости глаз;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latin typeface="+mn-lt"/>
              </a:rPr>
              <a:t>-для укрепления мышц глаз;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/>
                </a:solidFill>
                <a:latin typeface="+mn-lt"/>
              </a:rPr>
              <a:t>- для улучшения аккомодации (это способность глаза человека к хорошему качеству зрения на разных расстояниях).</a:t>
            </a:r>
            <a:r>
              <a:rPr lang="ru-RU" sz="3600" b="1" dirty="0">
                <a:solidFill>
                  <a:schemeClr val="bg1"/>
                </a:solidFill>
                <a:latin typeface="+mn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4075"/>
            <a:ext cx="91440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23813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29288" cy="55399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Развитие мелкой моторики </a:t>
            </a:r>
            <a:endParaRPr lang="ru-RU" sz="4800" b="1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bg1"/>
                </a:solidFill>
                <a:latin typeface="+mn-lt"/>
              </a:rPr>
              <a:t>повышает эффективность коррекционной работы с детьми, так как степень развития движений пальцев соответствует развитию речи ребёнка.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3125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23813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8964488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 Оздоровительные паузы – </a:t>
            </a:r>
            <a:r>
              <a:rPr lang="ru-RU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физминутки</a:t>
            </a:r>
            <a:r>
              <a:rPr lang="ru-RU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направлены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  <a:latin typeface="+mn-lt"/>
              </a:rPr>
              <a:t>на нормализацию мышечного тонуса, исправление неправильных поз, запоминание серии двигательных упражнении, воспитание быстроты реакции на словесные инструкции.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1600" y="0"/>
            <a:ext cx="386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23813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8964488" cy="69865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Логоритмика</a:t>
            </a:r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- это система двигательных упражнений с произнесением конкретного речевого материала.</a:t>
            </a:r>
            <a:r>
              <a:rPr lang="ru-RU" sz="4000" b="1" dirty="0">
                <a:solidFill>
                  <a:schemeClr val="bg1"/>
                </a:solidFill>
                <a:latin typeface="+mn-lt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Массаж и самомассаж: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  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Виды развивающего массажа, используемые в практике: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массаж и самомассаж лицевых мышц;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массаж и самомассаж кистей и пальцев рук;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200" b="1" dirty="0" err="1">
                <a:solidFill>
                  <a:schemeClr val="bg1"/>
                </a:solidFill>
                <a:latin typeface="+mn-lt"/>
              </a:rPr>
              <a:t>плантарный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 массаж (массаж стоп);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аурикулярный массаж (массаж ушных раковин);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- массаж язычной мускулатуры</a:t>
            </a:r>
            <a:r>
              <a:rPr lang="ru-RU" sz="4000" dirty="0">
                <a:latin typeface="+mn-lt"/>
              </a:rPr>
              <a:t>. 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4075"/>
            <a:ext cx="91440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-23813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-23114"/>
            <a:ext cx="903548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Музыкотерапия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 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- это метод, использующий музыку в качестве средства коррекции эмоциональных отклонений, страхов, двигательных и речевых расстройств, отклонений в поведении, при коммуникативных затруднениях, а также для лечения различных соматических и психосоматических заболеваний.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Сказкотерапия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– метод, использующий сказочную форму для речевого развития ребенка, расширения его сознания и совершенствования взаимодействия через речь с окружающим миром. Основной принцип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сказкотерапии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-  целостное развитие личности ребенка.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496" y="116632"/>
            <a:ext cx="9108504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Кинезиологические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упражнения 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– это комплекс движений, позволяющий активизировать межполушарное взаимодействие, развивать комиссуры как межполушарные интеграторы, через которые полушария обмениваются информацией, происходит синхронизация работы полушарий.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bg1"/>
                </a:solidFill>
                <a:latin typeface="+mn-lt"/>
              </a:rPr>
              <a:t>ПАЛЬЧИКОВАЯ ГИМНАСТИКА- </a:t>
            </a:r>
            <a:r>
              <a:rPr lang="ru-RU" sz="2400" b="1" dirty="0">
                <a:solidFill>
                  <a:schemeClr val="bg1"/>
                </a:solidFill>
                <a:latin typeface="+mn-lt"/>
              </a:rPr>
              <a:t>с младшего возраста индивидуально либо с подгруппой ежедневно. Рекомендуется всем детям, особенно с речевыми проблемами проводится в любой отрезок времени.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Komp\Desktop\depositphotos_110590418-stock-photo-background-of-colored-sand-closeup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9688" y="0"/>
            <a:ext cx="918051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7058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bg1"/>
                </a:solidFill>
                <a:effectLst/>
                <a:latin typeface="Franklin Gothic Demi" pitchFamily="34" charset="0"/>
              </a:rPr>
              <a:t>« </a:t>
            </a:r>
            <a:r>
              <a:rPr lang="ru-RU" dirty="0">
                <a:solidFill>
                  <a:schemeClr val="bg1"/>
                </a:solidFill>
                <a:effectLst/>
                <a:latin typeface="Franklin Gothic Demi" pitchFamily="34" charset="0"/>
              </a:rPr>
              <a:t>Забота о здоровье — это важнейший труд </a:t>
            </a:r>
            <a:r>
              <a:rPr lang="ru-RU" dirty="0" smtClean="0">
                <a:solidFill>
                  <a:schemeClr val="bg1"/>
                </a:solidFill>
                <a:effectLst/>
                <a:latin typeface="Franklin Gothic Demi" pitchFamily="34" charset="0"/>
              </a:rPr>
              <a:t>педагога. </a:t>
            </a:r>
            <a:br>
              <a:rPr lang="ru-RU" dirty="0" smtClean="0">
                <a:solidFill>
                  <a:schemeClr val="bg1"/>
                </a:solidFill>
                <a:effectLst/>
                <a:latin typeface="Franklin Gothic Demi" pitchFamily="34" charset="0"/>
              </a:rPr>
            </a:br>
            <a:r>
              <a:rPr lang="ru-RU" dirty="0" smtClean="0">
                <a:solidFill>
                  <a:schemeClr val="bg1"/>
                </a:solidFill>
                <a:effectLst/>
                <a:latin typeface="Franklin Gothic Demi" pitchFamily="34" charset="0"/>
              </a:rPr>
              <a:t>От </a:t>
            </a:r>
            <a:r>
              <a:rPr lang="ru-RU" dirty="0">
                <a:solidFill>
                  <a:schemeClr val="bg1"/>
                </a:solidFill>
                <a:effectLst/>
                <a:latin typeface="Franklin Gothic Demi" pitchFamily="34" charset="0"/>
              </a:rPr>
              <a:t>жизнерадостности, бодрости детей зависит их духовная жизнь, мировоззрение, умственное развитие, прочность знаний, вера в свои силы</a:t>
            </a:r>
            <a:r>
              <a:rPr lang="ru-RU" dirty="0" smtClean="0">
                <a:solidFill>
                  <a:schemeClr val="bg1"/>
                </a:solidFill>
                <a:effectLst/>
                <a:latin typeface="Franklin Gothic Demi" pitchFamily="34" charset="0"/>
              </a:rPr>
              <a:t>»</a:t>
            </a:r>
            <a:br>
              <a:rPr lang="ru-RU" dirty="0" smtClean="0">
                <a:solidFill>
                  <a:schemeClr val="bg1"/>
                </a:solidFill>
                <a:effectLst/>
                <a:latin typeface="Franklin Gothic Demi" pitchFamily="34" charset="0"/>
              </a:rPr>
            </a:br>
            <a:r>
              <a:rPr lang="ru-RU" dirty="0" smtClean="0">
                <a:solidFill>
                  <a:schemeClr val="bg1"/>
                </a:solidFill>
                <a:effectLst/>
                <a:latin typeface="Franklin Gothic Demi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effectLst/>
                <a:latin typeface="Franklin Gothic Demi" pitchFamily="34" charset="0"/>
              </a:rPr>
              <a:t>В. А. Сухомлинский</a:t>
            </a:r>
            <a:endParaRPr lang="ru-RU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73125"/>
            <a:ext cx="9144000" cy="514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4075"/>
            <a:ext cx="91440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Прямоугольник 3"/>
          <p:cNvSpPr>
            <a:spLocks noChangeArrowheads="1"/>
          </p:cNvSpPr>
          <p:nvPr/>
        </p:nvSpPr>
        <p:spPr bwMode="auto">
          <a:xfrm>
            <a:off x="107950" y="115888"/>
            <a:ext cx="9036050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b="1" u="sng">
                <a:solidFill>
                  <a:schemeClr val="bg1"/>
                </a:solidFill>
                <a:latin typeface="Times New Roman" pitchFamily="18" charset="0"/>
              </a:rPr>
              <a:t>Динамические паузы  </a:t>
            </a:r>
            <a:r>
              <a:rPr lang="ru-RU" sz="2500" b="1">
                <a:solidFill>
                  <a:schemeClr val="bg1"/>
                </a:solidFill>
                <a:latin typeface="Times New Roman" pitchFamily="18" charset="0"/>
              </a:rPr>
              <a:t>во время занятии по 2-5 минут, по мере утомляемости детей. Рекомендуется в качестве профилактики утомления. Могут включать в себя элементы гимнастики для глаз, дыхательной и других. </a:t>
            </a:r>
          </a:p>
          <a:p>
            <a:r>
              <a:rPr lang="ru-RU" sz="2500" b="1" u="sng">
                <a:solidFill>
                  <a:schemeClr val="bg1"/>
                </a:solidFill>
                <a:latin typeface="Times New Roman" pitchFamily="18" charset="0"/>
              </a:rPr>
              <a:t>Развитие общей моторики- </a:t>
            </a:r>
            <a:r>
              <a:rPr lang="ru-RU" sz="2500" b="1">
                <a:solidFill>
                  <a:schemeClr val="bg1"/>
                </a:solidFill>
                <a:latin typeface="Times New Roman" pitchFamily="18" charset="0"/>
              </a:rPr>
              <a:t>чем выше длительная активность ребенка, чем интенсивнее развивается его речь, память, логика. У детей с ЗПР часто наблюдаются «неполадки» в общей моторики: недостаточная четкость и организованность движение, недоразвитие чувства ритма и координации. Таким образом, развитие общей моторики способствует развитию речи и других психических процессов.  </a:t>
            </a:r>
          </a:p>
          <a:p>
            <a:r>
              <a:rPr lang="ru-RU" sz="2500" b="1" u="sng">
                <a:solidFill>
                  <a:schemeClr val="bg1"/>
                </a:solidFill>
                <a:latin typeface="Times New Roman" pitchFamily="18" charset="0"/>
              </a:rPr>
              <a:t>Релаксация</a:t>
            </a:r>
            <a:r>
              <a:rPr lang="ru-RU" sz="2500" b="1">
                <a:solidFill>
                  <a:schemeClr val="bg1"/>
                </a:solidFill>
                <a:latin typeface="Times New Roman" pitchFamily="18" charset="0"/>
              </a:rPr>
              <a:t> – в любом подходящем помещении в зависимости от состоянии детей и целей, педагог определяет интенсивность технологии. Можно использовать классическую музыку. </a:t>
            </a:r>
          </a:p>
          <a:p>
            <a:endParaRPr lang="ru-RU" sz="2800" b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-20638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4075"/>
            <a:ext cx="91440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4075"/>
            <a:ext cx="91440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4075"/>
            <a:ext cx="91440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"/>
            <a:ext cx="9144000" cy="724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16632"/>
            <a:ext cx="903649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ВЫВОД: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836613"/>
            <a:ext cx="9036050" cy="600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     Таким образом, </a:t>
            </a:r>
            <a:r>
              <a:rPr lang="ru-RU" sz="3200" b="1" dirty="0" err="1">
                <a:solidFill>
                  <a:schemeClr val="bg1"/>
                </a:solidFill>
                <a:latin typeface="+mn-lt"/>
              </a:rPr>
              <a:t>здоровьесберегающие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 технологии в коррекционной работе дают положительный результат: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снижение уровня заболеваемости;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2) повышение работоспособности, выносливости;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3) развитие психических процессов;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4) улучшение зрения;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5) формирование двигательных умений и навыков;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6) развитие общей и мелкой моторики;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7) повышение речевой активности.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Komp\Desktop\depositphotos_110590418-stock-photo-background-of-colored-sand-closeup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175" y="0"/>
            <a:ext cx="914082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184576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2400" dirty="0" smtClean="0">
                <a:ln w="50800"/>
                <a:solidFill>
                  <a:schemeClr val="bg1"/>
                </a:solidFill>
                <a:effectLst/>
                <a:latin typeface="+mn-lt"/>
              </a:rPr>
              <a:t>Внедрение </a:t>
            </a:r>
            <a:r>
              <a:rPr lang="ru-RU" sz="2400" dirty="0" err="1" smtClean="0">
                <a:ln w="50800"/>
                <a:solidFill>
                  <a:schemeClr val="bg1"/>
                </a:solidFill>
                <a:effectLst/>
                <a:latin typeface="+mn-lt"/>
              </a:rPr>
              <a:t>здоровьесберегающих</a:t>
            </a:r>
            <a:r>
              <a:rPr lang="ru-RU" sz="2400" dirty="0" smtClean="0">
                <a:ln w="50800"/>
                <a:solidFill>
                  <a:schemeClr val="bg1"/>
                </a:solidFill>
                <a:effectLst/>
                <a:latin typeface="+mn-lt"/>
              </a:rPr>
              <a:t> технологий способствует воспитанию интереса </a:t>
            </a:r>
            <a:r>
              <a:rPr lang="ru-RU" sz="2400" dirty="0">
                <a:ln w="50800"/>
                <a:solidFill>
                  <a:schemeClr val="bg1"/>
                </a:solidFill>
                <a:effectLst/>
                <a:latin typeface="+mn-lt"/>
              </a:rPr>
              <a:t>ребёнка к процессу обучения, повышает познавательную активность и, самое главное, улучшает психоэмоциональное самочувствие и здоровье детей. Способствует снижению заболеваемости, повышению уровня физической подготовленности, </a:t>
            </a:r>
            <a:r>
              <a:rPr lang="ru-RU" sz="2400" dirty="0" err="1">
                <a:ln w="50800"/>
                <a:solidFill>
                  <a:schemeClr val="bg1"/>
                </a:solidFill>
                <a:effectLst/>
                <a:latin typeface="+mn-lt"/>
              </a:rPr>
              <a:t>сформированности</a:t>
            </a:r>
            <a:r>
              <a:rPr lang="ru-RU" sz="2400" dirty="0">
                <a:ln w="50800"/>
                <a:solidFill>
                  <a:schemeClr val="bg1"/>
                </a:solidFill>
                <a:effectLst/>
                <a:latin typeface="+mn-lt"/>
              </a:rPr>
              <a:t> осознанной потребности в ведении здорового образа </a:t>
            </a:r>
            <a: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жизни</a:t>
            </a:r>
            <a:r>
              <a:rPr lang="ru-RU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+mn-lt"/>
              </a:rPr>
              <a:t>.</a:t>
            </a:r>
            <a:endParaRPr lang="ru-RU" sz="2400" dirty="0">
              <a:ln w="50800"/>
              <a:solidFill>
                <a:schemeClr val="bg1">
                  <a:shade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8549" y="188640"/>
            <a:ext cx="4846904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Актуальность: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395288" y="1341438"/>
            <a:ext cx="842486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3600" b="1">
                <a:solidFill>
                  <a:schemeClr val="bg1"/>
                </a:solidFill>
                <a:latin typeface="Times New Roman" pitchFamily="18" charset="0"/>
              </a:rPr>
              <a:t>Обеспечить дошкольнику высокий уровень здоровья, вооружив его необходимым багажом знаний, умений, навыков, необходимых для ведения здорового образа жизни и воспитав у него культуру здоровья.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32656"/>
            <a:ext cx="864096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Цель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здоровьесберегающих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технологий</a:t>
            </a:r>
            <a:r>
              <a:rPr lang="ru-RU" sz="5400" dirty="0">
                <a:latin typeface="+mn-lt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4445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0" y="620713"/>
            <a:ext cx="91249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2600" b="1">
                <a:solidFill>
                  <a:schemeClr val="bg1"/>
                </a:solidFill>
                <a:latin typeface="Times New Roman" pitchFamily="18" charset="0"/>
              </a:rPr>
              <a:t>- принцип «Не навреди! »; </a:t>
            </a:r>
          </a:p>
          <a:p>
            <a:r>
              <a:rPr lang="ru-RU" sz="2600" b="1">
                <a:solidFill>
                  <a:schemeClr val="bg1"/>
                </a:solidFill>
                <a:latin typeface="Times New Roman" pitchFamily="18" charset="0"/>
              </a:rPr>
              <a:t>- принцип сознательности и активности; </a:t>
            </a:r>
          </a:p>
          <a:p>
            <a:r>
              <a:rPr lang="ru-RU" sz="2600" b="1">
                <a:solidFill>
                  <a:schemeClr val="bg1"/>
                </a:solidFill>
                <a:latin typeface="Times New Roman" pitchFamily="18" charset="0"/>
              </a:rPr>
              <a:t>- принцип непрерывности здоровьесберегающего процесса; </a:t>
            </a:r>
          </a:p>
          <a:p>
            <a:r>
              <a:rPr lang="ru-RU" sz="2600" b="1">
                <a:solidFill>
                  <a:schemeClr val="bg1"/>
                </a:solidFill>
                <a:latin typeface="Times New Roman" pitchFamily="18" charset="0"/>
              </a:rPr>
              <a:t>- принцип систематичности и последовательности; </a:t>
            </a:r>
          </a:p>
          <a:p>
            <a:r>
              <a:rPr lang="ru-RU" sz="2600" b="1">
                <a:solidFill>
                  <a:schemeClr val="bg1"/>
                </a:solidFill>
                <a:latin typeface="Times New Roman" pitchFamily="18" charset="0"/>
              </a:rPr>
              <a:t>- принцип доступности и индивидуальности; </a:t>
            </a:r>
          </a:p>
          <a:p>
            <a:r>
              <a:rPr lang="ru-RU" sz="2600" b="1">
                <a:solidFill>
                  <a:schemeClr val="bg1"/>
                </a:solidFill>
                <a:latin typeface="Times New Roman" pitchFamily="18" charset="0"/>
              </a:rPr>
              <a:t>- принцип всестороннего и гармоничного развития   личности; </a:t>
            </a:r>
          </a:p>
          <a:p>
            <a:r>
              <a:rPr lang="ru-RU" sz="2600" b="1">
                <a:solidFill>
                  <a:schemeClr val="bg1"/>
                </a:solidFill>
                <a:latin typeface="Times New Roman" pitchFamily="18" charset="0"/>
              </a:rPr>
              <a:t>- принцип системного чередования нагрузок и отдыха; </a:t>
            </a:r>
          </a:p>
          <a:p>
            <a:r>
              <a:rPr lang="ru-RU" sz="2600" b="1">
                <a:solidFill>
                  <a:schemeClr val="bg1"/>
                </a:solidFill>
                <a:latin typeface="Times New Roman" pitchFamily="18" charset="0"/>
              </a:rPr>
              <a:t>- принцип постепенно наращивания оздоровительных воздействий; </a:t>
            </a:r>
          </a:p>
          <a:p>
            <a:r>
              <a:rPr lang="ru-RU" sz="2600" b="1">
                <a:solidFill>
                  <a:schemeClr val="bg1"/>
                </a:solidFill>
                <a:latin typeface="Times New Roman" pitchFamily="18" charset="0"/>
              </a:rPr>
              <a:t>- принцип возрастной адекватности  здоровьесберегающего        процесса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8992" y="44624"/>
            <a:ext cx="886601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 ПРИНЦИПЫ ЗДОРОВЬЕСБЕРЕГАЮЩИХ ТЕХНОЛОГИЙ: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30412" y="93837"/>
            <a:ext cx="8964488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ЗДОРОВЬЕСБЕРЕГАЮЩИЕ ТЕХНОЛОГИИ, ИСПОЛЬЗУЕМЫЕ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В РАБОТЕ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Артикуляционная 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гимнастика;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дыхательная гимнастика;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-   упражнения, направленные на профилактику нарушений зрения;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развитие мелкой моторики;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физминутки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;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Развитие мелкой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маторики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-    массаж и самомассаж;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-   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кинезиологические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 упражнения;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-    элементы музыкотерапии,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сказкотерапии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+mn-lt"/>
              </a:rPr>
              <a:t>аромотерапии</a:t>
            </a:r>
            <a:r>
              <a:rPr lang="ru-RU" sz="2800" b="1" dirty="0">
                <a:solidFill>
                  <a:schemeClr val="bg1"/>
                </a:solidFill>
                <a:latin typeface="+mn-lt"/>
              </a:rPr>
              <a:t>,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- динамические паузы, пальчиковая гимнастика,  релаксация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5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44624"/>
            <a:ext cx="8856984" cy="227754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                          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50800"/>
                <a:solidFill>
                  <a:schemeClr val="bg1">
                    <a:shade val="50000"/>
                  </a:schemeClr>
                </a:solidFill>
                <a:latin typeface="+mn-lt"/>
              </a:rPr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44624"/>
            <a:ext cx="8928992" cy="74789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Артикуляционная гимнастика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+mn-lt"/>
              </a:rPr>
              <a:t>   </a:t>
            </a:r>
            <a:r>
              <a:rPr lang="ru-RU" sz="3200" b="1" u="sng" dirty="0">
                <a:solidFill>
                  <a:schemeClr val="bg1"/>
                </a:solidFill>
                <a:latin typeface="+mn-lt"/>
              </a:rPr>
              <a:t>Регулярное выполнение поможет: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-улучшить кровоснабжение артикуляционных органов и их иннервацию (нервную проводимость);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улучшить подвижность артикуляционных органов;  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- укрепить мышечную систему языка, губ, щёк;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-уменьшить </a:t>
            </a:r>
            <a:r>
              <a:rPr lang="ru-RU" sz="3200" b="1" dirty="0" err="1">
                <a:solidFill>
                  <a:schemeClr val="bg1"/>
                </a:solidFill>
                <a:latin typeface="+mn-lt"/>
              </a:rPr>
              <a:t>спастичность</a:t>
            </a:r>
            <a:r>
              <a:rPr lang="ru-RU" sz="3200" b="1" dirty="0">
                <a:solidFill>
                  <a:schemeClr val="bg1"/>
                </a:solidFill>
                <a:latin typeface="+mn-lt"/>
              </a:rPr>
              <a:t> (напряжённость) артикуляционных органов. 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b="1" dirty="0">
              <a:solidFill>
                <a:schemeClr val="bg1"/>
              </a:solidFill>
              <a:latin typeface="+mn-lt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4075"/>
            <a:ext cx="91440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:\Users\Komp\Desktop\depositphotos_110590418-stock-photo-background-of-colored-sand-closeup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496" y="25103"/>
            <a:ext cx="9108504" cy="61555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 Дыхательная гимнастика </a:t>
            </a:r>
            <a:r>
              <a:rPr lang="ru-RU" sz="4400" b="1" dirty="0">
                <a:solidFill>
                  <a:schemeClr val="bg1"/>
                </a:solidFill>
                <a:latin typeface="+mn-lt"/>
              </a:rPr>
              <a:t>способствует развитию и укреплению грудной клетки направлена на закрепление навыков диафрагмально – речевого дыхания необходима для дальнейшей работы по коррекции звукопроизношения</a:t>
            </a:r>
            <a:r>
              <a:rPr lang="ru-RU" sz="4400" dirty="0">
                <a:solidFill>
                  <a:schemeClr val="bg1"/>
                </a:solidFill>
                <a:latin typeface="+mn-lt"/>
              </a:rPr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679</TotalTime>
  <Words>429</Words>
  <Application>Microsoft Office PowerPoint</Application>
  <PresentationFormat>Экран (4:3)</PresentationFormat>
  <Paragraphs>82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            Использование здоровьесберегающих технологий в работе воспитателя ДОУ</vt:lpstr>
      <vt:lpstr> « Забота о здоровье — это важнейший труд педагога.  От жизнерадостности, бодрости детей зависит их духовная жизнь, мировоззрение, умственное развитие, прочность знаний, вера в свои силы»  В. А. Сухомлинский</vt:lpstr>
      <vt:lpstr> Внедрение здоровьесберегающих технологий способствует воспитанию интереса ребёнка к процессу обучения, повышает познавательную активность и, самое главное, улучшает психоэмоциональное самочувствие и здоровье детей. Способствует снижению заболеваемости, повышению уровня физической подготовленности, сформированности осознанной потребности в ведении здорового образа жизни.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здоровьесберегающих технологий в работе учителя- логопеда ДОУ</dc:title>
  <dc:creator>Komp</dc:creator>
  <cp:lastModifiedBy>а</cp:lastModifiedBy>
  <cp:revision>62</cp:revision>
  <dcterms:created xsi:type="dcterms:W3CDTF">2017-10-29T10:19:56Z</dcterms:created>
  <dcterms:modified xsi:type="dcterms:W3CDTF">2018-11-16T04:41:29Z</dcterms:modified>
</cp:coreProperties>
</file>