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9" r:id="rId3"/>
    <p:sldId id="260" r:id="rId4"/>
    <p:sldId id="267" r:id="rId5"/>
    <p:sldId id="263" r:id="rId6"/>
    <p:sldId id="265" r:id="rId7"/>
    <p:sldId id="266" r:id="rId8"/>
    <p:sldId id="261" r:id="rId9"/>
    <p:sldId id="268" r:id="rId10"/>
    <p:sldId id="275" r:id="rId11"/>
    <p:sldId id="269" r:id="rId12"/>
    <p:sldId id="270" r:id="rId13"/>
    <p:sldId id="272" r:id="rId14"/>
    <p:sldId id="274"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3117276-76A8-4FAD-AF2A-2963ED311AC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35CCCEA-64B4-4319-94D7-26EBA53CCCC6}" type="datetimeFigureOut">
              <a:rPr lang="ru-RU" smtClean="0"/>
              <a:pPr/>
              <a:t>18.12.2018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3117276-76A8-4FAD-AF2A-2963ED311ACB}"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35CCCEA-64B4-4319-94D7-26EBA53CCCC6}" type="datetimeFigureOut">
              <a:rPr lang="ru-RU" smtClean="0"/>
              <a:pPr/>
              <a:t>18.12.2018</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3117276-76A8-4FAD-AF2A-2963ED311AC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12777"/>
            <a:ext cx="7772400" cy="2187674"/>
          </a:xfrm>
        </p:spPr>
        <p:txBody>
          <a:bodyPr>
            <a:normAutofit fontScale="90000"/>
          </a:bodyPr>
          <a:lstStyle/>
          <a:p>
            <a:pPr algn="ctr"/>
            <a:r>
              <a:rPr lang="ru-RU" sz="4000" b="0" dirty="0" smtClean="0"/>
              <a:t>Экспериментирование как </a:t>
            </a:r>
            <a:r>
              <a:rPr lang="ru-RU" sz="4000" b="0" dirty="0" err="1" smtClean="0"/>
              <a:t>как</a:t>
            </a:r>
            <a:r>
              <a:rPr lang="ru-RU" sz="4000" b="0" dirty="0" smtClean="0"/>
              <a:t> основа для развития </a:t>
            </a:r>
            <a:r>
              <a:rPr lang="ru-RU" sz="4000" b="0" dirty="0" smtClean="0"/>
              <a:t>исследовательских</a:t>
            </a:r>
            <a:br>
              <a:rPr lang="ru-RU" sz="4000" b="0" dirty="0" smtClean="0"/>
            </a:br>
            <a:r>
              <a:rPr lang="ru-RU" sz="4000" b="0" dirty="0" smtClean="0"/>
              <a:t>способностей </a:t>
            </a:r>
            <a:r>
              <a:rPr lang="ru-RU" sz="4000" b="0" dirty="0" smtClean="0"/>
              <a:t>детей </a:t>
            </a:r>
            <a:r>
              <a:rPr lang="ru-RU" sz="4000" dirty="0" smtClean="0">
                <a:solidFill>
                  <a:srgbClr val="336699"/>
                </a:solidFill>
              </a:rPr>
              <a:t>.</a:t>
            </a:r>
            <a:endParaRPr lang="ru-RU" sz="4000" dirty="0"/>
          </a:p>
        </p:txBody>
      </p:sp>
      <p:sp>
        <p:nvSpPr>
          <p:cNvPr id="3" name="Подзаголовок 2"/>
          <p:cNvSpPr>
            <a:spLocks noGrp="1"/>
          </p:cNvSpPr>
          <p:nvPr>
            <p:ph type="subTitle" idx="1"/>
          </p:nvPr>
        </p:nvSpPr>
        <p:spPr>
          <a:xfrm>
            <a:off x="1403648" y="4581128"/>
            <a:ext cx="6408712" cy="1057672"/>
          </a:xfrm>
        </p:spPr>
        <p:txBody>
          <a:bodyPr>
            <a:normAutofit/>
          </a:bodyPr>
          <a:lstStyle/>
          <a:p>
            <a:pPr fontAlgn="auto">
              <a:spcAft>
                <a:spcPts val="0"/>
              </a:spcAft>
              <a:defRPr/>
            </a:pPr>
            <a:r>
              <a:rPr lang="ru-RU" b="1" dirty="0" smtClean="0">
                <a:solidFill>
                  <a:srgbClr val="7030A0"/>
                </a:solidFill>
              </a:rPr>
              <a:t>Петрунина Ю.Н.</a:t>
            </a:r>
            <a:endParaRPr lang="en-US" dirty="0" smtClean="0">
              <a:solidFill>
                <a:srgbClr val="002060"/>
              </a:solidFill>
            </a:endParaRP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539552" y="476672"/>
            <a:ext cx="7488832" cy="3970318"/>
          </a:xfrm>
          <a:prstGeom prst="rect">
            <a:avLst/>
          </a:prstGeom>
        </p:spPr>
        <p:txBody>
          <a:bodyPr wrap="square">
            <a:spAutoFit/>
          </a:bodyPr>
          <a:lstStyle/>
          <a:p>
            <a:pPr>
              <a:buNone/>
            </a:pPr>
            <a:r>
              <a:rPr lang="ru-RU" sz="2800" b="1" i="1" dirty="0" smtClean="0">
                <a:latin typeface="Times New Roman" pitchFamily="18" charset="0"/>
                <a:cs typeface="Times New Roman" pitchFamily="18" charset="0"/>
              </a:rPr>
              <a:t>Современные средства обучения очень</a:t>
            </a:r>
          </a:p>
          <a:p>
            <a:pPr>
              <a:buNone/>
            </a:pPr>
            <a:r>
              <a:rPr lang="ru-RU" sz="2800" b="1" i="1" dirty="0" smtClean="0">
                <a:latin typeface="Times New Roman" pitchFamily="18" charset="0"/>
                <a:cs typeface="Times New Roman" pitchFamily="18" charset="0"/>
              </a:rPr>
              <a:t>увлекательны. Намного интереснее не просто  послушать  рассказ  воспитателя</a:t>
            </a:r>
          </a:p>
          <a:p>
            <a:pPr>
              <a:buNone/>
            </a:pPr>
            <a:r>
              <a:rPr lang="ru-RU" sz="2800" b="1" i="1" dirty="0" smtClean="0">
                <a:latin typeface="Times New Roman" pitchFamily="18" charset="0"/>
                <a:cs typeface="Times New Roman" pitchFamily="18" charset="0"/>
              </a:rPr>
              <a:t>о каких-то  объектах или</a:t>
            </a:r>
          </a:p>
          <a:p>
            <a:pPr>
              <a:buNone/>
            </a:pPr>
            <a:r>
              <a:rPr lang="ru-RU" sz="2800" b="1" i="1" dirty="0" smtClean="0">
                <a:latin typeface="Times New Roman" pitchFamily="18" charset="0"/>
                <a:cs typeface="Times New Roman" pitchFamily="18" charset="0"/>
              </a:rPr>
              <a:t> явлениях,</a:t>
            </a:r>
          </a:p>
          <a:p>
            <a:pPr>
              <a:buNone/>
            </a:pPr>
            <a:r>
              <a:rPr lang="ru-RU" sz="2800" b="1" i="1" dirty="0" smtClean="0">
                <a:latin typeface="Times New Roman" pitchFamily="18" charset="0"/>
                <a:cs typeface="Times New Roman" pitchFamily="18" charset="0"/>
              </a:rPr>
              <a:t> а посмотреть</a:t>
            </a:r>
          </a:p>
          <a:p>
            <a:pPr>
              <a:buNone/>
            </a:pPr>
            <a:r>
              <a:rPr lang="ru-RU" sz="2800" b="1" i="1" dirty="0" smtClean="0">
                <a:latin typeface="Times New Roman" pitchFamily="18" charset="0"/>
                <a:cs typeface="Times New Roman" pitchFamily="18" charset="0"/>
              </a:rPr>
              <a:t> на них</a:t>
            </a:r>
          </a:p>
          <a:p>
            <a:pPr>
              <a:buNone/>
            </a:pPr>
            <a:r>
              <a:rPr lang="ru-RU" sz="2800" b="1" i="1" dirty="0" smtClean="0">
                <a:latin typeface="Times New Roman" pitchFamily="18" charset="0"/>
                <a:cs typeface="Times New Roman" pitchFamily="18" charset="0"/>
              </a:rPr>
              <a:t> собственными </a:t>
            </a:r>
          </a:p>
          <a:p>
            <a:pPr>
              <a:buNone/>
            </a:pPr>
            <a:r>
              <a:rPr lang="ru-RU" sz="2800" b="1" i="1" dirty="0" smtClean="0">
                <a:latin typeface="Times New Roman" pitchFamily="18" charset="0"/>
                <a:cs typeface="Times New Roman" pitchFamily="18" charset="0"/>
              </a:rPr>
              <a:t>глазами. </a:t>
            </a:r>
            <a:endParaRPr lang="ru-RU" sz="2800" b="1" i="1" dirty="0">
              <a:latin typeface="Times New Roman" pitchFamily="18" charset="0"/>
              <a:cs typeface="Times New Roman" pitchFamily="18" charset="0"/>
            </a:endParaRPr>
          </a:p>
        </p:txBody>
      </p:sp>
      <p:pic>
        <p:nvPicPr>
          <p:cNvPr id="4" name="Picture 2" descr="D:\Владелец\Рабочий стол\ФОТОд.с\Медведева занятия\МО Медведева\P1080437.JPG"/>
          <p:cNvPicPr>
            <a:picLocks noChangeAspect="1" noChangeArrowheads="1"/>
          </p:cNvPicPr>
          <p:nvPr/>
        </p:nvPicPr>
        <p:blipFill>
          <a:blip r:embed="rId2" cstate="print"/>
          <a:srcRect/>
          <a:stretch>
            <a:fillRect/>
          </a:stretch>
        </p:blipFill>
        <p:spPr bwMode="auto">
          <a:xfrm>
            <a:off x="3131840" y="2348880"/>
            <a:ext cx="5423999" cy="406800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539552" y="548680"/>
            <a:ext cx="7848872" cy="2376264"/>
          </a:xfrm>
        </p:spPr>
        <p:txBody>
          <a:bodyPr>
            <a:noAutofit/>
          </a:bodyPr>
          <a:lstStyle/>
          <a:p>
            <a:pPr>
              <a:buNone/>
            </a:pPr>
            <a:r>
              <a:rPr lang="ru-RU" sz="2400" b="1" i="1" dirty="0" smtClean="0">
                <a:solidFill>
                  <a:schemeClr val="accent6">
                    <a:lumMod val="50000"/>
                  </a:schemeClr>
                </a:solidFill>
                <a:latin typeface="Times New Roman" pitchFamily="18" charset="0"/>
                <a:cs typeface="Times New Roman" pitchFamily="18" charset="0"/>
              </a:rPr>
              <a:t>Экспериментирование тесно связано с разными</a:t>
            </a:r>
          </a:p>
          <a:p>
            <a:pPr>
              <a:buNone/>
            </a:pPr>
            <a:r>
              <a:rPr lang="ru-RU" sz="2400" b="1" i="1" dirty="0" smtClean="0">
                <a:solidFill>
                  <a:schemeClr val="accent6">
                    <a:lumMod val="50000"/>
                  </a:schemeClr>
                </a:solidFill>
                <a:latin typeface="Times New Roman" pitchFamily="18" charset="0"/>
                <a:cs typeface="Times New Roman" pitchFamily="18" charset="0"/>
              </a:rPr>
              <a:t>               образовательными областями  :</a:t>
            </a:r>
          </a:p>
          <a:p>
            <a:pPr>
              <a:buNone/>
            </a:pPr>
            <a:r>
              <a:rPr lang="ru-RU" sz="1600" b="1" i="1" dirty="0" smtClean="0">
                <a:solidFill>
                  <a:schemeClr val="accent6">
                    <a:lumMod val="50000"/>
                  </a:schemeClr>
                </a:solidFill>
                <a:latin typeface="Times New Roman" pitchFamily="18" charset="0"/>
                <a:cs typeface="Times New Roman" pitchFamily="18" charset="0"/>
              </a:rPr>
              <a:t>-  «Познание»,</a:t>
            </a:r>
          </a:p>
          <a:p>
            <a:pPr>
              <a:buNone/>
            </a:pPr>
            <a:r>
              <a:rPr lang="ru-RU" sz="1600" b="1" i="1" dirty="0" smtClean="0">
                <a:solidFill>
                  <a:schemeClr val="accent6">
                    <a:lumMod val="50000"/>
                  </a:schemeClr>
                </a:solidFill>
                <a:latin typeface="Times New Roman" pitchFamily="18" charset="0"/>
                <a:cs typeface="Times New Roman" pitchFamily="18" charset="0"/>
              </a:rPr>
              <a:t> - «Труд», </a:t>
            </a:r>
          </a:p>
          <a:p>
            <a:pPr>
              <a:buNone/>
            </a:pPr>
            <a:r>
              <a:rPr lang="ru-RU" sz="1600" b="1" i="1" dirty="0" smtClean="0">
                <a:solidFill>
                  <a:schemeClr val="accent6">
                    <a:lumMod val="50000"/>
                  </a:schemeClr>
                </a:solidFill>
                <a:latin typeface="Times New Roman" pitchFamily="18" charset="0"/>
                <a:cs typeface="Times New Roman" pitchFamily="18" charset="0"/>
              </a:rPr>
              <a:t>-  «Безопасность», </a:t>
            </a:r>
          </a:p>
          <a:p>
            <a:pPr>
              <a:buNone/>
            </a:pPr>
            <a:r>
              <a:rPr lang="ru-RU" sz="1600" b="1" i="1" dirty="0" smtClean="0">
                <a:solidFill>
                  <a:schemeClr val="accent6">
                    <a:lumMod val="50000"/>
                  </a:schemeClr>
                </a:solidFill>
                <a:latin typeface="Times New Roman" pitchFamily="18" charset="0"/>
                <a:cs typeface="Times New Roman" pitchFamily="18" charset="0"/>
              </a:rPr>
              <a:t>-   «Художественное творчество», </a:t>
            </a:r>
          </a:p>
          <a:p>
            <a:pPr>
              <a:buNone/>
            </a:pPr>
            <a:r>
              <a:rPr lang="ru-RU" sz="1600" b="1" i="1" dirty="0" smtClean="0">
                <a:solidFill>
                  <a:schemeClr val="accent6">
                    <a:lumMod val="50000"/>
                  </a:schemeClr>
                </a:solidFill>
                <a:latin typeface="Times New Roman" pitchFamily="18" charset="0"/>
                <a:cs typeface="Times New Roman" pitchFamily="18" charset="0"/>
              </a:rPr>
              <a:t>-   «Коммуникация».</a:t>
            </a:r>
            <a:endParaRPr lang="ru-RU" sz="1600" b="1" i="1" dirty="0">
              <a:solidFill>
                <a:schemeClr val="accent6">
                  <a:lumMod val="50000"/>
                </a:schemeClr>
              </a:solidFill>
              <a:latin typeface="Times New Roman" pitchFamily="18" charset="0"/>
              <a:cs typeface="Times New Roman" pitchFamily="18" charset="0"/>
            </a:endParaRPr>
          </a:p>
        </p:txBody>
      </p:sp>
      <p:pic>
        <p:nvPicPr>
          <p:cNvPr id="23556" name="Picture 4" descr="D:\Владелец\Рабочий стол\ФОТОд.с\Медведева занятия\Медведева занятия 2\P4040059.JPG"/>
          <p:cNvPicPr>
            <a:picLocks noChangeAspect="1" noChangeArrowheads="1"/>
          </p:cNvPicPr>
          <p:nvPr/>
        </p:nvPicPr>
        <p:blipFill>
          <a:blip r:embed="rId2" cstate="print"/>
          <a:srcRect/>
          <a:stretch>
            <a:fillRect/>
          </a:stretch>
        </p:blipFill>
        <p:spPr bwMode="auto">
          <a:xfrm>
            <a:off x="539552" y="3212976"/>
            <a:ext cx="3816425" cy="2880000"/>
          </a:xfrm>
          <a:prstGeom prst="rect">
            <a:avLst/>
          </a:prstGeom>
          <a:noFill/>
        </p:spPr>
      </p:pic>
      <p:pic>
        <p:nvPicPr>
          <p:cNvPr id="23557" name="Picture 5" descr="D:\Владелец\Рабочий стол\ФОТОд.с\P4040027.JPG"/>
          <p:cNvPicPr>
            <a:picLocks noGrp="1" noChangeAspect="1" noChangeArrowheads="1"/>
          </p:cNvPicPr>
          <p:nvPr>
            <p:ph sz="half" idx="2"/>
          </p:nvPr>
        </p:nvPicPr>
        <p:blipFill>
          <a:blip r:embed="rId3" cstate="print"/>
          <a:srcRect/>
          <a:stretch>
            <a:fillRect/>
          </a:stretch>
        </p:blipFill>
        <p:spPr bwMode="auto">
          <a:xfrm>
            <a:off x="4572000" y="3212976"/>
            <a:ext cx="3839999" cy="288000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500" decel="50000" fill="hold">
                                          <p:stCondLst>
                                            <p:cond delay="0"/>
                                          </p:stCondLst>
                                        </p:cTn>
                                        <p:tgtEl>
                                          <p:spTgt spid="23556"/>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3556"/>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3556"/>
                                        </p:tgtEl>
                                        <p:attrNameLst>
                                          <p:attrName>ppt_w</p:attrName>
                                        </p:attrNameLst>
                                      </p:cBhvr>
                                      <p:tavLst>
                                        <p:tav tm="0">
                                          <p:val>
                                            <p:strVal val="#ppt_w*.05"/>
                                          </p:val>
                                        </p:tav>
                                        <p:tav tm="100000">
                                          <p:val>
                                            <p:strVal val="#ppt_w"/>
                                          </p:val>
                                        </p:tav>
                                      </p:tavLst>
                                    </p:anim>
                                    <p:anim calcmode="lin" valueType="num">
                                      <p:cBhvr>
                                        <p:cTn id="10" dur="3000" fill="hold"/>
                                        <p:tgtEl>
                                          <p:spTgt spid="23556"/>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3556"/>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3556"/>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3556"/>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3556"/>
                                        </p:tgtEl>
                                      </p:cBhvr>
                                    </p:animEffect>
                                  </p:childTnLst>
                                </p:cTn>
                              </p:par>
                            </p:childTnLst>
                          </p:cTn>
                        </p:par>
                        <p:par>
                          <p:cTn id="15" fill="hold">
                            <p:stCondLst>
                              <p:cond delay="3000"/>
                            </p:stCondLst>
                            <p:childTnLst>
                              <p:par>
                                <p:cTn id="16" presetID="26" presetClass="entr" presetSubtype="0" fill="hold" nodeType="afterEffect">
                                  <p:stCondLst>
                                    <p:cond delay="0"/>
                                  </p:stCondLst>
                                  <p:childTnLst>
                                    <p:set>
                                      <p:cBhvr>
                                        <p:cTn id="17" dur="1" fill="hold">
                                          <p:stCondLst>
                                            <p:cond delay="0"/>
                                          </p:stCondLst>
                                        </p:cTn>
                                        <p:tgtEl>
                                          <p:spTgt spid="23557"/>
                                        </p:tgtEl>
                                        <p:attrNameLst>
                                          <p:attrName>style.visibility</p:attrName>
                                        </p:attrNameLst>
                                      </p:cBhvr>
                                      <p:to>
                                        <p:strVal val="visible"/>
                                      </p:to>
                                    </p:set>
                                    <p:animEffect transition="in" filter="wipe(down)">
                                      <p:cBhvr>
                                        <p:cTn id="18" dur="870">
                                          <p:stCondLst>
                                            <p:cond delay="0"/>
                                          </p:stCondLst>
                                        </p:cTn>
                                        <p:tgtEl>
                                          <p:spTgt spid="23557"/>
                                        </p:tgtEl>
                                      </p:cBhvr>
                                    </p:animEffect>
                                    <p:anim calcmode="lin" valueType="num">
                                      <p:cBhvr>
                                        <p:cTn id="19" dur="2733" tmFilter="0,0; 0.14,0.36; 0.43,0.73; 0.71,0.91; 1.0,1.0">
                                          <p:stCondLst>
                                            <p:cond delay="0"/>
                                          </p:stCondLst>
                                        </p:cTn>
                                        <p:tgtEl>
                                          <p:spTgt spid="23557"/>
                                        </p:tgtEl>
                                        <p:attrNameLst>
                                          <p:attrName>ppt_x</p:attrName>
                                        </p:attrNameLst>
                                      </p:cBhvr>
                                      <p:tavLst>
                                        <p:tav tm="0">
                                          <p:val>
                                            <p:strVal val="#ppt_x-0.25"/>
                                          </p:val>
                                        </p:tav>
                                        <p:tav tm="100000">
                                          <p:val>
                                            <p:strVal val="#ppt_x"/>
                                          </p:val>
                                        </p:tav>
                                      </p:tavLst>
                                    </p:anim>
                                    <p:anim calcmode="lin" valueType="num">
                                      <p:cBhvr>
                                        <p:cTn id="20" dur="996" tmFilter="0.0,0.0; 0.25,0.07; 0.50,0.2; 0.75,0.467; 1.0,1.0">
                                          <p:stCondLst>
                                            <p:cond delay="0"/>
                                          </p:stCondLst>
                                        </p:cTn>
                                        <p:tgtEl>
                                          <p:spTgt spid="23557"/>
                                        </p:tgtEl>
                                        <p:attrNameLst>
                                          <p:attrName>ppt_y</p:attrName>
                                        </p:attrNameLst>
                                      </p:cBhvr>
                                      <p:tavLst>
                                        <p:tav tm="0" fmla="#ppt_y-sin(pi*$)/3">
                                          <p:val>
                                            <p:fltVal val="0.5"/>
                                          </p:val>
                                        </p:tav>
                                        <p:tav tm="100000">
                                          <p:val>
                                            <p:fltVal val="1"/>
                                          </p:val>
                                        </p:tav>
                                      </p:tavLst>
                                    </p:anim>
                                    <p:anim calcmode="lin" valueType="num">
                                      <p:cBhvr>
                                        <p:cTn id="21" dur="996" tmFilter="0, 0; 0.125,0.2665; 0.25,0.4; 0.375,0.465; 0.5,0.5;  0.625,0.535; 0.75,0.6; 0.875,0.7335; 1,1">
                                          <p:stCondLst>
                                            <p:cond delay="996"/>
                                          </p:stCondLst>
                                        </p:cTn>
                                        <p:tgtEl>
                                          <p:spTgt spid="23557"/>
                                        </p:tgtEl>
                                        <p:attrNameLst>
                                          <p:attrName>ppt_y</p:attrName>
                                        </p:attrNameLst>
                                      </p:cBhvr>
                                      <p:tavLst>
                                        <p:tav tm="0" fmla="#ppt_y-sin(pi*$)/9">
                                          <p:val>
                                            <p:fltVal val="0"/>
                                          </p:val>
                                        </p:tav>
                                        <p:tav tm="100000">
                                          <p:val>
                                            <p:fltVal val="1"/>
                                          </p:val>
                                        </p:tav>
                                      </p:tavLst>
                                    </p:anim>
                                    <p:anim calcmode="lin" valueType="num">
                                      <p:cBhvr>
                                        <p:cTn id="22" dur="498" tmFilter="0, 0; 0.125,0.2665; 0.25,0.4; 0.375,0.465; 0.5,0.5;  0.625,0.535; 0.75,0.6; 0.875,0.7335; 1,1">
                                          <p:stCondLst>
                                            <p:cond delay="1986"/>
                                          </p:stCondLst>
                                        </p:cTn>
                                        <p:tgtEl>
                                          <p:spTgt spid="23557"/>
                                        </p:tgtEl>
                                        <p:attrNameLst>
                                          <p:attrName>ppt_y</p:attrName>
                                        </p:attrNameLst>
                                      </p:cBhvr>
                                      <p:tavLst>
                                        <p:tav tm="0" fmla="#ppt_y-sin(pi*$)/27">
                                          <p:val>
                                            <p:fltVal val="0"/>
                                          </p:val>
                                        </p:tav>
                                        <p:tav tm="100000">
                                          <p:val>
                                            <p:fltVal val="1"/>
                                          </p:val>
                                        </p:tav>
                                      </p:tavLst>
                                    </p:anim>
                                    <p:anim calcmode="lin" valueType="num">
                                      <p:cBhvr>
                                        <p:cTn id="23" dur="246" tmFilter="0, 0; 0.125,0.2665; 0.25,0.4; 0.375,0.465; 0.5,0.5;  0.625,0.535; 0.75,0.6; 0.875,0.7335; 1,1">
                                          <p:stCondLst>
                                            <p:cond delay="2484"/>
                                          </p:stCondLst>
                                        </p:cTn>
                                        <p:tgtEl>
                                          <p:spTgt spid="23557"/>
                                        </p:tgtEl>
                                        <p:attrNameLst>
                                          <p:attrName>ppt_y</p:attrName>
                                        </p:attrNameLst>
                                      </p:cBhvr>
                                      <p:tavLst>
                                        <p:tav tm="0" fmla="#ppt_y-sin(pi*$)/81">
                                          <p:val>
                                            <p:fltVal val="0"/>
                                          </p:val>
                                        </p:tav>
                                        <p:tav tm="100000">
                                          <p:val>
                                            <p:fltVal val="1"/>
                                          </p:val>
                                        </p:tav>
                                      </p:tavLst>
                                    </p:anim>
                                    <p:animScale>
                                      <p:cBhvr>
                                        <p:cTn id="24" dur="39">
                                          <p:stCondLst>
                                            <p:cond delay="975"/>
                                          </p:stCondLst>
                                        </p:cTn>
                                        <p:tgtEl>
                                          <p:spTgt spid="23557"/>
                                        </p:tgtEl>
                                      </p:cBhvr>
                                      <p:to x="100000" y="60000"/>
                                    </p:animScale>
                                    <p:animScale>
                                      <p:cBhvr>
                                        <p:cTn id="25" dur="249" decel="50000">
                                          <p:stCondLst>
                                            <p:cond delay="1014"/>
                                          </p:stCondLst>
                                        </p:cTn>
                                        <p:tgtEl>
                                          <p:spTgt spid="23557"/>
                                        </p:tgtEl>
                                      </p:cBhvr>
                                      <p:to x="100000" y="100000"/>
                                    </p:animScale>
                                    <p:animScale>
                                      <p:cBhvr>
                                        <p:cTn id="26" dur="39">
                                          <p:stCondLst>
                                            <p:cond delay="1968"/>
                                          </p:stCondLst>
                                        </p:cTn>
                                        <p:tgtEl>
                                          <p:spTgt spid="23557"/>
                                        </p:tgtEl>
                                      </p:cBhvr>
                                      <p:to x="100000" y="80000"/>
                                    </p:animScale>
                                    <p:animScale>
                                      <p:cBhvr>
                                        <p:cTn id="27" dur="249" decel="50000">
                                          <p:stCondLst>
                                            <p:cond delay="2007"/>
                                          </p:stCondLst>
                                        </p:cTn>
                                        <p:tgtEl>
                                          <p:spTgt spid="23557"/>
                                        </p:tgtEl>
                                      </p:cBhvr>
                                      <p:to x="100000" y="100000"/>
                                    </p:animScale>
                                    <p:animScale>
                                      <p:cBhvr>
                                        <p:cTn id="28" dur="39">
                                          <p:stCondLst>
                                            <p:cond delay="2463"/>
                                          </p:stCondLst>
                                        </p:cTn>
                                        <p:tgtEl>
                                          <p:spTgt spid="23557"/>
                                        </p:tgtEl>
                                      </p:cBhvr>
                                      <p:to x="100000" y="90000"/>
                                    </p:animScale>
                                    <p:animScale>
                                      <p:cBhvr>
                                        <p:cTn id="29" dur="249" decel="50000">
                                          <p:stCondLst>
                                            <p:cond delay="2502"/>
                                          </p:stCondLst>
                                        </p:cTn>
                                        <p:tgtEl>
                                          <p:spTgt spid="23557"/>
                                        </p:tgtEl>
                                      </p:cBhvr>
                                      <p:to x="100000" y="100000"/>
                                    </p:animScale>
                                    <p:animScale>
                                      <p:cBhvr>
                                        <p:cTn id="30" dur="39">
                                          <p:stCondLst>
                                            <p:cond delay="2712"/>
                                          </p:stCondLst>
                                        </p:cTn>
                                        <p:tgtEl>
                                          <p:spTgt spid="23557"/>
                                        </p:tgtEl>
                                      </p:cBhvr>
                                      <p:to x="100000" y="95000"/>
                                    </p:animScale>
                                    <p:animScale>
                                      <p:cBhvr>
                                        <p:cTn id="31" dur="249" decel="50000">
                                          <p:stCondLst>
                                            <p:cond delay="2751"/>
                                          </p:stCondLst>
                                        </p:cTn>
                                        <p:tgtEl>
                                          <p:spTgt spid="235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3528" y="848256"/>
            <a:ext cx="849694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2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36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Принципы составления  опыта:</a:t>
            </a:r>
          </a:p>
          <a:p>
            <a:pPr marL="0" marR="0" lvl="0" indent="342900" algn="l" defTabSz="914400" rtl="0" eaLnBrk="1" fontAlgn="base" latinLnBrk="0" hangingPunct="1">
              <a:lnSpc>
                <a:spcPct val="100000"/>
              </a:lnSpc>
              <a:spcBef>
                <a:spcPct val="0"/>
              </a:spcBef>
              <a:spcAft>
                <a:spcPct val="0"/>
              </a:spcAft>
              <a:buClrTx/>
              <a:buSzTx/>
              <a:buFontTx/>
              <a:buNone/>
              <a:tabLst>
                <a:tab pos="457200" algn="l"/>
              </a:tabLst>
            </a:pP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lang="ru-RU" sz="2400" b="1" i="1" dirty="0" smtClean="0">
                <a:solidFill>
                  <a:srgbClr val="7030A0"/>
                </a:solidFill>
                <a:latin typeface="Times New Roman" pitchFamily="18" charset="0"/>
                <a:ea typeface="Times New Roman" pitchFamily="18" charset="0"/>
                <a:cs typeface="Times New Roman" pitchFamily="18" charset="0"/>
              </a:rPr>
              <a:t>1.</a:t>
            </a: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Принцип научности.</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2.Принцип целостности.</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3. Принцип систематичности и последовательности.</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4. Принцип индивидуально-личностной ориентации</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ru-RU" sz="2400" b="1" i="1" dirty="0" smtClean="0">
                <a:solidFill>
                  <a:srgbClr val="7030A0"/>
                </a:solidFill>
                <a:latin typeface="Times New Roman" pitchFamily="18" charset="0"/>
                <a:ea typeface="Times New Roman" pitchFamily="18" charset="0"/>
                <a:cs typeface="Times New Roman" pitchFamily="18" charset="0"/>
              </a:rPr>
              <a:t>    </a:t>
            </a: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воспитания.</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ru-RU" sz="2400" b="1" i="1" dirty="0" smtClean="0">
                <a:solidFill>
                  <a:srgbClr val="7030A0"/>
                </a:solidFill>
                <a:latin typeface="Times New Roman" pitchFamily="18" charset="0"/>
                <a:ea typeface="Times New Roman" pitchFamily="18" charset="0"/>
                <a:cs typeface="Times New Roman" pitchFamily="18" charset="0"/>
              </a:rPr>
              <a:t>5.  </a:t>
            </a: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Принцип доступности. </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ru-RU" sz="2400" b="1" i="1" dirty="0" smtClean="0">
                <a:solidFill>
                  <a:srgbClr val="7030A0"/>
                </a:solidFill>
                <a:latin typeface="Times New Roman" pitchFamily="18" charset="0"/>
                <a:ea typeface="Times New Roman" pitchFamily="18" charset="0"/>
                <a:cs typeface="Times New Roman" pitchFamily="18" charset="0"/>
              </a:rPr>
              <a:t>6. </a:t>
            </a: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Принцип активного обучения.</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ru-RU" sz="2400" b="1" i="1" dirty="0" smtClean="0">
                <a:solidFill>
                  <a:srgbClr val="7030A0"/>
                </a:solidFill>
                <a:latin typeface="Times New Roman" pitchFamily="18" charset="0"/>
                <a:ea typeface="Times New Roman" pitchFamily="18" charset="0"/>
                <a:cs typeface="Times New Roman" pitchFamily="18" charset="0"/>
              </a:rPr>
              <a:t>7.  </a:t>
            </a: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Принцип </a:t>
            </a:r>
            <a:r>
              <a:rPr kumimoji="0" lang="ru-RU" sz="2400" b="1" i="1"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креативности</a:t>
            </a:r>
            <a:r>
              <a:rPr lang="ru-RU" sz="2400" b="1" i="1" dirty="0" smtClean="0">
                <a:solidFill>
                  <a:srgbClr val="7030A0"/>
                </a:solidFill>
                <a:latin typeface="Times New Roman" pitchFamily="18" charset="0"/>
                <a:ea typeface="Times New Roman" pitchFamily="18" charset="0"/>
                <a:cs typeface="Times New Roman" pitchFamily="18" charset="0"/>
              </a:rPr>
              <a:t>.</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ru-RU" sz="2400" b="1" i="1" dirty="0" smtClean="0">
                <a:solidFill>
                  <a:srgbClr val="7030A0"/>
                </a:solidFill>
                <a:latin typeface="Times New Roman" pitchFamily="18" charset="0"/>
                <a:ea typeface="Times New Roman" pitchFamily="18" charset="0"/>
                <a:cs typeface="Times New Roman" pitchFamily="18" charset="0"/>
              </a:rPr>
              <a:t>8.  </a:t>
            </a: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Принцип результативности.</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77">
                                            <p:txEl>
                                              <p:pRg st="2" end="2"/>
                                            </p:txEl>
                                          </p:spTgt>
                                        </p:tgtEl>
                                        <p:attrNameLst>
                                          <p:attrName>style.visibility</p:attrName>
                                        </p:attrNameLst>
                                      </p:cBhvr>
                                      <p:to>
                                        <p:strVal val="visible"/>
                                      </p:to>
                                    </p:set>
                                    <p:anim calcmode="lin" valueType="num">
                                      <p:cBhvr additive="base">
                                        <p:cTn id="7" dur="3000" fill="hold"/>
                                        <p:tgtEl>
                                          <p:spTgt spid="24577">
                                            <p:txEl>
                                              <p:pRg st="2" end="2"/>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245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577">
                                            <p:txEl>
                                              <p:pRg st="3" end="3"/>
                                            </p:txEl>
                                          </p:spTgt>
                                        </p:tgtEl>
                                        <p:attrNameLst>
                                          <p:attrName>style.visibility</p:attrName>
                                        </p:attrNameLst>
                                      </p:cBhvr>
                                      <p:to>
                                        <p:strVal val="visible"/>
                                      </p:to>
                                    </p:set>
                                    <p:anim calcmode="lin" valueType="num">
                                      <p:cBhvr additive="base">
                                        <p:cTn id="13" dur="3000" fill="hold"/>
                                        <p:tgtEl>
                                          <p:spTgt spid="24577">
                                            <p:txEl>
                                              <p:pRg st="3" end="3"/>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2457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577">
                                            <p:txEl>
                                              <p:pRg st="4" end="4"/>
                                            </p:txEl>
                                          </p:spTgt>
                                        </p:tgtEl>
                                        <p:attrNameLst>
                                          <p:attrName>style.visibility</p:attrName>
                                        </p:attrNameLst>
                                      </p:cBhvr>
                                      <p:to>
                                        <p:strVal val="visible"/>
                                      </p:to>
                                    </p:set>
                                    <p:anim calcmode="lin" valueType="num">
                                      <p:cBhvr additive="base">
                                        <p:cTn id="19" dur="3000" fill="hold"/>
                                        <p:tgtEl>
                                          <p:spTgt spid="24577">
                                            <p:txEl>
                                              <p:pRg st="4" end="4"/>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2457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4577">
                                            <p:txEl>
                                              <p:pRg st="5" end="5"/>
                                            </p:txEl>
                                          </p:spTgt>
                                        </p:tgtEl>
                                        <p:attrNameLst>
                                          <p:attrName>style.visibility</p:attrName>
                                        </p:attrNameLst>
                                      </p:cBhvr>
                                      <p:to>
                                        <p:strVal val="visible"/>
                                      </p:to>
                                    </p:set>
                                    <p:anim calcmode="lin" valueType="num">
                                      <p:cBhvr additive="base">
                                        <p:cTn id="25" dur="3000" fill="hold"/>
                                        <p:tgtEl>
                                          <p:spTgt spid="24577">
                                            <p:txEl>
                                              <p:pRg st="5" end="5"/>
                                            </p:txEl>
                                          </p:spTgt>
                                        </p:tgtEl>
                                        <p:attrNameLst>
                                          <p:attrName>ppt_x</p:attrName>
                                        </p:attrNameLst>
                                      </p:cBhvr>
                                      <p:tavLst>
                                        <p:tav tm="0">
                                          <p:val>
                                            <p:strVal val="1+#ppt_w/2"/>
                                          </p:val>
                                        </p:tav>
                                        <p:tav tm="100000">
                                          <p:val>
                                            <p:strVal val="#ppt_x"/>
                                          </p:val>
                                        </p:tav>
                                      </p:tavLst>
                                    </p:anim>
                                    <p:anim calcmode="lin" valueType="num">
                                      <p:cBhvr additive="base">
                                        <p:cTn id="26" dur="3000" fill="hold"/>
                                        <p:tgtEl>
                                          <p:spTgt spid="24577">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4577">
                                            <p:txEl>
                                              <p:pRg st="6" end="6"/>
                                            </p:txEl>
                                          </p:spTgt>
                                        </p:tgtEl>
                                        <p:attrNameLst>
                                          <p:attrName>style.visibility</p:attrName>
                                        </p:attrNameLst>
                                      </p:cBhvr>
                                      <p:to>
                                        <p:strVal val="visible"/>
                                      </p:to>
                                    </p:set>
                                    <p:anim calcmode="lin" valueType="num">
                                      <p:cBhvr additive="base">
                                        <p:cTn id="29" dur="3000" fill="hold"/>
                                        <p:tgtEl>
                                          <p:spTgt spid="24577">
                                            <p:txEl>
                                              <p:pRg st="6" end="6"/>
                                            </p:txEl>
                                          </p:spTgt>
                                        </p:tgtEl>
                                        <p:attrNameLst>
                                          <p:attrName>ppt_x</p:attrName>
                                        </p:attrNameLst>
                                      </p:cBhvr>
                                      <p:tavLst>
                                        <p:tav tm="0">
                                          <p:val>
                                            <p:strVal val="1+#ppt_w/2"/>
                                          </p:val>
                                        </p:tav>
                                        <p:tav tm="100000">
                                          <p:val>
                                            <p:strVal val="#ppt_x"/>
                                          </p:val>
                                        </p:tav>
                                      </p:tavLst>
                                    </p:anim>
                                    <p:anim calcmode="lin" valueType="num">
                                      <p:cBhvr additive="base">
                                        <p:cTn id="30" dur="3000" fill="hold"/>
                                        <p:tgtEl>
                                          <p:spTgt spid="2457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4577">
                                            <p:txEl>
                                              <p:pRg st="7" end="7"/>
                                            </p:txEl>
                                          </p:spTgt>
                                        </p:tgtEl>
                                        <p:attrNameLst>
                                          <p:attrName>style.visibility</p:attrName>
                                        </p:attrNameLst>
                                      </p:cBhvr>
                                      <p:to>
                                        <p:strVal val="visible"/>
                                      </p:to>
                                    </p:set>
                                    <p:anim calcmode="lin" valueType="num">
                                      <p:cBhvr additive="base">
                                        <p:cTn id="35" dur="3000" fill="hold"/>
                                        <p:tgtEl>
                                          <p:spTgt spid="24577">
                                            <p:txEl>
                                              <p:pRg st="7" end="7"/>
                                            </p:txEl>
                                          </p:spTgt>
                                        </p:tgtEl>
                                        <p:attrNameLst>
                                          <p:attrName>ppt_x</p:attrName>
                                        </p:attrNameLst>
                                      </p:cBhvr>
                                      <p:tavLst>
                                        <p:tav tm="0">
                                          <p:val>
                                            <p:strVal val="1+#ppt_w/2"/>
                                          </p:val>
                                        </p:tav>
                                        <p:tav tm="100000">
                                          <p:val>
                                            <p:strVal val="#ppt_x"/>
                                          </p:val>
                                        </p:tav>
                                      </p:tavLst>
                                    </p:anim>
                                    <p:anim calcmode="lin" valueType="num">
                                      <p:cBhvr additive="base">
                                        <p:cTn id="36" dur="3000" fill="hold"/>
                                        <p:tgtEl>
                                          <p:spTgt spid="2457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4577">
                                            <p:txEl>
                                              <p:pRg st="8" end="8"/>
                                            </p:txEl>
                                          </p:spTgt>
                                        </p:tgtEl>
                                        <p:attrNameLst>
                                          <p:attrName>style.visibility</p:attrName>
                                        </p:attrNameLst>
                                      </p:cBhvr>
                                      <p:to>
                                        <p:strVal val="visible"/>
                                      </p:to>
                                    </p:set>
                                    <p:anim calcmode="lin" valueType="num">
                                      <p:cBhvr additive="base">
                                        <p:cTn id="41" dur="3000" fill="hold"/>
                                        <p:tgtEl>
                                          <p:spTgt spid="24577">
                                            <p:txEl>
                                              <p:pRg st="8" end="8"/>
                                            </p:txEl>
                                          </p:spTgt>
                                        </p:tgtEl>
                                        <p:attrNameLst>
                                          <p:attrName>ppt_x</p:attrName>
                                        </p:attrNameLst>
                                      </p:cBhvr>
                                      <p:tavLst>
                                        <p:tav tm="0">
                                          <p:val>
                                            <p:strVal val="1+#ppt_w/2"/>
                                          </p:val>
                                        </p:tav>
                                        <p:tav tm="100000">
                                          <p:val>
                                            <p:strVal val="#ppt_x"/>
                                          </p:val>
                                        </p:tav>
                                      </p:tavLst>
                                    </p:anim>
                                    <p:anim calcmode="lin" valueType="num">
                                      <p:cBhvr additive="base">
                                        <p:cTn id="42" dur="3000" fill="hold"/>
                                        <p:tgtEl>
                                          <p:spTgt spid="2457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4577">
                                            <p:txEl>
                                              <p:pRg st="9" end="9"/>
                                            </p:txEl>
                                          </p:spTgt>
                                        </p:tgtEl>
                                        <p:attrNameLst>
                                          <p:attrName>style.visibility</p:attrName>
                                        </p:attrNameLst>
                                      </p:cBhvr>
                                      <p:to>
                                        <p:strVal val="visible"/>
                                      </p:to>
                                    </p:set>
                                    <p:anim calcmode="lin" valueType="num">
                                      <p:cBhvr additive="base">
                                        <p:cTn id="47" dur="3000" fill="hold"/>
                                        <p:tgtEl>
                                          <p:spTgt spid="24577">
                                            <p:txEl>
                                              <p:pRg st="9" end="9"/>
                                            </p:txEl>
                                          </p:spTgt>
                                        </p:tgtEl>
                                        <p:attrNameLst>
                                          <p:attrName>ppt_x</p:attrName>
                                        </p:attrNameLst>
                                      </p:cBhvr>
                                      <p:tavLst>
                                        <p:tav tm="0">
                                          <p:val>
                                            <p:strVal val="1+#ppt_w/2"/>
                                          </p:val>
                                        </p:tav>
                                        <p:tav tm="100000">
                                          <p:val>
                                            <p:strVal val="#ppt_x"/>
                                          </p:val>
                                        </p:tav>
                                      </p:tavLst>
                                    </p:anim>
                                    <p:anim calcmode="lin" valueType="num">
                                      <p:cBhvr additive="base">
                                        <p:cTn id="48" dur="3000" fill="hold"/>
                                        <p:tgtEl>
                                          <p:spTgt spid="2457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24577">
                                            <p:txEl>
                                              <p:pRg st="10" end="10"/>
                                            </p:txEl>
                                          </p:spTgt>
                                        </p:tgtEl>
                                        <p:attrNameLst>
                                          <p:attrName>style.visibility</p:attrName>
                                        </p:attrNameLst>
                                      </p:cBhvr>
                                      <p:to>
                                        <p:strVal val="visible"/>
                                      </p:to>
                                    </p:set>
                                    <p:anim calcmode="lin" valueType="num">
                                      <p:cBhvr additive="base">
                                        <p:cTn id="53" dur="3000" fill="hold"/>
                                        <p:tgtEl>
                                          <p:spTgt spid="24577">
                                            <p:txEl>
                                              <p:pRg st="10" end="10"/>
                                            </p:txEl>
                                          </p:spTgt>
                                        </p:tgtEl>
                                        <p:attrNameLst>
                                          <p:attrName>ppt_x</p:attrName>
                                        </p:attrNameLst>
                                      </p:cBhvr>
                                      <p:tavLst>
                                        <p:tav tm="0">
                                          <p:val>
                                            <p:strVal val="1+#ppt_w/2"/>
                                          </p:val>
                                        </p:tav>
                                        <p:tav tm="100000">
                                          <p:val>
                                            <p:strVal val="#ppt_x"/>
                                          </p:val>
                                        </p:tav>
                                      </p:tavLst>
                                    </p:anim>
                                    <p:anim calcmode="lin" valueType="num">
                                      <p:cBhvr additive="base">
                                        <p:cTn id="54" dur="3000" fill="hold"/>
                                        <p:tgtEl>
                                          <p:spTgt spid="2457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Autofit/>
          </a:bodyPr>
          <a:lstStyle/>
          <a:p>
            <a:pPr>
              <a:buNone/>
            </a:pPr>
            <a:r>
              <a:rPr lang="ru-RU" sz="3200" b="1" i="1" dirty="0" smtClean="0">
                <a:solidFill>
                  <a:schemeClr val="accent6">
                    <a:lumMod val="50000"/>
                  </a:schemeClr>
                </a:solidFill>
                <a:latin typeface="Times New Roman" pitchFamily="18" charset="0"/>
                <a:cs typeface="Times New Roman" pitchFamily="18" charset="0"/>
              </a:rPr>
              <a:t>Применение экспериментирования оказывает влияние на:</a:t>
            </a:r>
            <a:endParaRPr lang="ru-RU" sz="2000" b="1" i="1" dirty="0" smtClean="0">
              <a:solidFill>
                <a:schemeClr val="accent6">
                  <a:lumMod val="50000"/>
                </a:schemeClr>
              </a:solidFill>
              <a:latin typeface="Times New Roman" pitchFamily="18" charset="0"/>
              <a:cs typeface="Times New Roman" pitchFamily="18" charset="0"/>
            </a:endParaRPr>
          </a:p>
          <a:p>
            <a:pPr lvl="0">
              <a:buNone/>
            </a:pPr>
            <a:r>
              <a:rPr lang="ru-RU" sz="1600" b="1" i="1" dirty="0" smtClean="0">
                <a:solidFill>
                  <a:schemeClr val="accent6">
                    <a:lumMod val="50000"/>
                  </a:schemeClr>
                </a:solidFill>
                <a:latin typeface="Times New Roman" pitchFamily="18" charset="0"/>
                <a:cs typeface="Times New Roman" pitchFamily="18" charset="0"/>
              </a:rPr>
              <a:t>-  повышение уровня развития любознательности; исследовательских умений и навыков детей (видеть и определять проблему, принимать и ставить цель, решать проблемы, анализировать объект или явление, выделять существенные признаки и связи, сопоставлять различные факты, отбирать средства и материалы для самостоятельной деятельности, осуществлять эксперимент, делать определенные умозаключения и выводы);</a:t>
            </a:r>
          </a:p>
          <a:p>
            <a:pPr lvl="0">
              <a:buNone/>
            </a:pPr>
            <a:r>
              <a:rPr lang="ru-RU" sz="1600" b="1" i="1" dirty="0" smtClean="0">
                <a:solidFill>
                  <a:schemeClr val="accent6">
                    <a:lumMod val="50000"/>
                  </a:schemeClr>
                </a:solidFill>
                <a:latin typeface="Times New Roman" pitchFamily="18" charset="0"/>
                <a:cs typeface="Times New Roman" pitchFamily="18" charset="0"/>
              </a:rPr>
              <a:t>-  совершенствование речевого развития старших дошкольников (обогащение словарного запаса детей различными терминами, закрепление умения грамматически правильно строить свои ответы на вопросы, умение задавать вопросы, следить за логикой своего высказывания, умение строить доказательную речь);</a:t>
            </a:r>
          </a:p>
          <a:p>
            <a:pPr lvl="0">
              <a:buNone/>
            </a:pPr>
            <a:r>
              <a:rPr lang="ru-RU" sz="1600" b="1" i="1" dirty="0" smtClean="0">
                <a:solidFill>
                  <a:schemeClr val="accent6">
                    <a:lumMod val="50000"/>
                  </a:schemeClr>
                </a:solidFill>
                <a:latin typeface="Times New Roman" pitchFamily="18" charset="0"/>
                <a:cs typeface="Times New Roman" pitchFamily="18" charset="0"/>
              </a:rPr>
              <a:t>-  развитие личностных характеристик воспитанников (умения сотрудничать с другими, потребности отстаивать свою точку зрения, согласовывать её с другими и т.д.);</a:t>
            </a:r>
          </a:p>
          <a:p>
            <a:pPr lvl="0">
              <a:buNone/>
            </a:pPr>
            <a:r>
              <a:rPr lang="ru-RU" sz="1600" b="1" i="1" dirty="0" smtClean="0">
                <a:solidFill>
                  <a:schemeClr val="accent6">
                    <a:lumMod val="50000"/>
                  </a:schemeClr>
                </a:solidFill>
                <a:latin typeface="Times New Roman" pitchFamily="18" charset="0"/>
                <a:cs typeface="Times New Roman" pitchFamily="18" charset="0"/>
              </a:rPr>
              <a:t>-   углубление и расширение знаний детей о неживой  и живой природе;</a:t>
            </a:r>
          </a:p>
          <a:p>
            <a:pPr lvl="0">
              <a:buNone/>
            </a:pPr>
            <a:r>
              <a:rPr lang="ru-RU" sz="1600" b="1" i="1" dirty="0" smtClean="0">
                <a:solidFill>
                  <a:schemeClr val="accent6">
                    <a:lumMod val="50000"/>
                  </a:schemeClr>
                </a:solidFill>
                <a:latin typeface="Times New Roman" pitchFamily="18" charset="0"/>
                <a:cs typeface="Times New Roman" pitchFamily="18" charset="0"/>
              </a:rPr>
              <a:t>-  повышение  компетентности родителей в организации работы по развитию познавательной  активности старших дошкольников  в процессе  экспериментирования дома.</a:t>
            </a:r>
            <a:endParaRPr lang="ru-RU" sz="1600" b="1" i="1" dirty="0">
              <a:solidFill>
                <a:schemeClr val="accent6">
                  <a:lumMod val="50000"/>
                </a:schemeClr>
              </a:solidFill>
              <a:latin typeface="Times New Roman" pitchFamily="18" charset="0"/>
              <a:cs typeface="Times New Roman" pitchFamily="18" charset="0"/>
            </a:endParaRPr>
          </a:p>
        </p:txBody>
      </p:sp>
    </p:spTree>
  </p:cSld>
  <p:clrMapOvr>
    <a:masterClrMapping/>
  </p:clrMapOvr>
  <p:transition spd="slow">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Владелец\Рабочий стол\ФОТОд.с\P1120398.JPG"/>
          <p:cNvPicPr>
            <a:picLocks noChangeAspect="1" noChangeArrowheads="1"/>
          </p:cNvPicPr>
          <p:nvPr/>
        </p:nvPicPr>
        <p:blipFill>
          <a:blip r:embed="rId2" cstate="print"/>
          <a:srcRect/>
          <a:stretch>
            <a:fillRect/>
          </a:stretch>
        </p:blipFill>
        <p:spPr bwMode="auto">
          <a:xfrm>
            <a:off x="251520" y="116632"/>
            <a:ext cx="8688000" cy="6516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a:xfrm>
            <a:off x="761372" y="930144"/>
            <a:ext cx="8059100" cy="4724402"/>
          </a:xfrm>
        </p:spPr>
        <p:txBody>
          <a:bodyPr>
            <a:noAutofit/>
          </a:bodyPr>
          <a:lstStyle/>
          <a:p>
            <a:pPr>
              <a:buNone/>
            </a:pPr>
            <a:r>
              <a:rPr lang="ru-RU" sz="4400" b="1" i="1" dirty="0" smtClean="0">
                <a:solidFill>
                  <a:srgbClr val="7030A0"/>
                </a:solidFill>
                <a:latin typeface="Times New Roman" pitchFamily="18" charset="0"/>
                <a:cs typeface="Times New Roman" pitchFamily="18" charset="0"/>
              </a:rPr>
              <a:t>То, что я слышу – забываю.</a:t>
            </a:r>
          </a:p>
          <a:p>
            <a:pPr>
              <a:buNone/>
            </a:pPr>
            <a:r>
              <a:rPr lang="ru-RU" sz="4400" b="1" i="1" dirty="0" smtClean="0">
                <a:solidFill>
                  <a:srgbClr val="7030A0"/>
                </a:solidFill>
                <a:latin typeface="Times New Roman" pitchFamily="18" charset="0"/>
                <a:cs typeface="Times New Roman" pitchFamily="18" charset="0"/>
              </a:rPr>
              <a:t>То, что я вижу – я помню.</a:t>
            </a:r>
          </a:p>
          <a:p>
            <a:pPr>
              <a:buNone/>
            </a:pPr>
            <a:r>
              <a:rPr lang="ru-RU" sz="4400" b="1" i="1" dirty="0" smtClean="0">
                <a:solidFill>
                  <a:srgbClr val="7030A0"/>
                </a:solidFill>
                <a:latin typeface="Times New Roman" pitchFamily="18" charset="0"/>
                <a:cs typeface="Times New Roman" pitchFamily="18" charset="0"/>
              </a:rPr>
              <a:t>То, что я делаю – я понимаю.</a:t>
            </a:r>
          </a:p>
          <a:p>
            <a:pPr>
              <a:buNone/>
            </a:pPr>
            <a:r>
              <a:rPr lang="ru-RU" sz="4400" b="1" i="1" dirty="0" smtClean="0">
                <a:solidFill>
                  <a:srgbClr val="7030A0"/>
                </a:solidFill>
                <a:latin typeface="Times New Roman" pitchFamily="18" charset="0"/>
                <a:cs typeface="Times New Roman" pitchFamily="18" charset="0"/>
              </a:rPr>
              <a:t>                                                              </a:t>
            </a:r>
          </a:p>
          <a:p>
            <a:pPr>
              <a:buNone/>
            </a:pPr>
            <a:r>
              <a:rPr lang="ru-RU" sz="3600" b="1" i="1" dirty="0" smtClean="0">
                <a:latin typeface="Times New Roman" pitchFamily="18" charset="0"/>
                <a:cs typeface="Times New Roman" pitchFamily="18" charset="0"/>
              </a:rPr>
              <a:t>                                                                                                    </a:t>
            </a:r>
          </a:p>
          <a:p>
            <a:pPr>
              <a:buNone/>
            </a:pPr>
            <a:r>
              <a:rPr lang="ru-RU" sz="3600" b="1" i="1" dirty="0" smtClean="0">
                <a:latin typeface="Times New Roman" pitchFamily="18" charset="0"/>
                <a:cs typeface="Times New Roman" pitchFamily="18" charset="0"/>
              </a:rPr>
              <a:t>                                                                    </a:t>
            </a:r>
          </a:p>
          <a:p>
            <a:pPr>
              <a:buNone/>
            </a:pPr>
            <a:r>
              <a:rPr lang="ru-RU" sz="3600" b="1" i="1" dirty="0" smtClean="0">
                <a:latin typeface="Times New Roman" pitchFamily="18" charset="0"/>
                <a:cs typeface="Times New Roman" pitchFamily="18" charset="0"/>
              </a:rPr>
              <a:t>                                          </a:t>
            </a:r>
            <a:r>
              <a:rPr lang="ru-RU" sz="3600" b="1" i="1" dirty="0" smtClean="0">
                <a:solidFill>
                  <a:srgbClr val="7030A0"/>
                </a:solidFill>
                <a:latin typeface="Times New Roman" pitchFamily="18" charset="0"/>
                <a:cs typeface="Times New Roman" pitchFamily="18" charset="0"/>
              </a:rPr>
              <a:t>КОНФУЦИЙ</a:t>
            </a:r>
            <a:endParaRPr lang="ru-RU" sz="3600" b="1" i="1" dirty="0">
              <a:solidFill>
                <a:srgbClr val="7030A0"/>
              </a:solidFill>
              <a:latin typeface="Times New Roman" pitchFamily="18" charset="0"/>
              <a:cs typeface="Times New Roman" pitchFamily="18" charset="0"/>
            </a:endParaRPr>
          </a:p>
        </p:txBody>
      </p:sp>
    </p:spTree>
  </p:cSld>
  <p:clrMapOvr>
    <a:masterClrMapping/>
  </p:clrMapOvr>
  <p:transition spd="slow">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514352" y="530352"/>
            <a:ext cx="3931920" cy="5130896"/>
          </a:xfrm>
        </p:spPr>
        <p:txBody>
          <a:bodyPr>
            <a:normAutofit fontScale="77500" lnSpcReduction="20000"/>
          </a:bodyPr>
          <a:lstStyle/>
          <a:p>
            <a:pPr>
              <a:buNone/>
            </a:pPr>
            <a:endParaRPr lang="ru-RU" b="1" i="1" dirty="0" smtClean="0">
              <a:solidFill>
                <a:srgbClr val="336699"/>
              </a:solidFill>
            </a:endParaRPr>
          </a:p>
          <a:p>
            <a:pPr>
              <a:buNone/>
            </a:pPr>
            <a:r>
              <a:rPr lang="ru-RU" b="1" i="1" dirty="0" smtClean="0">
                <a:solidFill>
                  <a:srgbClr val="336699"/>
                </a:solidFill>
              </a:rPr>
              <a:t>"Умейте открыть перед ребёнком в окружающем мире что-то одно, но открыть так, чтобы кусочек жизни заиграл перед детьми всеми красками радуги. Оставляйте всегда что-то недосказанное, чтобы ребёнку захотелось ещё и ещё раз возвратиться к тому, что он узнал".</a:t>
            </a:r>
          </a:p>
          <a:p>
            <a:pPr>
              <a:buNone/>
            </a:pPr>
            <a:endParaRPr lang="ru-RU" b="1" i="1" dirty="0" smtClean="0">
              <a:solidFill>
                <a:srgbClr val="336699"/>
              </a:solidFill>
            </a:endParaRPr>
          </a:p>
          <a:p>
            <a:pPr>
              <a:buNone/>
            </a:pPr>
            <a:r>
              <a:rPr lang="ru-RU" b="1" i="1" dirty="0" smtClean="0">
                <a:solidFill>
                  <a:srgbClr val="336699"/>
                </a:solidFill>
              </a:rPr>
              <a:t>     </a:t>
            </a:r>
            <a:r>
              <a:rPr lang="ru-RU" b="1" dirty="0" smtClean="0">
                <a:solidFill>
                  <a:srgbClr val="336699"/>
                </a:solidFill>
              </a:rPr>
              <a:t>  </a:t>
            </a:r>
            <a:r>
              <a:rPr lang="ru-RU" dirty="0" smtClean="0">
                <a:solidFill>
                  <a:srgbClr val="336699"/>
                </a:solidFill>
              </a:rPr>
              <a:t>  </a:t>
            </a:r>
            <a:r>
              <a:rPr lang="ru-RU" b="1" dirty="0" smtClean="0"/>
              <a:t>Сухомлинский В.А.</a:t>
            </a:r>
            <a:r>
              <a:rPr lang="ru-RU" dirty="0" smtClean="0"/>
              <a:t/>
            </a:r>
            <a:br>
              <a:rPr lang="ru-RU" dirty="0" smtClean="0"/>
            </a:br>
            <a:endParaRPr lang="ru-RU" dirty="0"/>
          </a:p>
        </p:txBody>
      </p:sp>
      <p:pic>
        <p:nvPicPr>
          <p:cNvPr id="5" name="Picture 2" descr="Сухомлинский В.А. скачать"/>
          <p:cNvPicPr>
            <a:picLocks noGrp="1" noChangeAspect="1" noChangeArrowheads="1"/>
          </p:cNvPicPr>
          <p:nvPr>
            <p:ph sz="half" idx="2"/>
          </p:nvPr>
        </p:nvPicPr>
        <p:blipFill>
          <a:blip r:embed="rId2" cstate="print"/>
          <a:stretch>
            <a:fillRect/>
          </a:stretch>
        </p:blipFill>
        <p:spPr bwMode="auto">
          <a:xfrm>
            <a:off x="5148064" y="836712"/>
            <a:ext cx="3225000" cy="464400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19256" cy="45719"/>
          </a:xfrm>
        </p:spPr>
        <p:txBody>
          <a:bodyPr>
            <a:normAutofit fontScale="90000"/>
          </a:bodyPr>
          <a:lstStyle/>
          <a:p>
            <a:endParaRPr lang="ru-RU" dirty="0"/>
          </a:p>
        </p:txBody>
      </p:sp>
      <p:sp>
        <p:nvSpPr>
          <p:cNvPr id="3" name="Содержимое 2"/>
          <p:cNvSpPr>
            <a:spLocks noGrp="1"/>
          </p:cNvSpPr>
          <p:nvPr>
            <p:ph idx="1"/>
          </p:nvPr>
        </p:nvSpPr>
        <p:spPr>
          <a:xfrm>
            <a:off x="755576" y="620688"/>
            <a:ext cx="7931224" cy="2664296"/>
          </a:xfrm>
        </p:spPr>
        <p:txBody>
          <a:bodyPr>
            <a:normAutofit fontScale="92500" lnSpcReduction="10000"/>
          </a:bodyPr>
          <a:lstStyle/>
          <a:p>
            <a:pPr>
              <a:buNone/>
            </a:pPr>
            <a:r>
              <a:rPr lang="ru-RU" sz="3200" b="1" i="1" dirty="0" smtClean="0">
                <a:solidFill>
                  <a:schemeClr val="accent6">
                    <a:lumMod val="50000"/>
                  </a:schemeClr>
                </a:solidFill>
                <a:latin typeface="Times New Roman" pitchFamily="18" charset="0"/>
                <a:cs typeface="Times New Roman" pitchFamily="18" charset="0"/>
              </a:rPr>
              <a:t>Опыт</a:t>
            </a:r>
            <a:r>
              <a:rPr lang="ru-RU" b="1" i="1" dirty="0" smtClean="0">
                <a:solidFill>
                  <a:schemeClr val="accent6">
                    <a:lumMod val="50000"/>
                  </a:schemeClr>
                </a:solidFill>
                <a:latin typeface="Times New Roman" pitchFamily="18" charset="0"/>
                <a:cs typeface="Times New Roman" pitchFamily="18" charset="0"/>
              </a:rPr>
              <a:t> –</a:t>
            </a:r>
            <a:r>
              <a:rPr lang="ru-RU" i="1" dirty="0" smtClean="0">
                <a:solidFill>
                  <a:schemeClr val="accent6">
                    <a:lumMod val="50000"/>
                  </a:schemeClr>
                </a:solidFill>
                <a:latin typeface="Times New Roman" pitchFamily="18" charset="0"/>
                <a:cs typeface="Times New Roman" pitchFamily="18" charset="0"/>
              </a:rPr>
              <a:t> </a:t>
            </a:r>
            <a:r>
              <a:rPr lang="ru-RU" b="1" i="1" dirty="0" smtClean="0">
                <a:solidFill>
                  <a:schemeClr val="accent6">
                    <a:lumMod val="50000"/>
                  </a:schemeClr>
                </a:solidFill>
                <a:latin typeface="Times New Roman" pitchFamily="18" charset="0"/>
                <a:cs typeface="Times New Roman" pitchFamily="18" charset="0"/>
              </a:rPr>
              <a:t>это наблюдение, которое проводится в</a:t>
            </a:r>
          </a:p>
          <a:p>
            <a:pPr>
              <a:buNone/>
            </a:pPr>
            <a:r>
              <a:rPr lang="ru-RU" b="1" i="1" dirty="0" smtClean="0">
                <a:solidFill>
                  <a:schemeClr val="accent6">
                    <a:lumMod val="50000"/>
                  </a:schemeClr>
                </a:solidFill>
                <a:latin typeface="Times New Roman" pitchFamily="18" charset="0"/>
                <a:cs typeface="Times New Roman" pitchFamily="18" charset="0"/>
              </a:rPr>
              <a:t>специально организованных условиях и</a:t>
            </a:r>
          </a:p>
          <a:p>
            <a:pPr>
              <a:buNone/>
            </a:pPr>
            <a:r>
              <a:rPr lang="ru-RU" b="1" i="1" dirty="0" smtClean="0">
                <a:solidFill>
                  <a:schemeClr val="accent6">
                    <a:lumMod val="50000"/>
                  </a:schemeClr>
                </a:solidFill>
                <a:latin typeface="Times New Roman" pitchFamily="18" charset="0"/>
                <a:cs typeface="Times New Roman" pitchFamily="18" charset="0"/>
              </a:rPr>
              <a:t>способствует формированию у детей </a:t>
            </a:r>
          </a:p>
          <a:p>
            <a:pPr>
              <a:buNone/>
            </a:pPr>
            <a:r>
              <a:rPr lang="ru-RU" b="1" i="1" dirty="0" smtClean="0">
                <a:solidFill>
                  <a:schemeClr val="accent6">
                    <a:lumMod val="50000"/>
                  </a:schemeClr>
                </a:solidFill>
                <a:latin typeface="Times New Roman" pitchFamily="18" charset="0"/>
                <a:cs typeface="Times New Roman" pitchFamily="18" charset="0"/>
              </a:rPr>
              <a:t>познавательного интереса к природе,</a:t>
            </a:r>
          </a:p>
          <a:p>
            <a:pPr>
              <a:buNone/>
            </a:pPr>
            <a:r>
              <a:rPr lang="ru-RU" b="1" i="1" dirty="0" smtClean="0">
                <a:solidFill>
                  <a:schemeClr val="accent6">
                    <a:lumMod val="50000"/>
                  </a:schemeClr>
                </a:solidFill>
                <a:latin typeface="Times New Roman" pitchFamily="18" charset="0"/>
                <a:cs typeface="Times New Roman" pitchFamily="18" charset="0"/>
              </a:rPr>
              <a:t> развивает наблюдательность, мыслительную </a:t>
            </a:r>
          </a:p>
          <a:p>
            <a:pPr>
              <a:buNone/>
            </a:pPr>
            <a:r>
              <a:rPr lang="ru-RU" b="1" i="1" dirty="0" smtClean="0">
                <a:solidFill>
                  <a:schemeClr val="accent6">
                    <a:lumMod val="50000"/>
                  </a:schemeClr>
                </a:solidFill>
                <a:latin typeface="Times New Roman" pitchFamily="18" charset="0"/>
                <a:cs typeface="Times New Roman" pitchFamily="18" charset="0"/>
              </a:rPr>
              <a:t>деятельность.</a:t>
            </a:r>
          </a:p>
          <a:p>
            <a:endParaRPr lang="ru-RU" dirty="0"/>
          </a:p>
        </p:txBody>
      </p:sp>
      <p:pic>
        <p:nvPicPr>
          <p:cNvPr id="4" name="Picture 3" descr="I:\семинар фото для статьи\DSC01146.JPG"/>
          <p:cNvPicPr>
            <a:picLocks noChangeAspect="1" noChangeArrowheads="1"/>
          </p:cNvPicPr>
          <p:nvPr/>
        </p:nvPicPr>
        <p:blipFill>
          <a:blip r:embed="rId2" cstate="print"/>
          <a:srcRect/>
          <a:stretch>
            <a:fillRect/>
          </a:stretch>
        </p:blipFill>
        <p:spPr bwMode="auto">
          <a:xfrm>
            <a:off x="3563885" y="2924943"/>
            <a:ext cx="5147996" cy="32760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0" y="530352"/>
            <a:ext cx="4572000" cy="5922984"/>
          </a:xfrm>
        </p:spPr>
        <p:txBody>
          <a:bodyPr>
            <a:normAutofit/>
          </a:bodyPr>
          <a:lstStyle/>
          <a:p>
            <a:pPr>
              <a:buNone/>
            </a:pPr>
            <a:r>
              <a:rPr lang="ru-RU" sz="2400" b="1" i="1" dirty="0" smtClean="0">
                <a:solidFill>
                  <a:schemeClr val="accent6">
                    <a:lumMod val="50000"/>
                  </a:schemeClr>
                </a:solidFill>
                <a:latin typeface="Times New Roman" pitchFamily="18" charset="0"/>
                <a:ea typeface="Times New Roman" pitchFamily="18" charset="0"/>
                <a:cs typeface="Arial" pitchFamily="34" charset="0"/>
              </a:rPr>
              <a:t>    Эксперимент</a:t>
            </a:r>
            <a:r>
              <a:rPr lang="ru-RU" sz="2400" i="1" dirty="0" smtClean="0">
                <a:solidFill>
                  <a:schemeClr val="accent6">
                    <a:lumMod val="50000"/>
                  </a:schemeClr>
                </a:solidFill>
                <a:ea typeface="Times New Roman" pitchFamily="18" charset="0"/>
                <a:cs typeface="Arial" pitchFamily="34" charset="0"/>
              </a:rPr>
              <a:t> </a:t>
            </a:r>
            <a:r>
              <a:rPr lang="ru-RU" sz="2400" b="1" i="1" dirty="0" smtClean="0">
                <a:solidFill>
                  <a:schemeClr val="accent6">
                    <a:lumMod val="50000"/>
                  </a:schemeClr>
                </a:solidFill>
                <a:latin typeface="Times New Roman" pitchFamily="18" charset="0"/>
                <a:ea typeface="Times New Roman" pitchFamily="18" charset="0"/>
                <a:cs typeface="Arial" pitchFamily="34" charset="0"/>
              </a:rPr>
              <a:t>(от лат. </a:t>
            </a:r>
            <a:r>
              <a:rPr lang="ru-RU" sz="2400" b="1" i="1" dirty="0" err="1" smtClean="0">
                <a:solidFill>
                  <a:schemeClr val="accent6">
                    <a:lumMod val="50000"/>
                  </a:schemeClr>
                </a:solidFill>
                <a:latin typeface="Times New Roman" pitchFamily="18" charset="0"/>
                <a:ea typeface="Times New Roman" pitchFamily="18" charset="0"/>
                <a:cs typeface="Arial" pitchFamily="34" charset="0"/>
              </a:rPr>
              <a:t>еxperimentum</a:t>
            </a:r>
            <a:r>
              <a:rPr lang="ru-RU" sz="2400" b="1" i="1" dirty="0" smtClean="0">
                <a:solidFill>
                  <a:schemeClr val="accent6">
                    <a:lumMod val="50000"/>
                  </a:schemeClr>
                </a:solidFill>
                <a:latin typeface="Times New Roman" pitchFamily="18" charset="0"/>
                <a:ea typeface="Times New Roman" pitchFamily="18" charset="0"/>
                <a:cs typeface="Arial" pitchFamily="34" charset="0"/>
              </a:rPr>
              <a:t>) - опыт, любая попытка, проба осуществить что-либо  каким - либо способом, один из основных методов познания, при помощи которого в контролируемых и управляемых условиях исследуются явления природы или общества.</a:t>
            </a:r>
            <a:r>
              <a:rPr lang="ru-RU" sz="2400" b="1" i="1" dirty="0" smtClean="0">
                <a:solidFill>
                  <a:schemeClr val="accent6">
                    <a:lumMod val="50000"/>
                  </a:schemeClr>
                </a:solidFill>
                <a:latin typeface="Arial" pitchFamily="34" charset="0"/>
                <a:ea typeface="Times New Roman" pitchFamily="18" charset="0"/>
                <a:cs typeface="Arial" pitchFamily="34" charset="0"/>
              </a:rPr>
              <a:t> </a:t>
            </a:r>
            <a:r>
              <a:rPr lang="ru-RU" sz="2400" b="1" i="1" dirty="0" smtClean="0">
                <a:solidFill>
                  <a:schemeClr val="accent6">
                    <a:lumMod val="50000"/>
                  </a:schemeClr>
                </a:solidFill>
                <a:latin typeface="Times New Roman" pitchFamily="18" charset="0"/>
                <a:ea typeface="Times New Roman" pitchFamily="18" charset="0"/>
                <a:cs typeface="Arial" pitchFamily="34" charset="0"/>
              </a:rPr>
              <a:t>Любой эксперимент предполагает проведение практических действий с целью проверки и сравнения.</a:t>
            </a:r>
            <a:endParaRPr lang="ru-RU" dirty="0"/>
          </a:p>
        </p:txBody>
      </p:sp>
      <p:pic>
        <p:nvPicPr>
          <p:cNvPr id="1026" name="Picture 2" descr="D:\Владелец\Рабочий стол\подготовка к семинару\P1120404.JPG"/>
          <p:cNvPicPr>
            <a:picLocks noGrp="1" noChangeAspect="1" noChangeArrowheads="1"/>
          </p:cNvPicPr>
          <p:nvPr>
            <p:ph sz="half" idx="2"/>
          </p:nvPr>
        </p:nvPicPr>
        <p:blipFill>
          <a:blip r:embed="rId2" cstate="print"/>
          <a:srcRect/>
          <a:stretch>
            <a:fillRect/>
          </a:stretch>
        </p:blipFill>
        <p:spPr bwMode="auto">
          <a:xfrm>
            <a:off x="4427984" y="2924944"/>
            <a:ext cx="4271999" cy="3204000"/>
          </a:xfrm>
          <a:prstGeom prst="rect">
            <a:avLst/>
          </a:prstGeom>
          <a:noFill/>
        </p:spPr>
      </p:pic>
      <p:pic>
        <p:nvPicPr>
          <p:cNvPr id="12290" name="Picture 2" descr="http://mama.ua/file/uploads/2013/03/201303265151836e8f9b2.jpg"/>
          <p:cNvPicPr>
            <a:picLocks noChangeAspect="1" noChangeArrowheads="1"/>
          </p:cNvPicPr>
          <p:nvPr/>
        </p:nvPicPr>
        <p:blipFill>
          <a:blip r:embed="rId3" cstate="print"/>
          <a:srcRect/>
          <a:stretch>
            <a:fillRect/>
          </a:stretch>
        </p:blipFill>
        <p:spPr bwMode="auto">
          <a:xfrm>
            <a:off x="4716016" y="476672"/>
            <a:ext cx="3859200" cy="241200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3000"/>
                                        <p:tgtEl>
                                          <p:spTgt spid="12290"/>
                                        </p:tgtEl>
                                      </p:cBhvr>
                                    </p:animEffect>
                                  </p:childTnLst>
                                </p:cTn>
                              </p:par>
                            </p:childTnLst>
                          </p:cTn>
                        </p:par>
                        <p:par>
                          <p:cTn id="8" fill="hold">
                            <p:stCondLst>
                              <p:cond delay="3000"/>
                            </p:stCondLst>
                            <p:childTnLst>
                              <p:par>
                                <p:cTn id="9" presetID="5"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heckerboard(across)">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64704"/>
            <a:ext cx="8064896" cy="830997"/>
          </a:xfrm>
          <a:prstGeom prst="rect">
            <a:avLst/>
          </a:prstGeom>
        </p:spPr>
        <p:txBody>
          <a:bodyPr wrap="square">
            <a:spAutoFit/>
          </a:bodyPr>
          <a:lstStyle/>
          <a:p>
            <a:r>
              <a:rPr lang="ru-RU" sz="2400" b="1" i="1" dirty="0" smtClean="0">
                <a:solidFill>
                  <a:schemeClr val="accent6">
                    <a:lumMod val="50000"/>
                  </a:schemeClr>
                </a:solidFill>
                <a:latin typeface="Times New Roman" pitchFamily="18" charset="0"/>
                <a:ea typeface="Times New Roman" pitchFamily="18" charset="0"/>
                <a:cs typeface="Times New Roman" pitchFamily="18" charset="0"/>
              </a:rPr>
              <a:t>Цель:</a:t>
            </a:r>
            <a:r>
              <a:rPr lang="ru-RU" sz="2400" b="1" i="1" dirty="0" smtClean="0">
                <a:solidFill>
                  <a:srgbClr val="7030A0"/>
                </a:solidFill>
                <a:latin typeface="Times New Roman" pitchFamily="18" charset="0"/>
                <a:ea typeface="Times New Roman" pitchFamily="18" charset="0"/>
                <a:cs typeface="Times New Roman" pitchFamily="18" charset="0"/>
              </a:rPr>
              <a:t>  </a:t>
            </a:r>
            <a:r>
              <a:rPr lang="ru-RU" sz="2400" b="1" i="1" dirty="0" smtClean="0">
                <a:solidFill>
                  <a:srgbClr val="7030A0"/>
                </a:solidFill>
                <a:latin typeface="Times New Roman" pitchFamily="18" charset="0"/>
                <a:cs typeface="Times New Roman" pitchFamily="18" charset="0"/>
              </a:rPr>
              <a:t>Развивать познавательный интерес детей в процессе  экспериментальной деятельности.</a:t>
            </a:r>
            <a:endParaRPr lang="ru-RU" sz="2400" b="1" i="1" dirty="0">
              <a:solidFill>
                <a:srgbClr val="7030A0"/>
              </a:solidFill>
              <a:latin typeface="Times New Roman" pitchFamily="18" charset="0"/>
              <a:cs typeface="Times New Roman" pitchFamily="18" charset="0"/>
            </a:endParaRPr>
          </a:p>
        </p:txBody>
      </p:sp>
      <p:sp>
        <p:nvSpPr>
          <p:cNvPr id="3" name="Прямоугольник 2"/>
          <p:cNvSpPr/>
          <p:nvPr/>
        </p:nvSpPr>
        <p:spPr>
          <a:xfrm>
            <a:off x="611560" y="1916832"/>
            <a:ext cx="8136904" cy="4062651"/>
          </a:xfrm>
          <a:prstGeom prst="rect">
            <a:avLst/>
          </a:prstGeom>
        </p:spPr>
        <p:txBody>
          <a:bodyPr wrap="square">
            <a:spAutoFit/>
          </a:bodyPr>
          <a:lstStyle/>
          <a:p>
            <a:r>
              <a:rPr lang="ru-RU" sz="2400" b="1" i="1" dirty="0" smtClean="0">
                <a:solidFill>
                  <a:srgbClr val="002060"/>
                </a:solidFill>
                <a:latin typeface="Times New Roman" pitchFamily="18" charset="0"/>
                <a:cs typeface="Times New Roman" pitchFamily="18" charset="0"/>
              </a:rPr>
              <a:t>Задачи : </a:t>
            </a:r>
          </a:p>
          <a:p>
            <a:pPr lvl="0">
              <a:buFont typeface="Wingdings" pitchFamily="2" charset="2"/>
              <a:buChar char="ü"/>
            </a:pPr>
            <a:r>
              <a:rPr lang="ru-RU" b="1" i="1" dirty="0" smtClean="0">
                <a:solidFill>
                  <a:srgbClr val="7030A0"/>
                </a:solidFill>
                <a:latin typeface="Times New Roman" pitchFamily="18" charset="0"/>
                <a:cs typeface="Times New Roman" pitchFamily="18" charset="0"/>
              </a:rPr>
              <a:t>Поддерживать интерес дошкольников к окружающей среде, удовлетворять детскую любознательность.</a:t>
            </a:r>
          </a:p>
          <a:p>
            <a:pPr lvl="0">
              <a:buFont typeface="Wingdings" pitchFamily="2" charset="2"/>
              <a:buChar char="ü"/>
            </a:pPr>
            <a:r>
              <a:rPr lang="ru-RU" b="1" i="1" dirty="0" smtClean="0">
                <a:solidFill>
                  <a:srgbClr val="7030A0"/>
                </a:solidFill>
                <a:latin typeface="Times New Roman" pitchFamily="18" charset="0"/>
                <a:cs typeface="Times New Roman" pitchFamily="18" charset="0"/>
              </a:rPr>
              <a:t>Развивать  у детей познавательные способности (анализ, синтез, классификация, сравнение, обобщение);</a:t>
            </a:r>
          </a:p>
          <a:p>
            <a:pPr lvl="0">
              <a:buFont typeface="Wingdings" pitchFamily="2" charset="2"/>
              <a:buChar char="ü"/>
            </a:pPr>
            <a:r>
              <a:rPr lang="ru-RU" b="1" i="1" dirty="0" smtClean="0">
                <a:solidFill>
                  <a:srgbClr val="7030A0"/>
                </a:solidFill>
                <a:latin typeface="Times New Roman" pitchFamily="18" charset="0"/>
                <a:cs typeface="Times New Roman" pitchFamily="18" charset="0"/>
              </a:rPr>
              <a:t>Развивать мышление, речь – суждение в процессе познавательно – исследовательской деятельности: в выдвижении предположений, отборе способов проверки, достижении результата, их интерпретации и применении в деятельности.</a:t>
            </a:r>
          </a:p>
          <a:p>
            <a:pPr lvl="0">
              <a:buFont typeface="Wingdings" pitchFamily="2" charset="2"/>
              <a:buChar char="ü"/>
            </a:pPr>
            <a:r>
              <a:rPr lang="ru-RU" b="1" i="1" dirty="0" smtClean="0">
                <a:solidFill>
                  <a:srgbClr val="7030A0"/>
                </a:solidFill>
                <a:latin typeface="Times New Roman" pitchFamily="18" charset="0"/>
                <a:cs typeface="Times New Roman" pitchFamily="18" charset="0"/>
              </a:rPr>
              <a:t>Продолжать воспитывать стремление сохранять и оберегать природный мир, видеть его красоту, следовать доступным экологическим правилам в деятельности и поведении.</a:t>
            </a:r>
          </a:p>
          <a:p>
            <a:pPr lvl="0">
              <a:buFont typeface="Wingdings" pitchFamily="2" charset="2"/>
              <a:buChar char="ü"/>
            </a:pPr>
            <a:r>
              <a:rPr lang="ru-RU" b="1" i="1" dirty="0" smtClean="0">
                <a:solidFill>
                  <a:srgbClr val="7030A0"/>
                </a:solidFill>
                <a:latin typeface="Times New Roman" pitchFamily="18" charset="0"/>
                <a:cs typeface="Times New Roman" pitchFamily="18" charset="0"/>
              </a:rPr>
              <a:t>Формировать опыт выполнения правил техники безопасности при проведении опытов и экспериментов.</a:t>
            </a:r>
            <a:endParaRPr lang="ru-RU" dirty="0"/>
          </a:p>
        </p:txBody>
      </p:sp>
    </p:spTree>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136904" cy="1569660"/>
          </a:xfrm>
          <a:prstGeom prst="rect">
            <a:avLst/>
          </a:prstGeom>
        </p:spPr>
        <p:txBody>
          <a:bodyPr wrap="square">
            <a:spAutoFit/>
          </a:bodyPr>
          <a:lstStyle/>
          <a:p>
            <a:r>
              <a:rPr lang="ru-RU" sz="3200" b="1" i="1" dirty="0" smtClean="0">
                <a:solidFill>
                  <a:srgbClr val="7030A0"/>
                </a:solidFill>
                <a:latin typeface="Times New Roman" pitchFamily="18" charset="0"/>
                <a:cs typeface="Times New Roman" pitchFamily="18" charset="0"/>
              </a:rPr>
              <a:t>Направления опытно – </a:t>
            </a:r>
          </a:p>
          <a:p>
            <a:r>
              <a:rPr lang="ru-RU" sz="3200" b="1" i="1" dirty="0" smtClean="0">
                <a:solidFill>
                  <a:srgbClr val="7030A0"/>
                </a:solidFill>
                <a:latin typeface="Times New Roman" pitchFamily="18" charset="0"/>
                <a:cs typeface="Times New Roman" pitchFamily="18" charset="0"/>
              </a:rPr>
              <a:t>                   экспериментальной работы:</a:t>
            </a:r>
            <a:br>
              <a:rPr lang="ru-RU" sz="3200" b="1" i="1" dirty="0" smtClean="0">
                <a:solidFill>
                  <a:srgbClr val="7030A0"/>
                </a:solidFill>
                <a:latin typeface="Times New Roman" pitchFamily="18" charset="0"/>
                <a:cs typeface="Times New Roman" pitchFamily="18" charset="0"/>
              </a:rPr>
            </a:br>
            <a:endParaRPr lang="ru-RU" sz="3200" dirty="0"/>
          </a:p>
        </p:txBody>
      </p:sp>
      <p:sp>
        <p:nvSpPr>
          <p:cNvPr id="3" name="Прямоугольник 2"/>
          <p:cNvSpPr/>
          <p:nvPr/>
        </p:nvSpPr>
        <p:spPr>
          <a:xfrm>
            <a:off x="539552" y="1844824"/>
            <a:ext cx="7920880" cy="3785652"/>
          </a:xfrm>
          <a:prstGeom prst="rect">
            <a:avLst/>
          </a:prstGeom>
        </p:spPr>
        <p:txBody>
          <a:bodyPr wrap="square">
            <a:spAutoFit/>
          </a:bodyPr>
          <a:lstStyle/>
          <a:p>
            <a:pPr>
              <a:buFontTx/>
              <a:buChar char="-"/>
            </a:pPr>
            <a:r>
              <a:rPr lang="ru-RU" dirty="0" smtClean="0"/>
              <a:t> </a:t>
            </a:r>
            <a:r>
              <a:rPr lang="ru-RU" sz="2400" b="1" i="1" dirty="0" smtClean="0">
                <a:solidFill>
                  <a:srgbClr val="002060"/>
                </a:solidFill>
                <a:latin typeface="Times New Roman" pitchFamily="18" charset="0"/>
                <a:cs typeface="Times New Roman" pitchFamily="18" charset="0"/>
              </a:rPr>
              <a:t>живая природа </a:t>
            </a:r>
            <a:r>
              <a:rPr lang="ru-RU" sz="2400" i="1" dirty="0" smtClean="0">
                <a:solidFill>
                  <a:srgbClr val="002060"/>
                </a:solidFill>
                <a:latin typeface="Times New Roman" pitchFamily="18" charset="0"/>
                <a:cs typeface="Times New Roman" pitchFamily="18" charset="0"/>
              </a:rPr>
              <a:t>(характерные особенности сезонов, многообразие живых организмов, как приспособление к окружающей среде и др.);</a:t>
            </a:r>
          </a:p>
          <a:p>
            <a:r>
              <a:rPr lang="ru-RU" sz="2400" i="1" dirty="0" smtClean="0">
                <a:solidFill>
                  <a:srgbClr val="002060"/>
                </a:solidFill>
                <a:latin typeface="Times New Roman" pitchFamily="18" charset="0"/>
                <a:cs typeface="Times New Roman" pitchFamily="18" charset="0"/>
              </a:rPr>
              <a:t/>
            </a:r>
            <a:br>
              <a:rPr lang="ru-RU" sz="2400" i="1" dirty="0" smtClean="0">
                <a:solidFill>
                  <a:srgbClr val="002060"/>
                </a:solidFill>
                <a:latin typeface="Times New Roman" pitchFamily="18" charset="0"/>
                <a:cs typeface="Times New Roman" pitchFamily="18" charset="0"/>
              </a:rPr>
            </a:br>
            <a:r>
              <a:rPr lang="ru-RU" sz="2400" i="1" dirty="0" smtClean="0">
                <a:solidFill>
                  <a:srgbClr val="002060"/>
                </a:solidFill>
                <a:latin typeface="Times New Roman" pitchFamily="18" charset="0"/>
                <a:cs typeface="Times New Roman" pitchFamily="18" charset="0"/>
              </a:rPr>
              <a:t>- </a:t>
            </a:r>
            <a:r>
              <a:rPr lang="ru-RU" sz="2400" b="1" i="1" dirty="0" smtClean="0">
                <a:solidFill>
                  <a:srgbClr val="002060"/>
                </a:solidFill>
                <a:latin typeface="Times New Roman" pitchFamily="18" charset="0"/>
                <a:cs typeface="Times New Roman" pitchFamily="18" charset="0"/>
              </a:rPr>
              <a:t>неживая природа </a:t>
            </a:r>
            <a:r>
              <a:rPr lang="ru-RU" sz="2400" i="1" dirty="0" smtClean="0">
                <a:solidFill>
                  <a:srgbClr val="002060"/>
                </a:solidFill>
                <a:latin typeface="Times New Roman" pitchFamily="18" charset="0"/>
                <a:cs typeface="Times New Roman" pitchFamily="18" charset="0"/>
              </a:rPr>
              <a:t>(воздух, вода, почва, свет, цвет, теплота и др.);  </a:t>
            </a:r>
          </a:p>
          <a:p>
            <a:r>
              <a:rPr lang="ru-RU" sz="2400" i="1" dirty="0" smtClean="0">
                <a:solidFill>
                  <a:srgbClr val="002060"/>
                </a:solidFill>
                <a:latin typeface="Times New Roman" pitchFamily="18" charset="0"/>
                <a:cs typeface="Times New Roman" pitchFamily="18" charset="0"/>
              </a:rPr>
              <a:t>   </a:t>
            </a:r>
          </a:p>
          <a:p>
            <a:r>
              <a:rPr lang="ru-RU" sz="2400" i="1" dirty="0" smtClean="0">
                <a:solidFill>
                  <a:srgbClr val="002060"/>
                </a:solidFill>
                <a:latin typeface="Times New Roman" pitchFamily="18" charset="0"/>
                <a:cs typeface="Times New Roman" pitchFamily="18" charset="0"/>
              </a:rPr>
              <a:t> - </a:t>
            </a:r>
            <a:r>
              <a:rPr lang="ru-RU" sz="2400" b="1" i="1" dirty="0" smtClean="0">
                <a:solidFill>
                  <a:srgbClr val="002060"/>
                </a:solidFill>
                <a:latin typeface="Times New Roman" pitchFamily="18" charset="0"/>
                <a:cs typeface="Times New Roman" pitchFamily="18" charset="0"/>
              </a:rPr>
              <a:t>человек</a:t>
            </a:r>
            <a:r>
              <a:rPr lang="ru-RU" sz="2400" i="1" dirty="0" smtClean="0">
                <a:solidFill>
                  <a:srgbClr val="002060"/>
                </a:solidFill>
                <a:latin typeface="Times New Roman" pitchFamily="18" charset="0"/>
                <a:cs typeface="Times New Roman" pitchFamily="18" charset="0"/>
              </a:rPr>
              <a:t> (функционирование организма; рукотворный мир: материалы и их свойства, преобразование предметов и явлений и др.)</a:t>
            </a:r>
            <a:endParaRPr lang="ru-RU" sz="2400" i="1" dirty="0">
              <a:solidFill>
                <a:srgbClr val="002060"/>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332656"/>
            <a:ext cx="6336704" cy="523220"/>
          </a:xfrm>
          <a:prstGeom prst="rect">
            <a:avLst/>
          </a:prstGeom>
        </p:spPr>
        <p:txBody>
          <a:bodyPr wrap="square">
            <a:spAutoFit/>
          </a:bodyPr>
          <a:lstStyle/>
          <a:p>
            <a:r>
              <a:rPr lang="ru-RU" sz="2800" b="1" i="1" dirty="0" smtClean="0">
                <a:solidFill>
                  <a:srgbClr val="7030A0"/>
                </a:solidFill>
                <a:latin typeface="Times New Roman" pitchFamily="18" charset="0"/>
                <a:cs typeface="Times New Roman" pitchFamily="18" charset="0"/>
              </a:rPr>
              <a:t>Правила выбора темы </a:t>
            </a:r>
            <a:endParaRPr lang="ru-RU" sz="2800" dirty="0"/>
          </a:p>
        </p:txBody>
      </p:sp>
      <p:sp>
        <p:nvSpPr>
          <p:cNvPr id="4" name="Прямоугольник 3"/>
          <p:cNvSpPr/>
          <p:nvPr/>
        </p:nvSpPr>
        <p:spPr>
          <a:xfrm>
            <a:off x="323528" y="908720"/>
            <a:ext cx="8136904" cy="4893647"/>
          </a:xfrm>
          <a:prstGeom prst="rect">
            <a:avLst/>
          </a:prstGeom>
        </p:spPr>
        <p:txBody>
          <a:bodyPr wrap="square">
            <a:spAutoFit/>
          </a:bodyPr>
          <a:lstStyle/>
          <a:p>
            <a:pPr marL="342900" lvl="0" indent="-342900">
              <a:buFont typeface="+mj-lt"/>
              <a:buAutoNum type="arabicPeriod"/>
            </a:pPr>
            <a:r>
              <a:rPr lang="ru-RU" sz="2400" b="1" i="1" dirty="0" smtClean="0">
                <a:solidFill>
                  <a:srgbClr val="002060"/>
                </a:solidFill>
                <a:latin typeface="Times New Roman" pitchFamily="18" charset="0"/>
                <a:cs typeface="Times New Roman" pitchFamily="18" charset="0"/>
              </a:rPr>
              <a:t>Тема должна быть интересной ребёнку, должна увлекать его.</a:t>
            </a:r>
          </a:p>
          <a:p>
            <a:pPr marL="457200" lvl="0" indent="-457200"/>
            <a:r>
              <a:rPr lang="ru-RU" b="1" i="1" dirty="0" smtClean="0">
                <a:solidFill>
                  <a:srgbClr val="002060"/>
                </a:solidFill>
                <a:latin typeface="Times New Roman" pitchFamily="18" charset="0"/>
                <a:cs typeface="Times New Roman" pitchFamily="18" charset="0"/>
              </a:rPr>
              <a:t> 2</a:t>
            </a:r>
            <a:r>
              <a:rPr lang="ru-RU" sz="2400" b="1" i="1" dirty="0" smtClean="0">
                <a:solidFill>
                  <a:srgbClr val="002060"/>
                </a:solidFill>
                <a:latin typeface="Times New Roman" pitchFamily="18" charset="0"/>
                <a:cs typeface="Times New Roman" pitchFamily="18" charset="0"/>
              </a:rPr>
              <a:t>. Тема должна быть выполнима, решение её должно принести реальную пользу участникам исследования (ребёнок должен раскрыть лучшие стороны своего интеллекта, получить новые полезные знания, умения и навыки).</a:t>
            </a:r>
          </a:p>
          <a:p>
            <a:pPr marL="457200" lvl="0" indent="-457200"/>
            <a:r>
              <a:rPr lang="ru-RU" sz="2400" b="1" i="1" dirty="0" smtClean="0">
                <a:solidFill>
                  <a:srgbClr val="002060"/>
                </a:solidFill>
                <a:latin typeface="Times New Roman" pitchFamily="18" charset="0"/>
                <a:cs typeface="Times New Roman" pitchFamily="18" charset="0"/>
              </a:rPr>
              <a:t>3.  Тема должна быть оригинальной, в ней необходим элемент неожиданности, необычности (оригинальность в данном случае следует понимать, не только как способность найти нечто необычное, но и как способность нестандартно смотреть на традиционные предметы и явления).</a:t>
            </a:r>
          </a:p>
        </p:txBody>
      </p:sp>
    </p:spTree>
  </p:cSld>
  <p:clrMapOvr>
    <a:masterClrMapping/>
  </p:clrMapOvr>
  <p:transition spd="slow">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2920" y="620688"/>
            <a:ext cx="8183880" cy="3960440"/>
          </a:xfrm>
        </p:spPr>
        <p:txBody>
          <a:bodyPr>
            <a:noAutofit/>
          </a:bodyPr>
          <a:lstStyle/>
          <a:p>
            <a:pPr>
              <a:buNone/>
            </a:pPr>
            <a:r>
              <a:rPr lang="ru-RU" sz="1800" b="1" i="1" dirty="0" smtClean="0">
                <a:latin typeface="Times New Roman" pitchFamily="18" charset="0"/>
                <a:cs typeface="Times New Roman" pitchFamily="18" charset="0"/>
              </a:rPr>
              <a:t>       </a:t>
            </a:r>
            <a:r>
              <a:rPr lang="ru-RU" b="1" i="1" dirty="0" smtClean="0">
                <a:solidFill>
                  <a:schemeClr val="accent6">
                    <a:lumMod val="50000"/>
                  </a:schemeClr>
                </a:solidFill>
                <a:latin typeface="Times New Roman" pitchFamily="18" charset="0"/>
                <a:cs typeface="Times New Roman" pitchFamily="18" charset="0"/>
              </a:rPr>
              <a:t>Оборудования мини-лаборатории:</a:t>
            </a:r>
          </a:p>
          <a:p>
            <a:endParaRPr lang="ru-RU" sz="1200" b="1" i="1" dirty="0" smtClean="0">
              <a:latin typeface="Times New Roman" pitchFamily="18" charset="0"/>
              <a:cs typeface="Times New Roman" pitchFamily="18" charset="0"/>
            </a:endParaRPr>
          </a:p>
          <a:p>
            <a:pPr lvl="0">
              <a:buNone/>
            </a:pPr>
            <a:r>
              <a:rPr lang="ru-RU" sz="1400" b="1" i="1" dirty="0" smtClean="0">
                <a:solidFill>
                  <a:schemeClr val="accent4">
                    <a:lumMod val="50000"/>
                  </a:schemeClr>
                </a:solidFill>
                <a:latin typeface="Times New Roman" pitchFamily="18" charset="0"/>
                <a:cs typeface="Times New Roman" pitchFamily="18" charset="0"/>
              </a:rPr>
              <a:t>1</a:t>
            </a:r>
            <a:r>
              <a:rPr lang="ru-RU" sz="1800" b="1" i="1" dirty="0" smtClean="0">
                <a:solidFill>
                  <a:schemeClr val="accent4">
                    <a:lumMod val="50000"/>
                  </a:schemeClr>
                </a:solidFill>
                <a:latin typeface="Times New Roman" pitchFamily="18" charset="0"/>
                <a:cs typeface="Times New Roman" pitchFamily="18" charset="0"/>
              </a:rPr>
              <a:t>. приборы </a:t>
            </a:r>
            <a:r>
              <a:rPr lang="ru-RU" sz="1400" b="1" i="1" dirty="0" smtClean="0">
                <a:solidFill>
                  <a:schemeClr val="accent4">
                    <a:lumMod val="50000"/>
                  </a:schemeClr>
                </a:solidFill>
                <a:latin typeface="Times New Roman" pitchFamily="18" charset="0"/>
                <a:cs typeface="Times New Roman" pitchFamily="18" charset="0"/>
              </a:rPr>
              <a:t>– помощники: увеличительные стекла, цветные стекла, очки, весы, песочные  часы, термометры, компасы, магниты, секундомер;</a:t>
            </a:r>
          </a:p>
          <a:p>
            <a:pPr lvl="0">
              <a:buNone/>
            </a:pPr>
            <a:r>
              <a:rPr lang="ru-RU" sz="1400" b="1" i="1" dirty="0" smtClean="0">
                <a:solidFill>
                  <a:schemeClr val="accent4">
                    <a:lumMod val="50000"/>
                  </a:schemeClr>
                </a:solidFill>
                <a:latin typeface="Times New Roman" pitchFamily="18" charset="0"/>
                <a:cs typeface="Times New Roman" pitchFamily="18" charset="0"/>
              </a:rPr>
              <a:t>2.  </a:t>
            </a:r>
            <a:r>
              <a:rPr lang="ru-RU" sz="1800" b="1" i="1" dirty="0" smtClean="0">
                <a:solidFill>
                  <a:schemeClr val="accent4">
                    <a:lumMod val="50000"/>
                  </a:schemeClr>
                </a:solidFill>
                <a:latin typeface="Times New Roman" pitchFamily="18" charset="0"/>
                <a:cs typeface="Times New Roman" pitchFamily="18" charset="0"/>
              </a:rPr>
              <a:t>разнообразные сосуды </a:t>
            </a:r>
            <a:r>
              <a:rPr lang="ru-RU" sz="1400" b="1" i="1" dirty="0" smtClean="0">
                <a:solidFill>
                  <a:schemeClr val="accent4">
                    <a:lumMod val="50000"/>
                  </a:schemeClr>
                </a:solidFill>
                <a:latin typeface="Times New Roman" pitchFamily="18" charset="0"/>
                <a:cs typeface="Times New Roman" pitchFamily="18" charset="0"/>
              </a:rPr>
              <a:t>из различных материалов (пластмасса, металл и пр.) разного объема и формы, это: пробирки, колбы, стаканчики, розетки, пипетки, трубочки, воронки и др.;</a:t>
            </a:r>
          </a:p>
          <a:p>
            <a:pPr lvl="0">
              <a:buNone/>
            </a:pPr>
            <a:r>
              <a:rPr lang="ru-RU" sz="1400" b="1" i="1" dirty="0" smtClean="0">
                <a:solidFill>
                  <a:schemeClr val="accent4">
                    <a:lumMod val="50000"/>
                  </a:schemeClr>
                </a:solidFill>
                <a:latin typeface="Times New Roman" pitchFamily="18" charset="0"/>
                <a:cs typeface="Times New Roman" pitchFamily="18" charset="0"/>
              </a:rPr>
              <a:t>3.  </a:t>
            </a:r>
            <a:r>
              <a:rPr lang="ru-RU" sz="1800" b="1" i="1" dirty="0" smtClean="0">
                <a:solidFill>
                  <a:schemeClr val="accent4">
                    <a:lumMod val="50000"/>
                  </a:schemeClr>
                </a:solidFill>
                <a:latin typeface="Times New Roman" pitchFamily="18" charset="0"/>
                <a:cs typeface="Times New Roman" pitchFamily="18" charset="0"/>
              </a:rPr>
              <a:t>красители, пищевые и непищевые</a:t>
            </a:r>
            <a:r>
              <a:rPr lang="ru-RU" sz="1400" b="1" i="1" dirty="0" smtClean="0">
                <a:solidFill>
                  <a:schemeClr val="accent4">
                    <a:lumMod val="50000"/>
                  </a:schemeClr>
                </a:solidFill>
                <a:latin typeface="Times New Roman" pitchFamily="18" charset="0"/>
                <a:cs typeface="Times New Roman" pitchFamily="18" charset="0"/>
              </a:rPr>
              <a:t> (гуашь, акварель, зеленка, йод, марганцовка и др.);</a:t>
            </a:r>
          </a:p>
          <a:p>
            <a:pPr lvl="0">
              <a:buNone/>
            </a:pPr>
            <a:r>
              <a:rPr lang="ru-RU" sz="1400" b="1" i="1" dirty="0" smtClean="0">
                <a:solidFill>
                  <a:schemeClr val="accent4">
                    <a:lumMod val="50000"/>
                  </a:schemeClr>
                </a:solidFill>
                <a:latin typeface="Times New Roman" pitchFamily="18" charset="0"/>
                <a:cs typeface="Times New Roman" pitchFamily="18" charset="0"/>
              </a:rPr>
              <a:t>4.  </a:t>
            </a:r>
            <a:r>
              <a:rPr lang="ru-RU" sz="1800" b="1" i="1" dirty="0" smtClean="0">
                <a:solidFill>
                  <a:schemeClr val="accent4">
                    <a:lumMod val="50000"/>
                  </a:schemeClr>
                </a:solidFill>
                <a:latin typeface="Times New Roman" pitchFamily="18" charset="0"/>
                <a:cs typeface="Times New Roman" pitchFamily="18" charset="0"/>
              </a:rPr>
              <a:t>технические материалы</a:t>
            </a:r>
            <a:r>
              <a:rPr lang="ru-RU" sz="1400" b="1" i="1" dirty="0" smtClean="0">
                <a:solidFill>
                  <a:schemeClr val="accent4">
                    <a:lumMod val="50000"/>
                  </a:schemeClr>
                </a:solidFill>
                <a:latin typeface="Times New Roman" pitchFamily="18" charset="0"/>
                <a:cs typeface="Times New Roman" pitchFamily="18" charset="0"/>
              </a:rPr>
              <a:t>; гайки, скрепки, болты, гвозди, шурупы, винтики, детали конструктора;</a:t>
            </a:r>
          </a:p>
          <a:p>
            <a:pPr lvl="0">
              <a:buNone/>
            </a:pPr>
            <a:r>
              <a:rPr lang="ru-RU" sz="1400" b="1" i="1" dirty="0" smtClean="0">
                <a:solidFill>
                  <a:schemeClr val="accent4">
                    <a:lumMod val="50000"/>
                  </a:schemeClr>
                </a:solidFill>
                <a:latin typeface="Times New Roman" pitchFamily="18" charset="0"/>
                <a:cs typeface="Times New Roman" pitchFamily="18" charset="0"/>
              </a:rPr>
              <a:t>5.  </a:t>
            </a:r>
            <a:r>
              <a:rPr lang="ru-RU" sz="1800" b="1" i="1" dirty="0" smtClean="0">
                <a:solidFill>
                  <a:schemeClr val="accent4">
                    <a:lumMod val="50000"/>
                  </a:schemeClr>
                </a:solidFill>
                <a:latin typeface="Times New Roman" pitchFamily="18" charset="0"/>
                <a:cs typeface="Times New Roman" pitchFamily="18" charset="0"/>
              </a:rPr>
              <a:t>медицинские материалы</a:t>
            </a:r>
            <a:r>
              <a:rPr lang="ru-RU" sz="1400" b="1" i="1" dirty="0" smtClean="0">
                <a:solidFill>
                  <a:schemeClr val="accent4">
                    <a:lumMod val="50000"/>
                  </a:schemeClr>
                </a:solidFill>
                <a:latin typeface="Times New Roman" pitchFamily="18" charset="0"/>
                <a:cs typeface="Times New Roman" pitchFamily="18" charset="0"/>
              </a:rPr>
              <a:t>: шприцы, пипетки, деревянные палочки, мерные ложки, резиновые груши и др.;</a:t>
            </a:r>
          </a:p>
          <a:p>
            <a:pPr lvl="0">
              <a:buNone/>
            </a:pPr>
            <a:r>
              <a:rPr lang="ru-RU" sz="1400" b="1" i="1" dirty="0" smtClean="0">
                <a:solidFill>
                  <a:schemeClr val="accent4">
                    <a:lumMod val="50000"/>
                  </a:schemeClr>
                </a:solidFill>
                <a:latin typeface="Times New Roman" pitchFamily="18" charset="0"/>
                <a:cs typeface="Times New Roman" pitchFamily="18" charset="0"/>
              </a:rPr>
              <a:t>6.  </a:t>
            </a:r>
            <a:r>
              <a:rPr lang="ru-RU" sz="1800" b="1" i="1" dirty="0" smtClean="0">
                <a:solidFill>
                  <a:schemeClr val="accent4">
                    <a:lumMod val="50000"/>
                  </a:schemeClr>
                </a:solidFill>
                <a:latin typeface="Times New Roman" pitchFamily="18" charset="0"/>
                <a:cs typeface="Times New Roman" pitchFamily="18" charset="0"/>
              </a:rPr>
              <a:t>природный и другой сыпучий материал</a:t>
            </a:r>
            <a:r>
              <a:rPr lang="ru-RU" sz="1400" b="1" i="1" dirty="0" smtClean="0">
                <a:solidFill>
                  <a:schemeClr val="accent4">
                    <a:lumMod val="50000"/>
                  </a:schemeClr>
                </a:solidFill>
                <a:latin typeface="Times New Roman" pitchFamily="18" charset="0"/>
                <a:cs typeface="Times New Roman" pitchFamily="18" charset="0"/>
              </a:rPr>
              <a:t>: камешки, ракушки, монеты, глина, песок, сахар, соль, земля, мука, птичьи перья, шишки, спил и листья деревьев, мох и т.д.;</a:t>
            </a:r>
          </a:p>
          <a:p>
            <a:pPr lvl="0">
              <a:buNone/>
            </a:pPr>
            <a:r>
              <a:rPr lang="ru-RU" sz="1400" b="1" i="1" dirty="0" smtClean="0">
                <a:solidFill>
                  <a:schemeClr val="accent4">
                    <a:lumMod val="50000"/>
                  </a:schemeClr>
                </a:solidFill>
                <a:latin typeface="Times New Roman" pitchFamily="18" charset="0"/>
                <a:cs typeface="Times New Roman" pitchFamily="18" charset="0"/>
              </a:rPr>
              <a:t>7.  </a:t>
            </a:r>
            <a:r>
              <a:rPr lang="ru-RU" sz="1800" b="1" i="1" dirty="0" smtClean="0">
                <a:solidFill>
                  <a:schemeClr val="accent4">
                    <a:lumMod val="50000"/>
                  </a:schemeClr>
                </a:solidFill>
                <a:latin typeface="Times New Roman" pitchFamily="18" charset="0"/>
                <a:cs typeface="Times New Roman" pitchFamily="18" charset="0"/>
              </a:rPr>
              <a:t>разные виды бумаги</a:t>
            </a:r>
            <a:r>
              <a:rPr lang="ru-RU" sz="1400" b="1" i="1" dirty="0" smtClean="0">
                <a:solidFill>
                  <a:schemeClr val="accent4">
                    <a:lumMod val="50000"/>
                  </a:schemeClr>
                </a:solidFill>
                <a:latin typeface="Times New Roman" pitchFamily="18" charset="0"/>
                <a:cs typeface="Times New Roman" pitchFamily="18" charset="0"/>
              </a:rPr>
              <a:t>: обычная, картон, калька, наждачная, копировальная, бумажные фильтры, ватман и т.д.;</a:t>
            </a:r>
          </a:p>
          <a:p>
            <a:pPr lvl="0">
              <a:buNone/>
            </a:pPr>
            <a:r>
              <a:rPr lang="ru-RU" sz="1400" b="1" i="1" dirty="0" smtClean="0">
                <a:solidFill>
                  <a:schemeClr val="accent4">
                    <a:lumMod val="50000"/>
                  </a:schemeClr>
                </a:solidFill>
                <a:latin typeface="Times New Roman" pitchFamily="18" charset="0"/>
                <a:cs typeface="Times New Roman" pitchFamily="18" charset="0"/>
              </a:rPr>
              <a:t>8.  </a:t>
            </a:r>
            <a:r>
              <a:rPr lang="ru-RU" sz="1800" b="1" i="1" dirty="0" smtClean="0">
                <a:solidFill>
                  <a:schemeClr val="accent4">
                    <a:lumMod val="50000"/>
                  </a:schemeClr>
                </a:solidFill>
                <a:latin typeface="Times New Roman" pitchFamily="18" charset="0"/>
                <a:cs typeface="Times New Roman" pitchFamily="18" charset="0"/>
              </a:rPr>
              <a:t>бросовый материал</a:t>
            </a:r>
            <a:r>
              <a:rPr lang="ru-RU" sz="1400" b="1" i="1" dirty="0" smtClean="0">
                <a:solidFill>
                  <a:schemeClr val="accent4">
                    <a:lumMod val="50000"/>
                  </a:schemeClr>
                </a:solidFill>
                <a:latin typeface="Times New Roman" pitchFamily="18" charset="0"/>
                <a:cs typeface="Times New Roman" pitchFamily="18" charset="0"/>
              </a:rPr>
              <a:t>: проволока, кусочки кожи, меха, ткани, пластмассы, дерева, пробки и т.д.;</a:t>
            </a:r>
          </a:p>
          <a:p>
            <a:pPr lvl="0">
              <a:buNone/>
            </a:pPr>
            <a:r>
              <a:rPr lang="ru-RU" sz="1400" b="1" i="1" dirty="0" smtClean="0">
                <a:solidFill>
                  <a:schemeClr val="accent4">
                    <a:lumMod val="50000"/>
                  </a:schemeClr>
                </a:solidFill>
                <a:latin typeface="Times New Roman" pitchFamily="18" charset="0"/>
                <a:cs typeface="Times New Roman" pitchFamily="18" charset="0"/>
              </a:rPr>
              <a:t>9.  </a:t>
            </a:r>
            <a:r>
              <a:rPr lang="ru-RU" sz="1800" b="1" i="1" dirty="0" smtClean="0">
                <a:solidFill>
                  <a:schemeClr val="accent4">
                    <a:lumMod val="50000"/>
                  </a:schemeClr>
                </a:solidFill>
                <a:latin typeface="Times New Roman" pitchFamily="18" charset="0"/>
                <a:cs typeface="Times New Roman" pitchFamily="18" charset="0"/>
              </a:rPr>
              <a:t>прочие материалы</a:t>
            </a:r>
            <a:r>
              <a:rPr lang="ru-RU" sz="1400" b="1" i="1" dirty="0" smtClean="0">
                <a:solidFill>
                  <a:schemeClr val="accent4">
                    <a:lumMod val="50000"/>
                  </a:schemeClr>
                </a:solidFill>
                <a:latin typeface="Times New Roman" pitchFamily="18" charset="0"/>
                <a:cs typeface="Times New Roman" pitchFamily="18" charset="0"/>
              </a:rPr>
              <a:t>: зеркала и воздушные шары, пилка для ногтей, сито, свечи, ступа, детские халаты, клеенчатые фартуки, контейнеры для хранения сыпучих и мелких предметов.</a:t>
            </a:r>
            <a:endParaRPr lang="ru-RU" sz="1400" b="1" i="1" dirty="0">
              <a:solidFill>
                <a:schemeClr val="accent4">
                  <a:lumMod val="50000"/>
                </a:schemeClr>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3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395536" y="717249"/>
            <a:ext cx="792088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sz="16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2800" b="1" i="1" dirty="0" smtClean="0">
                <a:solidFill>
                  <a:schemeClr val="accent6">
                    <a:lumMod val="50000"/>
                  </a:schemeClr>
                </a:solidFill>
                <a:latin typeface="Times New Roman" pitchFamily="18" charset="0"/>
                <a:ea typeface="Times New Roman" pitchFamily="18" charset="0"/>
                <a:cs typeface="Times New Roman" pitchFamily="18" charset="0"/>
              </a:rPr>
              <a:t>М</a:t>
            </a:r>
            <a:r>
              <a:rPr kumimoji="0" lang="ru-RU" sz="28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етоды и приемы:</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Экспериментальные игры</a:t>
            </a:r>
            <a:r>
              <a:rPr kumimoji="0" lang="ru-RU" sz="1600" b="1" i="1" u="none" strike="noStrike" cap="none" normalizeH="0" baseline="0" dirty="0" smtClean="0">
                <a:ln>
                  <a:noFill/>
                </a:ln>
                <a:solidFill>
                  <a:srgbClr val="182207"/>
                </a:solidFill>
                <a:effectLst/>
                <a:latin typeface="Times New Roman" pitchFamily="18" charset="0"/>
                <a:ea typeface="Times New Roman" pitchFamily="18" charset="0"/>
                <a:cs typeface="Times New Roman" pitchFamily="18" charset="0"/>
              </a:rPr>
              <a:t> «Тонет – не тонет»,</a:t>
            </a:r>
            <a:r>
              <a:rPr kumimoji="0" lang="ru-RU" sz="1600" b="1" i="1" u="none" strike="noStrike" cap="none" normalizeH="0" dirty="0" smtClean="0">
                <a:ln>
                  <a:noFill/>
                </a:ln>
                <a:solidFill>
                  <a:srgbClr val="182207"/>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rgbClr val="182207"/>
                </a:solidFill>
                <a:effectLst/>
                <a:latin typeface="Times New Roman" pitchFamily="18" charset="0"/>
                <a:ea typeface="Times New Roman" pitchFamily="18" charset="0"/>
                <a:cs typeface="Times New Roman" pitchFamily="18" charset="0"/>
              </a:rPr>
              <a:t>«Мыльные пузыри», «Сделаем растворы», «В каком виде легче плавать» и др., которые позволяют убедиться в достоверности физических и природных явлений и закономерностей.</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Действия</a:t>
            </a:r>
            <a:r>
              <a:rPr kumimoji="0" lang="ru-RU" sz="1600" b="1" i="1" u="none" strike="noStrike" cap="none" normalizeH="0" baseline="0" dirty="0" smtClean="0">
                <a:ln>
                  <a:noFill/>
                </a:ln>
                <a:solidFill>
                  <a:srgbClr val="182207"/>
                </a:solidFill>
                <a:effectLst/>
                <a:latin typeface="Times New Roman" pitchFamily="18" charset="0"/>
                <a:ea typeface="Times New Roman" pitchFamily="18" charset="0"/>
                <a:cs typeface="Times New Roman" pitchFamily="18" charset="0"/>
              </a:rPr>
              <a:t> с магнитами, лупой, измерительными приборами, переливание жидкостей, пересыпание сыпучих материалов и др. позволяют детям самостоятельно овладеть способами познавательной деятельности.</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Наблюдение</a:t>
            </a:r>
            <a:r>
              <a:rPr kumimoji="0" lang="ru-RU" sz="1600" b="1" i="1" u="none" strike="noStrike" cap="none" normalizeH="0" baseline="0" dirty="0" smtClean="0">
                <a:ln>
                  <a:noFill/>
                </a:ln>
                <a:solidFill>
                  <a:srgbClr val="182207"/>
                </a:solidFill>
                <a:effectLst/>
                <a:latin typeface="Times New Roman" pitchFamily="18" charset="0"/>
                <a:ea typeface="Times New Roman" pitchFamily="18" charset="0"/>
                <a:cs typeface="Times New Roman" pitchFamily="18" charset="0"/>
              </a:rPr>
              <a:t> природных явлений в реальной жизни (замерзание воды в лужах, таяние снега при повышении температуры, выпадение росы, тумана, появление радуги, распространение грома и молнии, образование пара от дыхания в холодную погоду и др.), пробуждают детей к поиску объяснения причин появления и образования природных явлений, обоснованию их физическими законами.</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Рассматривание</a:t>
            </a:r>
            <a:r>
              <a:rPr kumimoji="0" lang="ru-RU" sz="1600" b="1" i="1" u="none" strike="noStrike" cap="none" normalizeH="0" baseline="0" dirty="0" smtClean="0">
                <a:ln>
                  <a:noFill/>
                </a:ln>
                <a:solidFill>
                  <a:srgbClr val="182207"/>
                </a:solidFill>
                <a:effectLst/>
                <a:latin typeface="Times New Roman" pitchFamily="18" charset="0"/>
                <a:ea typeface="Times New Roman" pitchFamily="18" charset="0"/>
                <a:cs typeface="Times New Roman" pitchFamily="18" charset="0"/>
              </a:rPr>
              <a:t> схем к опытам, таблицы, упрощенные рисунки позволяет упростить понимание сложных явлений на дошкольном уровне..</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Использование энциклопедических данных</a:t>
            </a:r>
            <a:r>
              <a:rPr kumimoji="0" lang="ru-RU" sz="1600" b="1" i="1" u="none" strike="noStrike" cap="none" normalizeH="0" baseline="0" dirty="0" smtClean="0">
                <a:ln>
                  <a:noFill/>
                </a:ln>
                <a:solidFill>
                  <a:srgbClr val="182207"/>
                </a:solidFill>
                <a:effectLst/>
                <a:latin typeface="Times New Roman" pitchFamily="18" charset="0"/>
                <a:ea typeface="Times New Roman" pitchFamily="18" charset="0"/>
                <a:cs typeface="Times New Roman" pitchFamily="18" charset="0"/>
              </a:rPr>
              <a:t> в разделах «Знаете ли вы?» и «В мире интересного» повышает интерес к обсуждению проблем, развивает интеллектуальную рефлексию.</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ru-RU" sz="1600" b="1" i="1" dirty="0" smtClean="0">
                <a:solidFill>
                  <a:srgbClr val="FF0000"/>
                </a:solidFill>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Драматизация:</a:t>
            </a:r>
            <a:r>
              <a:rPr kumimoji="0" lang="ru-RU" sz="1600" b="1" i="1" u="none" strike="noStrike" cap="none" normalizeH="0" baseline="0" dirty="0" smtClean="0">
                <a:ln>
                  <a:noFill/>
                </a:ln>
                <a:solidFill>
                  <a:srgbClr val="182207"/>
                </a:solidFill>
                <a:effectLst/>
                <a:latin typeface="Times New Roman" pitchFamily="18" charset="0"/>
                <a:ea typeface="Times New Roman" pitchFamily="18" charset="0"/>
                <a:cs typeface="Times New Roman" pitchFamily="18" charset="0"/>
              </a:rPr>
              <a:t> ребенок берет на себя: то роль Незнайки - Почемучки, задающего вопросы, то роль экспериментатора, умеющего все объяснять и отвечать на вопросы.</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298</TotalTime>
  <Words>534</Words>
  <Application>Microsoft Office PowerPoint</Application>
  <PresentationFormat>Экран (4:3)</PresentationFormat>
  <Paragraphs>89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Экспериментирование как как основа для развития исследовательских способностей детей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Опытно – экспериментальная деятельность с детьми старшего дошкольного возраста</dc:title>
  <dc:creator>Владелец</dc:creator>
  <cp:lastModifiedBy>ЮЛЁК</cp:lastModifiedBy>
  <cp:revision>37</cp:revision>
  <dcterms:created xsi:type="dcterms:W3CDTF">2013-08-20T18:32:35Z</dcterms:created>
  <dcterms:modified xsi:type="dcterms:W3CDTF">2018-12-18T11:07:34Z</dcterms:modified>
</cp:coreProperties>
</file>