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</p:sldMasterIdLst>
  <p:handoutMasterIdLst>
    <p:handoutMasterId r:id="rId11"/>
  </p:handoutMasterIdLst>
  <p:sldIdLst>
    <p:sldId id="306" r:id="rId2"/>
    <p:sldId id="346" r:id="rId3"/>
    <p:sldId id="345" r:id="rId4"/>
    <p:sldId id="348" r:id="rId5"/>
    <p:sldId id="350" r:id="rId6"/>
    <p:sldId id="329" r:id="rId7"/>
    <p:sldId id="351" r:id="rId8"/>
    <p:sldId id="349" r:id="rId9"/>
    <p:sldId id="352" r:id="rId10"/>
  </p:sldIdLst>
  <p:sldSz cx="28898850" cy="16256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GReverence-Oblique"/>
      <p:italic r:id="rId16"/>
    </p:embeddedFont>
    <p:embeddedFont>
      <p:font typeface="Garamond" pitchFamily="18" charset="0"/>
      <p:regular r:id="rId17"/>
      <p:bold r:id="rId18"/>
      <p:italic r:id="rId19"/>
    </p:embeddedFont>
    <p:embeddedFont>
      <p:font typeface="AGReverance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B9C"/>
    <a:srgbClr val="F2F6FC"/>
    <a:srgbClr val="6282AE"/>
    <a:srgbClr val="970102"/>
    <a:srgbClr val="9FC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4722" autoAdjust="0"/>
  </p:normalViewPr>
  <p:slideViewPr>
    <p:cSldViewPr snapToGrid="0">
      <p:cViewPr varScale="1">
        <p:scale>
          <a:sx n="37" d="100"/>
          <a:sy n="37" d="100"/>
        </p:scale>
        <p:origin x="-594" y="-66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 навык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0.17</c:v>
                </c:pt>
                <c:pt idx="1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0.24</c:v>
                </c:pt>
                <c:pt idx="1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0.59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97600"/>
        <c:axId val="6493312"/>
        <c:axId val="0"/>
      </c:bar3DChart>
      <c:catAx>
        <c:axId val="589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6493312"/>
        <c:crosses val="autoZero"/>
        <c:auto val="1"/>
        <c:lblAlgn val="ctr"/>
        <c:lblOffset val="100"/>
        <c:noMultiLvlLbl val="0"/>
      </c:catAx>
      <c:valAx>
        <c:axId val="649331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589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 навык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0.21</c:v>
                </c:pt>
                <c:pt idx="1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0.32</c:v>
                </c:pt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0.47</c:v>
                </c:pt>
                <c:pt idx="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280192"/>
        <c:axId val="95638656"/>
        <c:axId val="0"/>
      </c:bar3DChart>
      <c:catAx>
        <c:axId val="8028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95638656"/>
        <c:crosses val="autoZero"/>
        <c:auto val="1"/>
        <c:lblAlgn val="ctr"/>
        <c:lblOffset val="100"/>
        <c:noMultiLvlLbl val="0"/>
      </c:catAx>
      <c:valAx>
        <c:axId val="9563865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8028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76A6A-78F5-497D-8DBD-E742F69EEF65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2440B-AB7E-4242-93E9-05806F789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5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clipart-library.com/images/8cEb949Ri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9EB"/>
              </a:clrFrom>
              <a:clrTo>
                <a:srgbClr val="FFF9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8" y="10210499"/>
            <a:ext cx="5721886" cy="57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68468" y="568623"/>
            <a:ext cx="5398607" cy="509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2157742" y="417868"/>
            <a:ext cx="5721885" cy="54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2317524" y="10370282"/>
            <a:ext cx="5721885" cy="54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900igr.net/up/datai/144527/0018-017-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0314" y="11384021"/>
            <a:ext cx="8528738" cy="117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2356" y="2660416"/>
            <a:ext cx="21674138" cy="5659496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2356" y="8538164"/>
            <a:ext cx="21674138" cy="392476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6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1" y="1083733"/>
            <a:ext cx="9320631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775" y="2340564"/>
            <a:ext cx="14630043" cy="11552296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561" y="4876800"/>
            <a:ext cx="9320631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1" y="1083733"/>
            <a:ext cx="9320631" cy="3793067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85775" y="2340564"/>
            <a:ext cx="14630043" cy="11552296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561" y="4876800"/>
            <a:ext cx="9320631" cy="9034875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7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87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80739" y="865481"/>
            <a:ext cx="6231315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6796" y="865481"/>
            <a:ext cx="18332708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clipart-library.com/images/8cEb949Ri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9EB"/>
              </a:clrFrom>
              <a:clrTo>
                <a:srgbClr val="FFF9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8" y="12165495"/>
            <a:ext cx="3766889" cy="376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21622" y="552014"/>
            <a:ext cx="3991959" cy="37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3552945" y="11599699"/>
            <a:ext cx="4457150" cy="42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3657533" y="440539"/>
            <a:ext cx="4228097" cy="39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86796" y="4327407"/>
            <a:ext cx="24925258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lipart-library.com/images/8cEb949Ri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9EB"/>
              </a:clrFrom>
              <a:clrTo>
                <a:srgbClr val="FFF9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8" y="12682329"/>
            <a:ext cx="3250055" cy="32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4635574" y="440540"/>
            <a:ext cx="3250053" cy="30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36973" y="536667"/>
            <a:ext cx="3442306" cy="32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lipart-library.com/images/8cEb949Ri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635575" y="12682330"/>
            <a:ext cx="3250054" cy="32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4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clipart-library.com/images/8cEb949Ri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9EB"/>
              </a:clrFrom>
              <a:clrTo>
                <a:srgbClr val="FFF9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8" y="12274213"/>
            <a:ext cx="3658172" cy="36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3768840" y="440539"/>
            <a:ext cx="4116788" cy="38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86796" y="4327407"/>
            <a:ext cx="24925258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8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lipart-library.com/images/8cEb949Ri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9EB"/>
              </a:clrFrom>
              <a:clrTo>
                <a:srgbClr val="FFF9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8" y="10783343"/>
            <a:ext cx="5149041" cy="51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ng.pngtree.com/element_origin_min_pic/16/05/30/21574c41ccc2a7e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2158499" y="408221"/>
            <a:ext cx="5721885" cy="54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745" y="4052714"/>
            <a:ext cx="24925258" cy="6762043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1745" y="10878728"/>
            <a:ext cx="24925258" cy="3555999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7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6796" y="4327407"/>
            <a:ext cx="12282011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043" y="4327407"/>
            <a:ext cx="12282011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9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0" y="865483"/>
            <a:ext cx="24925258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561" y="3984979"/>
            <a:ext cx="12225567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0561" y="5937956"/>
            <a:ext cx="1222556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0043" y="3984979"/>
            <a:ext cx="12285775" cy="1952977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0043" y="5937956"/>
            <a:ext cx="12285775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0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9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1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-fotki.yandex.ru/get/15530/200418627.79/0_11dfee_36ee95dc_orig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673" y="1272208"/>
            <a:ext cx="27868176" cy="1498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025912" y="446048"/>
            <a:ext cx="26852137" cy="15482026"/>
          </a:xfrm>
          <a:prstGeom prst="rect">
            <a:avLst/>
          </a:prstGeom>
          <a:solidFill>
            <a:srgbClr val="F2F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95808" y="15979001"/>
            <a:ext cx="1460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1200" b="0" dirty="0" smtClean="0">
                <a:solidFill>
                  <a:schemeClr val="tx1"/>
                </a:solidFill>
                <a:latin typeface="AGReverance" pitchFamily="2" charset="0"/>
              </a:rPr>
              <a:t>© Полшкова В.В., 2018</a:t>
            </a:r>
            <a:endParaRPr lang="ru-RU" sz="1200" b="0" dirty="0">
              <a:solidFill>
                <a:schemeClr val="tx1"/>
              </a:solidFill>
              <a:latin typeface="AGReverance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6796" y="865483"/>
            <a:ext cx="24925258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796" y="4327407"/>
            <a:ext cx="24925258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6796" y="15066905"/>
            <a:ext cx="650224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5B52-CEA1-4BB3-BAB4-06FEAB2716D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2744" y="15066905"/>
            <a:ext cx="975336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409813" y="15066905"/>
            <a:ext cx="650224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A36C-5F51-4A47-8E0C-F94525D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04" r:id="rId3"/>
    <p:sldLayoutId id="2147483715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12356" y="1574800"/>
            <a:ext cx="22371844" cy="7340600"/>
          </a:xfrm>
        </p:spPr>
        <p:txBody>
          <a:bodyPr>
            <a:noAutofit/>
          </a:bodyPr>
          <a:lstStyle/>
          <a:p>
            <a:r>
              <a:rPr lang="ru-RU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ехнология </a:t>
            </a:r>
            <a:b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«Рисование из круга»</a:t>
            </a:r>
            <a:b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способ развития связной речи  детей дошкольного возраста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90800" y="9550400"/>
            <a:ext cx="23418800" cy="4876800"/>
          </a:xfrm>
        </p:spPr>
        <p:txBody>
          <a:bodyPr>
            <a:normAutofit fontScale="85000" lnSpcReduction="20000"/>
          </a:bodyPr>
          <a:lstStyle/>
          <a:p>
            <a:r>
              <a:rPr lang="ru-RU" sz="10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 panose="020B7200000000000000" pitchFamily="34" charset="0"/>
              </a:rPr>
              <a:t>Воспитатель первой квалификационной категории </a:t>
            </a:r>
            <a:r>
              <a:rPr lang="ru-RU" sz="10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 panose="020B7200000000000000" pitchFamily="34" charset="0"/>
              </a:rPr>
              <a:t>МБДОУ </a:t>
            </a:r>
            <a:r>
              <a:rPr lang="ru-RU" sz="10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 panose="020B7200000000000000" pitchFamily="34" charset="0"/>
              </a:rPr>
              <a:t>ЦРР  д/с </a:t>
            </a:r>
            <a:r>
              <a:rPr lang="ru-RU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 panose="020B7200000000000000" pitchFamily="34" charset="0"/>
              </a:rPr>
              <a:t>№</a:t>
            </a:r>
            <a:r>
              <a:rPr lang="ru-RU" sz="10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 panose="020B7200000000000000" pitchFamily="34" charset="0"/>
              </a:rPr>
              <a:t> </a:t>
            </a:r>
            <a:r>
              <a:rPr lang="ru-RU" sz="10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 panose="020B7200000000000000" pitchFamily="34" charset="0"/>
              </a:rPr>
              <a:t>4 «Солнышко» </a:t>
            </a:r>
          </a:p>
          <a:p>
            <a:r>
              <a:rPr lang="ru-RU" sz="10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 panose="020B7200000000000000" pitchFamily="34" charset="0"/>
              </a:rPr>
              <a:t>Максименко Лариса Борисовна</a:t>
            </a:r>
          </a:p>
          <a:p>
            <a:r>
              <a:rPr lang="ru-RU" sz="10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 panose="020B7200000000000000" pitchFamily="34" charset="0"/>
              </a:rPr>
              <a:t>г.о</a:t>
            </a:r>
            <a:r>
              <a:rPr lang="ru-RU" sz="10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Reverence-Oblique" panose="020B7200000000000000" pitchFamily="34" charset="0"/>
              </a:rPr>
              <a:t>. Спасск-Дальний 2018 г. </a:t>
            </a:r>
          </a:p>
          <a:p>
            <a:endParaRPr lang="ru-RU" sz="5400" dirty="0">
              <a:latin typeface="AGReverence-Obliq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2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авторах данной технологии</a:t>
            </a:r>
            <a:endParaRPr lang="ru-RU" sz="1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796" y="3435179"/>
            <a:ext cx="24925258" cy="11206512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Кристофер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Харт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Уилльям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Нэйпир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la-Lat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Екатерина Александровна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Матюшкина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175" y="3549951"/>
            <a:ext cx="476250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13" y="8666891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2" b="25495"/>
          <a:stretch/>
        </p:blipFill>
        <p:spPr bwMode="auto">
          <a:xfrm>
            <a:off x="14390215" y="6128950"/>
            <a:ext cx="5673972" cy="434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7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957" y="988542"/>
            <a:ext cx="26196324" cy="2125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500" b="1" dirty="0" smtClean="0"/>
              <a:t/>
            </a:r>
            <a:br>
              <a:rPr lang="ru-RU" sz="12500" b="1" dirty="0" smtClean="0"/>
            </a:br>
            <a:r>
              <a:rPr lang="ru-RU" sz="12500" b="1" dirty="0"/>
              <a:t/>
            </a:r>
            <a:br>
              <a:rPr lang="ru-RU" sz="12500" b="1" dirty="0"/>
            </a:br>
            <a:r>
              <a:rPr lang="ru-RU" sz="12500" b="1" dirty="0" smtClean="0"/>
              <a:t/>
            </a:r>
            <a:br>
              <a:rPr lang="ru-RU" sz="12500" b="1" dirty="0" smtClean="0"/>
            </a:br>
            <a:r>
              <a:rPr lang="ru-RU" sz="12500" b="1" dirty="0" smtClean="0"/>
              <a:t>Актуальность </a:t>
            </a:r>
            <a:r>
              <a:rPr lang="ru-RU" sz="12500" b="1" dirty="0"/>
              <a:t>опыта </a:t>
            </a:r>
            <a:br>
              <a:rPr lang="ru-RU" sz="12500" b="1" dirty="0"/>
            </a:br>
            <a:r>
              <a:rPr lang="ru-RU" sz="12500" b="1" dirty="0" smtClean="0"/>
              <a:t/>
            </a:r>
            <a:br>
              <a:rPr lang="ru-RU" sz="125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796" y="3509320"/>
            <a:ext cx="24925258" cy="892157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Garamond" pitchFamily="18" charset="0"/>
              </a:rPr>
              <a:t>Развитие </a:t>
            </a:r>
            <a:r>
              <a:rPr lang="ru-RU" sz="7200" b="1" dirty="0">
                <a:latin typeface="Garamond" pitchFamily="18" charset="0"/>
              </a:rPr>
              <a:t>фантазии, логики, </a:t>
            </a:r>
            <a:r>
              <a:rPr lang="ru-RU" sz="7200" b="1" dirty="0" smtClean="0">
                <a:latin typeface="Garamond" pitchFamily="18" charset="0"/>
              </a:rPr>
              <a:t>мышления, речи.</a:t>
            </a:r>
          </a:p>
          <a:p>
            <a:r>
              <a:rPr lang="ru-RU" sz="7200" b="1" dirty="0" smtClean="0">
                <a:latin typeface="Garamond" pitchFamily="18" charset="0"/>
              </a:rPr>
              <a:t>Возможности </a:t>
            </a:r>
            <a:r>
              <a:rPr lang="ru-RU" sz="7200" b="1" dirty="0">
                <a:latin typeface="Garamond" pitchFamily="18" charset="0"/>
              </a:rPr>
              <a:t>для создания полноценных художественных сюжетов. </a:t>
            </a:r>
            <a:endParaRPr lang="ru-RU" sz="7200" b="1" dirty="0" smtClean="0">
              <a:latin typeface="Garamond" pitchFamily="18" charset="0"/>
            </a:endParaRPr>
          </a:p>
          <a:p>
            <a:r>
              <a:rPr lang="ru-RU" sz="7200" b="1" dirty="0">
                <a:latin typeface="Garamond" pitchFamily="18" charset="0"/>
              </a:rPr>
              <a:t>Л</a:t>
            </a:r>
            <a:r>
              <a:rPr lang="ru-RU" sz="7200" b="1" dirty="0" smtClean="0">
                <a:latin typeface="Garamond" pitchFamily="18" charset="0"/>
              </a:rPr>
              <a:t>егкость </a:t>
            </a:r>
            <a:r>
              <a:rPr lang="ru-RU" sz="7200" b="1" dirty="0">
                <a:latin typeface="Garamond" pitchFamily="18" charset="0"/>
              </a:rPr>
              <a:t>в освоении методов. </a:t>
            </a:r>
            <a:endParaRPr lang="ru-RU" sz="7200" b="1" dirty="0" smtClean="0">
              <a:latin typeface="Garamond" pitchFamily="18" charset="0"/>
            </a:endParaRPr>
          </a:p>
          <a:p>
            <a:r>
              <a:rPr lang="ru-RU" sz="7200" b="1" dirty="0" smtClean="0">
                <a:latin typeface="Garamond" pitchFamily="18" charset="0"/>
              </a:rPr>
              <a:t>Возможность сочетания.</a:t>
            </a:r>
          </a:p>
          <a:p>
            <a:r>
              <a:rPr lang="ru-RU" sz="7200" b="1" dirty="0" smtClean="0">
                <a:latin typeface="Garamond" pitchFamily="18" charset="0"/>
              </a:rPr>
              <a:t>Эффективность условий </a:t>
            </a:r>
            <a:r>
              <a:rPr lang="ru-RU" sz="7200" b="1" dirty="0">
                <a:latin typeface="Garamond" pitchFamily="18" charset="0"/>
              </a:rPr>
              <a:t>для развития активной речи </a:t>
            </a:r>
            <a:r>
              <a:rPr lang="ru-RU" sz="7200" b="1" dirty="0" smtClean="0">
                <a:latin typeface="Garamond" pitchFamily="18" charset="0"/>
              </a:rPr>
              <a:t>детей.</a:t>
            </a:r>
            <a:endParaRPr lang="ru-RU" sz="7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96" y="865484"/>
            <a:ext cx="24925258" cy="2643836"/>
          </a:xfrm>
        </p:spPr>
        <p:txBody>
          <a:bodyPr/>
          <a:lstStyle/>
          <a:p>
            <a:pPr algn="ctr"/>
            <a:r>
              <a:rPr lang="ru-RU" b="1" dirty="0" smtClean="0"/>
              <a:t>Основные цели и 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796" y="3286897"/>
            <a:ext cx="24925258" cy="113547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7100" b="1" dirty="0" smtClean="0">
                <a:latin typeface="Garamond" pitchFamily="18" charset="0"/>
              </a:rPr>
              <a:t>Цель: Активизация речевой деятельности дошкольников на основе формирования </a:t>
            </a:r>
            <a:r>
              <a:rPr lang="ru-RU" sz="7100" b="1" dirty="0">
                <a:latin typeface="Garamond" pitchFamily="18" charset="0"/>
              </a:rPr>
              <a:t>творческих способностей детей в создании выразительных образов различных предметов </a:t>
            </a:r>
            <a:r>
              <a:rPr lang="ru-RU" sz="7100" b="1" dirty="0" smtClean="0">
                <a:latin typeface="Garamond" pitchFamily="18" charset="0"/>
              </a:rPr>
              <a:t>необычным способом (рисованием из круга)</a:t>
            </a:r>
            <a:r>
              <a:rPr lang="ru-RU" sz="7100" b="1" dirty="0">
                <a:latin typeface="Garamond" pitchFamily="18" charset="0"/>
              </a:rPr>
              <a:t>	</a:t>
            </a:r>
            <a:endParaRPr lang="ru-RU" sz="7100" b="1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7100" b="1" dirty="0" smtClean="0">
                <a:latin typeface="Garamond" pitchFamily="18" charset="0"/>
              </a:rPr>
              <a:t>Задачи: 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7100" b="1" dirty="0" smtClean="0">
                <a:latin typeface="Garamond" pitchFamily="18" charset="0"/>
              </a:rPr>
              <a:t>Формировать </a:t>
            </a:r>
            <a:r>
              <a:rPr lang="ru-RU" sz="7100" b="1" dirty="0">
                <a:latin typeface="Garamond" pitchFamily="18" charset="0"/>
              </a:rPr>
              <a:t>у детей </a:t>
            </a:r>
            <a:r>
              <a:rPr lang="ru-RU" sz="7100" b="1" dirty="0" smtClean="0">
                <a:latin typeface="Garamond" pitchFamily="18" charset="0"/>
              </a:rPr>
              <a:t>активную речь </a:t>
            </a:r>
            <a:r>
              <a:rPr lang="ru-RU" sz="7100" b="1" dirty="0">
                <a:latin typeface="Garamond" pitchFamily="18" charset="0"/>
              </a:rPr>
              <a:t>путём развития мелкой моторики пальцев рук, используя </a:t>
            </a:r>
            <a:r>
              <a:rPr lang="ru-RU" sz="7100" b="1" dirty="0" smtClean="0">
                <a:latin typeface="Garamond" pitchFamily="18" charset="0"/>
              </a:rPr>
              <a:t>речевые игры </a:t>
            </a:r>
            <a:r>
              <a:rPr lang="ru-RU" sz="7100" b="1" dirty="0">
                <a:latin typeface="Garamond" pitchFamily="18" charset="0"/>
              </a:rPr>
              <a:t>и упражнения </a:t>
            </a:r>
            <a:endParaRPr lang="ru-RU" sz="7100" b="1" dirty="0" smtClean="0">
              <a:latin typeface="Garamond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ru-RU" sz="7100" b="1" dirty="0" smtClean="0">
                <a:latin typeface="Garamond" pitchFamily="18" charset="0"/>
              </a:rPr>
              <a:t>Научить изображать </a:t>
            </a:r>
            <a:r>
              <a:rPr lang="ru-RU" sz="7100" b="1" dirty="0">
                <a:latin typeface="Garamond" pitchFamily="18" charset="0"/>
              </a:rPr>
              <a:t>формы и строения предмета, передаче пропорциональных соотношений частей, изменений в связи с несложным </a:t>
            </a:r>
            <a:r>
              <a:rPr lang="ru-RU" sz="7100" b="1" dirty="0" smtClean="0">
                <a:latin typeface="Garamond" pitchFamily="18" charset="0"/>
              </a:rPr>
              <a:t>движением в </a:t>
            </a:r>
            <a:r>
              <a:rPr lang="ru-RU" sz="7100" b="1" dirty="0">
                <a:latin typeface="Garamond" pitchFamily="18" charset="0"/>
              </a:rPr>
              <a:t>технике рисования из </a:t>
            </a:r>
            <a:r>
              <a:rPr lang="ru-RU" sz="7100" b="1" dirty="0" smtClean="0">
                <a:latin typeface="Garamond" pitchFamily="18" charset="0"/>
              </a:rPr>
              <a:t>круга </a:t>
            </a:r>
            <a:r>
              <a:rPr lang="ru-RU" sz="7100" b="1" dirty="0">
                <a:latin typeface="Garamond" pitchFamily="18" charset="0"/>
              </a:rPr>
              <a:t>; </a:t>
            </a:r>
            <a:endParaRPr lang="ru-RU" sz="7100" b="1" dirty="0" smtClean="0">
              <a:latin typeface="Garamond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ru-RU" sz="7100" b="1" dirty="0">
                <a:latin typeface="Garamond" pitchFamily="18" charset="0"/>
              </a:rPr>
              <a:t>У</a:t>
            </a:r>
            <a:r>
              <a:rPr lang="ru-RU" sz="7100" b="1" dirty="0" smtClean="0">
                <a:latin typeface="Garamond" pitchFamily="18" charset="0"/>
              </a:rPr>
              <a:t>чить </a:t>
            </a:r>
            <a:r>
              <a:rPr lang="ru-RU" sz="7100" b="1" dirty="0">
                <a:latin typeface="Garamond" pitchFamily="18" charset="0"/>
              </a:rPr>
              <a:t>изображению некоторых характерных деталей, делающих изображение выразительным, образным</a:t>
            </a:r>
            <a:r>
              <a:rPr lang="ru-RU" sz="7100" b="1" dirty="0" smtClean="0">
                <a:latin typeface="Garamond" pitchFamily="18" charset="0"/>
              </a:rPr>
              <a:t>;</a:t>
            </a:r>
          </a:p>
          <a:p>
            <a:pPr marL="1143000" indent="-1143000">
              <a:buAutoNum type="arabicPeriod" startAt="4"/>
            </a:pPr>
            <a:r>
              <a:rPr lang="ru-RU" sz="7100" b="1" dirty="0" smtClean="0">
                <a:latin typeface="Garamond" pitchFamily="18" charset="0"/>
              </a:rPr>
              <a:t>Воспитывать </a:t>
            </a:r>
            <a:r>
              <a:rPr lang="ru-RU" sz="7100" b="1" dirty="0">
                <a:latin typeface="Garamond" pitchFamily="18" charset="0"/>
              </a:rPr>
              <a:t>внимание, последовательность, аккуратность, целеустремлённость.</a:t>
            </a:r>
          </a:p>
          <a:p>
            <a:pPr marL="1143000" indent="-1143000">
              <a:buAutoNum type="arabicPeriod" startAt="4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14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96" y="865483"/>
            <a:ext cx="24925258" cy="29403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b="1" dirty="0" smtClean="0"/>
              <a:t/>
            </a:r>
            <a:br>
              <a:rPr lang="ru-RU" sz="8900" b="1" dirty="0" smtClean="0"/>
            </a:br>
            <a:r>
              <a:rPr lang="ru-RU" sz="9800" b="1" dirty="0" smtClean="0"/>
              <a:t>Свою </a:t>
            </a:r>
            <a:r>
              <a:rPr lang="ru-RU" sz="9800" b="1" dirty="0"/>
              <a:t>работу строю на </a:t>
            </a:r>
            <a:r>
              <a:rPr lang="ru-RU" sz="9800" b="1" dirty="0" smtClean="0"/>
              <a:t/>
            </a:r>
            <a:br>
              <a:rPr lang="ru-RU" sz="9800" b="1" dirty="0" smtClean="0"/>
            </a:br>
            <a:r>
              <a:rPr lang="ru-RU" sz="9800" b="1" dirty="0" smtClean="0"/>
              <a:t>следующих </a:t>
            </a:r>
            <a:r>
              <a:rPr lang="ru-RU" sz="9800" b="1" dirty="0"/>
              <a:t>принципах: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796" y="4327408"/>
            <a:ext cx="24925258" cy="5063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простого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сложному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Принцип наглядности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Принцип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индивидуализации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Связь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жизнью</a:t>
            </a:r>
            <a:endParaRPr lang="ru-RU" dirty="0"/>
          </a:p>
        </p:txBody>
      </p:sp>
      <p:pic>
        <p:nvPicPr>
          <p:cNvPr id="5" name="Picture 5" descr="H:\картинки из кругов\DSCN761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b="11270"/>
          <a:stretch/>
        </p:blipFill>
        <p:spPr bwMode="auto">
          <a:xfrm>
            <a:off x="20907633" y="3973759"/>
            <a:ext cx="6070027" cy="762089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497" y="7883447"/>
            <a:ext cx="6866796" cy="7422412"/>
          </a:xfrm>
          <a:prstGeom prst="rect">
            <a:avLst/>
          </a:prstGeom>
          <a:ln w="190500" cap="sq">
            <a:solidFill>
              <a:schemeClr val="accent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9631363"/>
            <a:ext cx="7851775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71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96" y="865484"/>
            <a:ext cx="24925258" cy="2421413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/>
              <a:t>Методы и </a:t>
            </a:r>
            <a:r>
              <a:rPr lang="ru-RU" sz="9600" b="1" dirty="0" smtClean="0"/>
              <a:t>приёмы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796" y="3064476"/>
            <a:ext cx="24925258" cy="115772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игровой ситуации.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Путешествия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настрой.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по схеме.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рассказа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по образцу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785" y="4106713"/>
            <a:ext cx="7401801" cy="565512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 descr="H:\картинки из кругов\DSCN76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441" y="8946291"/>
            <a:ext cx="7657163" cy="5742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09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организации и структура НОД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0" indent="-1143000">
              <a:buAutoNum type="arabicPeriod"/>
            </a:pPr>
            <a:r>
              <a:rPr lang="ru-RU" b="1" dirty="0" smtClean="0"/>
              <a:t>Начальный </a:t>
            </a:r>
            <a:r>
              <a:rPr lang="ru-RU" b="1" dirty="0"/>
              <a:t>этап </a:t>
            </a:r>
            <a:r>
              <a:rPr lang="ru-RU" b="1" dirty="0" smtClean="0"/>
              <a:t>деятельности</a:t>
            </a:r>
          </a:p>
          <a:p>
            <a:pPr marL="1143000" indent="-1143000">
              <a:buAutoNum type="arabicPeriod"/>
            </a:pPr>
            <a:r>
              <a:rPr lang="ru-RU" b="1" dirty="0" smtClean="0"/>
              <a:t>Основная часть:</a:t>
            </a:r>
          </a:p>
          <a:p>
            <a:pPr marL="1143000" indent="-1143000">
              <a:buAutoNum type="arabicPeriod"/>
            </a:pPr>
            <a:r>
              <a:rPr lang="ru-RU" b="1" dirty="0" smtClean="0"/>
              <a:t>Заключительный </a:t>
            </a:r>
            <a:r>
              <a:rPr lang="ru-RU" b="1" dirty="0"/>
              <a:t>этап </a:t>
            </a:r>
            <a:r>
              <a:rPr lang="ru-RU" b="1" dirty="0" smtClean="0"/>
              <a:t>деятельности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92" y="8450377"/>
            <a:ext cx="8814908" cy="618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368" y="9296400"/>
            <a:ext cx="10925657" cy="567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084" y="3697731"/>
            <a:ext cx="9921242" cy="515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1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96" y="865484"/>
            <a:ext cx="24925258" cy="2421414"/>
          </a:xfrm>
        </p:spPr>
        <p:txBody>
          <a:bodyPr/>
          <a:lstStyle/>
          <a:p>
            <a:pPr algn="ctr"/>
            <a:r>
              <a:rPr lang="ru-RU" b="1" dirty="0" smtClean="0"/>
              <a:t>Результативность </a:t>
            </a:r>
            <a:r>
              <a:rPr lang="ru-RU" b="1" dirty="0" smtClean="0">
                <a:solidFill>
                  <a:srgbClr val="7030A0"/>
                </a:solidFill>
              </a:rPr>
              <a:t>%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6796" y="3262185"/>
            <a:ext cx="24925258" cy="11379506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Диагностика речевого развития детей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среднего и старшего дошкольного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возраста по программе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«От рождения до школы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средняя группа                                                          старшая группа</a:t>
            </a:r>
          </a:p>
          <a:p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27114858"/>
              </p:ext>
            </p:extLst>
          </p:nvPr>
        </p:nvGraphicFramePr>
        <p:xfrm>
          <a:off x="1532237" y="6005384"/>
          <a:ext cx="12035482" cy="849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73488005"/>
              </p:ext>
            </p:extLst>
          </p:nvPr>
        </p:nvGraphicFramePr>
        <p:xfrm>
          <a:off x="14460837" y="6132384"/>
          <a:ext cx="12035482" cy="849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97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b="1" dirty="0" smtClean="0"/>
              <a:t>Повысился </a:t>
            </a:r>
            <a:r>
              <a:rPr lang="ru-RU" b="1" dirty="0"/>
              <a:t>уровень речевого развития, за счет использования диалоговой речи </a:t>
            </a:r>
            <a:r>
              <a:rPr lang="ru-RU" b="1" dirty="0" smtClean="0"/>
              <a:t>опираясь </a:t>
            </a:r>
            <a:r>
              <a:rPr lang="ru-RU" b="1" dirty="0"/>
              <a:t>на </a:t>
            </a:r>
            <a:r>
              <a:rPr lang="ru-RU" b="1" dirty="0" smtClean="0"/>
              <a:t>продукт своей деятельности.</a:t>
            </a:r>
            <a:endParaRPr lang="ru-RU" b="1" dirty="0"/>
          </a:p>
          <a:p>
            <a:r>
              <a:rPr lang="ru-RU" b="1" dirty="0" smtClean="0"/>
              <a:t>Дети научились </a:t>
            </a:r>
            <a:r>
              <a:rPr lang="ru-RU" b="1" dirty="0"/>
              <a:t>изображать форму и строение предмета, передавать пропорциональное соотношение частей используя технологию «рисование из круга»</a:t>
            </a:r>
          </a:p>
          <a:p>
            <a:r>
              <a:rPr lang="ru-RU" b="1" dirty="0" smtClean="0"/>
              <a:t>В старшем дошкольном возрасте сформированы способности в изображении  характерных деталей, </a:t>
            </a:r>
            <a:r>
              <a:rPr lang="ru-RU" b="1" dirty="0"/>
              <a:t>делающих изображение выразительным, образным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525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5780</TotalTime>
  <Words>236</Words>
  <Application>Microsoft Office PowerPoint</Application>
  <PresentationFormat>Произвольный</PresentationFormat>
  <Paragraphs>54</Paragraphs>
  <Slides>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AGReverence-Oblique</vt:lpstr>
      <vt:lpstr>Garamond</vt:lpstr>
      <vt:lpstr>Times New Roman</vt:lpstr>
      <vt:lpstr>Wingdings</vt:lpstr>
      <vt:lpstr>AGReverance</vt:lpstr>
      <vt:lpstr>Тема Office</vt:lpstr>
      <vt:lpstr>Технология  «Рисование из круга»  как способ развития связной речи  детей дошкольного возраста</vt:lpstr>
      <vt:lpstr>Об авторах данной технологии</vt:lpstr>
      <vt:lpstr>   Актуальность опыта    </vt:lpstr>
      <vt:lpstr>Основные цели и задачи</vt:lpstr>
      <vt:lpstr> Свою работу строю на  следующих принципах: </vt:lpstr>
      <vt:lpstr>Методы и приёмы</vt:lpstr>
      <vt:lpstr>Особенности организации и структура НОД</vt:lpstr>
      <vt:lpstr>Результативность %</vt:lpstr>
      <vt:lpstr>Вывод: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изо</dc:subject>
  <dc:creator>Viktoriya Polshkova</dc:creator>
  <cp:keywords>изо</cp:keywords>
  <cp:lastModifiedBy>Пользователь</cp:lastModifiedBy>
  <cp:revision>264</cp:revision>
  <dcterms:created xsi:type="dcterms:W3CDTF">2017-12-21T17:39:40Z</dcterms:created>
  <dcterms:modified xsi:type="dcterms:W3CDTF">2018-09-26T23:30:03Z</dcterms:modified>
</cp:coreProperties>
</file>