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70" r:id="rId12"/>
    <p:sldId id="271" r:id="rId13"/>
    <p:sldId id="276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73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229" autoAdjust="0"/>
  </p:normalViewPr>
  <p:slideViewPr>
    <p:cSldViewPr>
      <p:cViewPr>
        <p:scale>
          <a:sx n="70" d="100"/>
          <a:sy n="70" d="100"/>
        </p:scale>
        <p:origin x="-79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6A3-8D58-43E3-9F42-DB3E95D7E33F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C841-6718-4A2F-97DC-9504C449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59F9-AE12-4473-A4B3-C74788AD7EE9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3FBC-3DE7-40DE-82FC-36A60FCA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BD8D-B294-4064-9463-444C5A8A9E92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C2EB-55B2-4BA4-B865-76E205015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ACA5-4181-4995-82F6-A1F5CAFDB5D6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CD19-884B-4DF0-AF41-785179AA2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58D-1DCA-445E-A110-E203EEC7B69B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FB34-7A20-4BDA-8F2A-54573D53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A50C-545F-4372-8730-C007875BDA25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64AD-F730-4FB5-BC1F-4A3A88423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488C-42AE-4B99-A2DD-ADED836CB210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509C-55AC-43DB-9A49-2013E8071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AE2B-01EB-429C-8F7A-73AA928243AB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B01B-3419-433A-AEF5-025FC5BE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5F46-F03A-409E-9F1E-43113FFFE003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38A6-0836-4DC2-A950-CE99790E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68B5-FE55-47C0-AABD-174E56D6D717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A6E1-46EC-4E4D-A724-54DB8C59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BFA2-0695-4EBA-BA6D-0411E15646F6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B8E-4B22-42EC-BEC0-F1127A31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07B78-25E2-45A7-9FD7-A2BA21A9E72B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F0B52-E9F8-45A0-B52D-025462C0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пк\Searches\Desktop\714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372200" cy="4326421"/>
          </a:xfrm>
          <a:prstGeom prst="rect">
            <a:avLst/>
          </a:prstGeom>
          <a:noFill/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971600" y="188640"/>
            <a:ext cx="66249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МБДОУ детский сад №271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Предметно –пространственная среда </a:t>
            </a:r>
            <a:endParaRPr lang="ru-RU" sz="28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младшей группы.</a:t>
            </a:r>
            <a:endParaRPr lang="ru-RU" sz="28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6150114"/>
            <a:ext cx="337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Смирнова А.Н.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721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5" descr="http://static2.insales.ru/images/products/1/5614/6444526/4607082999411641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AutoShape 7" descr="http://static2.insales.ru/images/products/1/5614/6444526/medium_4607082999411641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6" name="Picture 11" descr="http://28ds.sayan-obr.ru/images/stranich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2760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-99392"/>
            <a:ext cx="86409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Уголок безопасности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40568" y="4797152"/>
            <a:ext cx="7489825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О безопасности в пути,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На улице и дома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Мы будем, знаю, говорить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Сегодня в группе снова.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  <p:pic>
        <p:nvPicPr>
          <p:cNvPr id="7170" name="Picture 2" descr="C:\Users\пк\Searches\Desktop\Xz9dBMhBnKQ.jpg"/>
          <p:cNvPicPr>
            <a:picLocks noChangeAspect="1" noChangeArrowheads="1"/>
          </p:cNvPicPr>
          <p:nvPr/>
        </p:nvPicPr>
        <p:blipFill>
          <a:blip r:embed="rId4" cstate="print"/>
          <a:srcRect l="23059" t="12765" r="1177"/>
          <a:stretch>
            <a:fillRect/>
          </a:stretch>
        </p:blipFill>
        <p:spPr bwMode="auto">
          <a:xfrm>
            <a:off x="5220072" y="980728"/>
            <a:ext cx="3312368" cy="5085184"/>
          </a:xfrm>
          <a:prstGeom prst="rect">
            <a:avLst/>
          </a:prstGeom>
          <a:noFill/>
        </p:spPr>
      </p:pic>
    </p:spTree>
  </p:cSld>
  <p:clrMapOvr>
    <a:masterClrMapping/>
  </p:clrMapOvr>
  <p:transition advTm="8751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3" y="-919"/>
            <a:ext cx="9180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4797152"/>
            <a:ext cx="3906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Хороши у нас игрушки-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Куклы, мишки, погремушки.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Поиграем и потом,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Все на место уберем.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0"/>
            <a:ext cx="871296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Игровая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зона для сюжетно – ролевых игр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" name="Picture 2" descr="C:\Users\пк\Searches\Desktop\W_YD6n-_4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091947" cy="3068960"/>
          </a:xfrm>
          <a:prstGeom prst="rect">
            <a:avLst/>
          </a:prstGeom>
          <a:noFill/>
        </p:spPr>
      </p:pic>
      <p:pic>
        <p:nvPicPr>
          <p:cNvPr id="3" name="Picture 3" descr="C:\Users\пк\Searches\Desktop\mixAPYeHR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ransition advTm="10218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1530"/>
            <a:ext cx="10619656" cy="79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Игровая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зона для патриотического воспитания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9218" name="Picture 2" descr="C:\Users\пк\Searches\Desktop\Hsxeb67RBU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5244075" cy="3933056"/>
          </a:xfrm>
          <a:prstGeom prst="rect">
            <a:avLst/>
          </a:prstGeom>
          <a:noFill/>
        </p:spPr>
      </p:pic>
      <p:pic>
        <p:nvPicPr>
          <p:cNvPr id="9219" name="Picture 3" descr="C:\Users\пк\Searches\Desktop\hello_html_m3e49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2208011" cy="3123415"/>
          </a:xfrm>
          <a:prstGeom prst="rect">
            <a:avLst/>
          </a:prstGeom>
          <a:noFill/>
        </p:spPr>
      </p:pic>
    </p:spTree>
  </p:cSld>
  <p:clrMapOvr>
    <a:masterClrMapping/>
  </p:clrMapOvr>
  <p:transition advTm="8315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 театрализованной деятельности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Вниманье, занавес, звонок</a:t>
            </a:r>
            <a:br>
              <a:rPr lang="ru-RU" dirty="0" smtClean="0"/>
            </a:br>
            <a:r>
              <a:rPr lang="ru-RU" dirty="0" smtClean="0"/>
              <a:t>Я – театральный уголок.</a:t>
            </a:r>
            <a:br>
              <a:rPr lang="ru-RU" dirty="0" smtClean="0"/>
            </a:br>
            <a:r>
              <a:rPr lang="ru-RU" dirty="0" smtClean="0"/>
              <a:t>Здесь можно в гнома превратиться</a:t>
            </a:r>
            <a:br>
              <a:rPr lang="ru-RU" dirty="0" smtClean="0"/>
            </a:br>
            <a:r>
              <a:rPr lang="ru-RU" dirty="0" smtClean="0"/>
              <a:t>И в Бабку </a:t>
            </a:r>
            <a:r>
              <a:rPr lang="ru-RU" dirty="0" err="1" smtClean="0"/>
              <a:t>Ежку</a:t>
            </a:r>
            <a:r>
              <a:rPr lang="ru-RU" dirty="0" smtClean="0"/>
              <a:t> нарядиться.</a:t>
            </a:r>
            <a:br>
              <a:rPr lang="ru-RU" dirty="0" smtClean="0"/>
            </a:br>
            <a:r>
              <a:rPr lang="ru-RU" dirty="0" smtClean="0"/>
              <a:t>....</a:t>
            </a:r>
            <a:endParaRPr lang="ru-RU" dirty="0"/>
          </a:p>
        </p:txBody>
      </p:sp>
      <p:pic>
        <p:nvPicPr>
          <p:cNvPr id="10242" name="Picture 2" descr="C:\Users\пк\Searches\Desktop\F7gI9ykK-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379979" cy="3284984"/>
          </a:xfrm>
          <a:prstGeom prst="rect">
            <a:avLst/>
          </a:prstGeom>
          <a:noFill/>
        </p:spPr>
      </p:pic>
      <p:pic>
        <p:nvPicPr>
          <p:cNvPr id="7" name="Picture 2" descr="C:\Users\пк\Searches\Desktop\V561HL4-s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 музыкального развития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3" descr="C:\Users\пк\Searches\Desktop\y_HrYgdv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992555" cy="3744416"/>
          </a:xfrm>
          <a:prstGeom prst="rect">
            <a:avLst/>
          </a:prstGeom>
          <a:noFill/>
        </p:spPr>
      </p:pic>
      <p:pic>
        <p:nvPicPr>
          <p:cNvPr id="11267" name="Picture 3" descr="C:\Users\пк\Searches\Desktop\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74779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 художественно – эстетического развития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Дидактическая игра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«Найди фигуру по цвету»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290" name="Picture 2" descr="C:\Users\пк\Searches\Desktop\ceTEUzMkO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5004048" cy="3753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988840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Цель. </a:t>
            </a:r>
            <a:r>
              <a:rPr lang="ru-RU" dirty="0" smtClean="0"/>
              <a:t>Развивать сенсорное восприятие.</a:t>
            </a:r>
          </a:p>
          <a:p>
            <a:r>
              <a:rPr lang="ru-RU" b="1" dirty="0" smtClean="0"/>
              <a:t>Задачи.</a:t>
            </a:r>
            <a:endParaRPr lang="ru-RU" dirty="0" smtClean="0"/>
          </a:p>
          <a:p>
            <a:r>
              <a:rPr lang="ru-RU" dirty="0" smtClean="0"/>
              <a:t> Закреплять умение различать и назвать основные цвета, геометрические фигуры (группировать предметы по цвету, форме). Учить различать эмоциональное состояние. Развивать мелкую моторику рук, тактильные ощущения. Воспитывать самостоятельность в достижении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Дидактическая игра «Найди тень «Посуда»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Учить детей находить заданные силуэты путем наложения.</a:t>
            </a:r>
          </a:p>
          <a:p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-Развивать познавательную деятельность.</a:t>
            </a:r>
          </a:p>
          <a:p>
            <a:r>
              <a:rPr lang="ru-RU" dirty="0" smtClean="0"/>
              <a:t>-Развивать у детей зрительное восприятие, внимание, мышление.</a:t>
            </a:r>
          </a:p>
          <a:p>
            <a:r>
              <a:rPr lang="ru-RU" dirty="0" smtClean="0"/>
              <a:t>-Развивать приемы зрительного наложения.</a:t>
            </a:r>
          </a:p>
          <a:p>
            <a:r>
              <a:rPr lang="ru-RU" dirty="0" smtClean="0"/>
              <a:t>-Развивать </a:t>
            </a:r>
            <a:r>
              <a:rPr lang="ru-RU" dirty="0" err="1" smtClean="0"/>
              <a:t>внимательность,наблюдательность</a:t>
            </a:r>
            <a:r>
              <a:rPr lang="ru-RU" dirty="0" smtClean="0"/>
              <a:t>, память и усидчивость.</a:t>
            </a:r>
            <a:endParaRPr lang="ru-RU" dirty="0"/>
          </a:p>
        </p:txBody>
      </p:sp>
      <p:pic>
        <p:nvPicPr>
          <p:cNvPr id="13314" name="Picture 2" descr="C:\Users\пк\Searches\Desktop\0RZkPU1UI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495604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Дидактическая игра «Кто чем питается»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C:\Users\пк\Searches\Desktop\6pbutmaKqK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960440" cy="5280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484784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Цель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Закреплять знания </a:t>
            </a:r>
            <a:r>
              <a:rPr lang="ru-RU" sz="1600" b="1" dirty="0" smtClean="0"/>
              <a:t>детей о питании животных и птиц</a:t>
            </a:r>
            <a:r>
              <a:rPr lang="ru-RU" sz="1600" dirty="0" smtClean="0"/>
              <a:t>.</a:t>
            </a:r>
          </a:p>
          <a:p>
            <a:r>
              <a:rPr lang="ru-RU" sz="1600" u="sng" dirty="0" smtClean="0"/>
              <a:t>Задачи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1. Закреплять и расширять знания </a:t>
            </a:r>
            <a:r>
              <a:rPr lang="ru-RU" sz="1600" b="1" dirty="0" smtClean="0"/>
              <a:t>детей о том</a:t>
            </a:r>
            <a:r>
              <a:rPr lang="ru-RU" sz="1600" dirty="0" smtClean="0"/>
              <a:t>, что ест то или иное животное, птица.</a:t>
            </a:r>
          </a:p>
          <a:p>
            <a:r>
              <a:rPr lang="ru-RU" sz="1600" dirty="0" smtClean="0"/>
              <a:t>2. Уточнять и закреплять знания </a:t>
            </a:r>
            <a:r>
              <a:rPr lang="ru-RU" sz="1600" b="1" dirty="0" smtClean="0"/>
              <a:t>детей</a:t>
            </a:r>
            <a:r>
              <a:rPr lang="ru-RU" sz="1600" dirty="0" smtClean="0"/>
              <a:t> о диких и домашних животных и птицах, умение различать их по внешним признакам.</a:t>
            </a:r>
          </a:p>
          <a:p>
            <a:r>
              <a:rPr lang="ru-RU" sz="1600" dirty="0" smtClean="0"/>
              <a:t>3. Расширять словарный запас </a:t>
            </a:r>
            <a:r>
              <a:rPr lang="ru-RU" sz="1600" b="1" dirty="0" smtClean="0"/>
              <a:t>детей</a:t>
            </a:r>
            <a:r>
              <a:rPr lang="ru-RU" sz="1600" dirty="0" smtClean="0"/>
              <a:t>, их речевую активность.</a:t>
            </a:r>
          </a:p>
          <a:p>
            <a:r>
              <a:rPr lang="ru-RU" sz="1600" dirty="0" smtClean="0"/>
              <a:t>4. Развивать слуховое и зрительное восприятие.</a:t>
            </a:r>
          </a:p>
          <a:p>
            <a:r>
              <a:rPr lang="ru-RU" sz="1600" dirty="0" smtClean="0"/>
              <a:t>5. Развивать мелкую моторику.</a:t>
            </a:r>
          </a:p>
          <a:p>
            <a:r>
              <a:rPr lang="ru-RU" sz="1600" dirty="0" smtClean="0"/>
              <a:t>6. Воспитывать дружелюбие по отношению к сверстникам, желание участвовать в совместной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Дидактическая игра «Профессии»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362" name="Picture 2" descr="C:\Users\пк\Searches\Desktop\P68Bk580T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5004048" cy="3753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20486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расширять представления детей о разнообразных </a:t>
            </a:r>
            <a:r>
              <a:rPr lang="ru-RU" b="1" dirty="0" smtClean="0"/>
              <a:t>профессиях</a:t>
            </a:r>
            <a:r>
              <a:rPr lang="ru-RU" dirty="0" smtClean="0"/>
              <a:t>, их названиях и роде деятельности. Знакомить с орудиями труда, инструментами нужными людям этих </a:t>
            </a:r>
            <a:r>
              <a:rPr lang="ru-RU" b="1" dirty="0" smtClean="0"/>
              <a:t>профессий</a:t>
            </a:r>
            <a:r>
              <a:rPr lang="ru-RU" dirty="0" smtClean="0"/>
              <a:t>, соотносить их. Воспитывать уважение к труду взрослых.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09478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287244"/>
            <a:ext cx="8856663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        </a:t>
            </a:r>
            <a:r>
              <a:rPr lang="ru-RU" dirty="0">
                <a:latin typeface="+mj-lt"/>
                <a:cs typeface="+mn-cs"/>
              </a:rPr>
              <a:t>Понятие предметно-развивающая среда определяется как «система материальных объектов деятельности ребенка, функционально моделирующая содержание его духовного и физического развития»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					              </a:t>
            </a:r>
            <a:r>
              <a:rPr lang="ru-RU" dirty="0" smtClean="0">
                <a:latin typeface="+mj-lt"/>
                <a:cs typeface="+mn-cs"/>
              </a:rPr>
              <a:t>     </a:t>
            </a:r>
            <a:r>
              <a:rPr lang="ru-RU" dirty="0">
                <a:latin typeface="+mj-lt"/>
                <a:cs typeface="+mn-cs"/>
              </a:rPr>
              <a:t>(С.Л. Новоселова</a:t>
            </a:r>
            <a:r>
              <a:rPr lang="ru-RU" dirty="0" smtClean="0">
                <a:latin typeface="+mj-lt"/>
                <a:cs typeface="+mn-cs"/>
              </a:rPr>
              <a:t>)</a:t>
            </a:r>
            <a:endParaRPr lang="ru-RU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Цель</a:t>
            </a:r>
            <a:r>
              <a:rPr lang="ru-RU" dirty="0">
                <a:latin typeface="+mj-lt"/>
                <a:cs typeface="+mn-cs"/>
              </a:rPr>
              <a:t>: формирование развивающей среды, способствующей гармоничному развитию и саморазвитию детей.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Основные задачи: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благоприятные условия для творческого саморазвития личности каждого ребенка;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развитию эмоционального благополучия детей с учетом их потребностей и интересов;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Создавать атмосферу эмоционального комфорта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Создавать условия для физического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Создавать условия для творческого самовыражения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Создавать условия для проявления познавательной активности детей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Создавать благоприятные условия для восприятия и созерцания, обращать внимание детей на красоту природы, живописи,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декоративно-прикладного искусства, книжных иллюстраций, музыки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Создавать условия для участия родителей в жизни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advTm="11559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пк\Searches\Desktop\RQzzciw3L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668011" cy="35010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Дидактическая игра «Найди пару»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Цель игры</a:t>
            </a:r>
            <a:r>
              <a:rPr lang="ru-RU" dirty="0" smtClean="0"/>
              <a:t>: Развивать внимание, понятие один-много. Закреплять умение детей называть цвета, находить 2 одинаковых по цвету человечка.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3529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831850"/>
            <a:ext cx="882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2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06489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Группу всю мы показали,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 себе все рассказали.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Вас в гости снова будем ждать,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Нам есть еще, что показать!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0" name="Picture 2" descr="C:\Users\пк\Searches\Desktop\2278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473751" cy="4900832"/>
          </a:xfrm>
          <a:prstGeom prst="rect">
            <a:avLst/>
          </a:prstGeom>
          <a:noFill/>
        </p:spPr>
      </p:pic>
    </p:spTree>
  </p:cSld>
  <p:clrMapOvr>
    <a:masterClrMapping/>
  </p:clrMapOvr>
  <p:transition advTm="6458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фон спасиб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79208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advTm="669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09478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950" y="1484313"/>
            <a:ext cx="8856663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построении предметно - пространственной среды соблюдались принципы: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Гибкого зонирования;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Стабильности -динамичности;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Полифункциональности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подход.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Предметно-развивающая среда  созданная в нашей группе динамична, педагогически целесообразна, отличается высокой культурой, эстетикой, создает комфортную обстановку, способствует эмоциональному благополучию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411760" y="836712"/>
            <a:ext cx="41758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В нашей группе всем на диво,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И нарядно и красиво!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Очень много есть у нас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Всё покажем мы сейчас!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11560" y="0"/>
            <a:ext cx="8064895" cy="707886"/>
          </a:xfrm>
          <a:custGeom>
            <a:avLst/>
            <a:gdLst>
              <a:gd name="connsiteX0" fmla="*/ 0 w 4504246"/>
              <a:gd name="connsiteY0" fmla="*/ 0 h 923330"/>
              <a:gd name="connsiteX1" fmla="*/ 4504246 w 4504246"/>
              <a:gd name="connsiteY1" fmla="*/ 0 h 923330"/>
              <a:gd name="connsiteX2" fmla="*/ 4504246 w 4504246"/>
              <a:gd name="connsiteY2" fmla="*/ 923330 h 923330"/>
              <a:gd name="connsiteX3" fmla="*/ 0 w 4504246"/>
              <a:gd name="connsiteY3" fmla="*/ 923330 h 923330"/>
              <a:gd name="connsiteX4" fmla="*/ 0 w 450424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246" h="923330">
                <a:moveTo>
                  <a:pt x="0" y="0"/>
                </a:moveTo>
                <a:lnTo>
                  <a:pt x="4504246" y="0"/>
                </a:lnTo>
                <a:lnTo>
                  <a:pt x="4504246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Младшая группа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 descr="C:\Users\пк\Searches\Desktop\56647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394176" cy="4045632"/>
          </a:xfrm>
          <a:prstGeom prst="rect">
            <a:avLst/>
          </a:prstGeom>
          <a:noFill/>
        </p:spPr>
      </p:pic>
    </p:spTree>
  </p:cSld>
  <p:clrMapOvr>
    <a:masterClrMapping/>
  </p:clrMapOvr>
  <p:transition advTm="10031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55875" y="5516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443663" y="1989138"/>
            <a:ext cx="270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 flipV="1">
            <a:off x="0" y="1401763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045239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  <a:cs typeface="Times New Roman" pitchFamily="18" charset="0"/>
              </a:rPr>
              <a:t>Мы с фигурами знакомы,</a:t>
            </a:r>
            <a:endParaRPr lang="ru-RU" sz="2400" dirty="0">
              <a:latin typeface="Calibri" pitchFamily="34" charset="0"/>
            </a:endParaRPr>
          </a:p>
          <a:p>
            <a:pPr algn="ctr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Про цифры много узнаём.</a:t>
            </a:r>
            <a:endParaRPr lang="ru-RU" sz="2400" dirty="0">
              <a:latin typeface="Calibri" pitchFamily="34" charset="0"/>
            </a:endParaRPr>
          </a:p>
          <a:p>
            <a:pPr algn="ctr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И математики законы</a:t>
            </a:r>
            <a:endParaRPr lang="ru-RU" sz="2400" dirty="0">
              <a:latin typeface="Calibri" pitchFamily="34" charset="0"/>
            </a:endParaRPr>
          </a:p>
          <a:p>
            <a:pPr algn="ctr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Постигать не устаём!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математического развития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050" name="Picture 2" descr="C:\Users\пк\Searches\Desktop\ceTEUzMkO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475989" cy="3356992"/>
          </a:xfrm>
          <a:prstGeom prst="rect">
            <a:avLst/>
          </a:prstGeom>
          <a:noFill/>
        </p:spPr>
      </p:pic>
      <p:pic>
        <p:nvPicPr>
          <p:cNvPr id="2051" name="Picture 3" descr="C:\Users\пк\Searches\Desktop\FmP33rkCP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3851919" cy="2888939"/>
          </a:xfrm>
          <a:prstGeom prst="rect">
            <a:avLst/>
          </a:prstGeom>
          <a:noFill/>
        </p:spPr>
      </p:pic>
    </p:spTree>
  </p:cSld>
  <p:clrMapOvr>
    <a:masterClrMapping/>
  </p:clrMapOvr>
  <p:transition advTm="7582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4642009"/>
            <a:ext cx="896461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Раз, два, три — сложу детали, 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Чтоб они машиной стали.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Из конструктора такого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Что ни сделай — все толково!</a:t>
            </a:r>
            <a:r>
              <a:rPr lang="ru-RU" sz="2400" dirty="0">
                <a:latin typeface="+mn-lt"/>
                <a:cs typeface="+mn-cs"/>
              </a:rPr>
              <a:t/>
            </a:r>
            <a:br>
              <a:rPr lang="ru-RU" sz="2400" dirty="0">
                <a:latin typeface="+mn-lt"/>
                <a:cs typeface="+mn-cs"/>
              </a:rPr>
            </a:b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99392"/>
            <a:ext cx="885698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конструирования</a:t>
            </a:r>
          </a:p>
        </p:txBody>
      </p:sp>
      <p:pic>
        <p:nvPicPr>
          <p:cNvPr id="3074" name="Picture 2" descr="C:\Users\пк\Searches\Desktop\QIN6nNWrn6Q.jpg"/>
          <p:cNvPicPr>
            <a:picLocks noChangeAspect="1" noChangeArrowheads="1"/>
          </p:cNvPicPr>
          <p:nvPr/>
        </p:nvPicPr>
        <p:blipFill>
          <a:blip r:embed="rId3" cstate="print"/>
          <a:srcRect b="15152"/>
          <a:stretch>
            <a:fillRect/>
          </a:stretch>
        </p:blipFill>
        <p:spPr bwMode="auto">
          <a:xfrm>
            <a:off x="1403648" y="836712"/>
            <a:ext cx="5657771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Tm="9314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detsad-kitty.ru/uploads/posts/2011-09/1315297605_k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7702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51520" y="4725144"/>
            <a:ext cx="4895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Что за чудо эти книжки!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Очень любят их детишки!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Регулярно все читают,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Много знаний получают!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-99392"/>
            <a:ext cx="54726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книги</a:t>
            </a:r>
          </a:p>
        </p:txBody>
      </p:sp>
      <p:pic>
        <p:nvPicPr>
          <p:cNvPr id="2" name="Picture 2" descr="C:\Users\пк\Searches\Desktop\K4BHFYG0y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89381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  <p:transition advTm="6505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362" y="0"/>
            <a:ext cx="939552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4642009"/>
            <a:ext cx="6408738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Если день начать с зарядки, 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Значит, будет всё в порядке. 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Нам пилюли и микстуру 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Заменяют физкультура! 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99392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физической культуры</a:t>
            </a:r>
          </a:p>
        </p:txBody>
      </p:sp>
      <p:pic>
        <p:nvPicPr>
          <p:cNvPr id="5122" name="Picture 2" descr="C:\Users\пк\Searches\Desktop\hEMORRRxg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92696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ransition advTm="7816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фон 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878497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Уголок природы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75656" y="5229200"/>
            <a:ext cx="3744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cs typeface="Times New Roman" pitchFamily="18" charset="0"/>
              </a:rPr>
              <a:t>У нас почти, что зимний сад</a:t>
            </a:r>
            <a:endParaRPr lang="ru-RU" dirty="0">
              <a:latin typeface="Calibri" pitchFamily="34" charset="0"/>
            </a:endParaRPr>
          </a:p>
          <a:p>
            <a:pPr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В природном уголке.</a:t>
            </a:r>
            <a:endParaRPr lang="ru-RU" dirty="0">
              <a:latin typeface="Calibri" pitchFamily="34" charset="0"/>
            </a:endParaRPr>
          </a:p>
          <a:p>
            <a:pPr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Здесь потрудиться каждый рад,</a:t>
            </a:r>
            <a:endParaRPr lang="ru-RU" dirty="0">
              <a:latin typeface="Calibri" pitchFamily="34" charset="0"/>
            </a:endParaRPr>
          </a:p>
          <a:p>
            <a:pPr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Помочь рука к руке!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6" name="Picture 2" descr="C:\Users\пк\Searches\Desktop\YPO5i-tQQ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4860032" cy="3645024"/>
          </a:xfrm>
          <a:prstGeom prst="rect">
            <a:avLst/>
          </a:prstGeom>
          <a:noFill/>
        </p:spPr>
      </p:pic>
      <p:pic>
        <p:nvPicPr>
          <p:cNvPr id="6147" name="Picture 3" descr="C:\Users\пк\Searches\Desktop\5d1600fe5a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3478647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Tm="975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408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101</cp:revision>
  <dcterms:created xsi:type="dcterms:W3CDTF">2013-03-23T03:50:42Z</dcterms:created>
  <dcterms:modified xsi:type="dcterms:W3CDTF">2018-12-16T11:32:59Z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967980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