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0099"/>
    <a:srgbClr val="006600"/>
    <a:srgbClr val="009900"/>
    <a:srgbClr val="0000FF"/>
    <a:srgbClr val="0066FF"/>
    <a:srgbClr val="0066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5028-9D47-491B-9EA2-C759DC682E14}" type="datetimeFigureOut">
              <a:rPr lang="ru-RU" smtClean="0"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853D-F14C-4C0B-A7F3-B1A81DA2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5028-9D47-491B-9EA2-C759DC682E14}" type="datetimeFigureOut">
              <a:rPr lang="ru-RU" smtClean="0"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853D-F14C-4C0B-A7F3-B1A81DA2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5028-9D47-491B-9EA2-C759DC682E14}" type="datetimeFigureOut">
              <a:rPr lang="ru-RU" smtClean="0"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853D-F14C-4C0B-A7F3-B1A81DA2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5028-9D47-491B-9EA2-C759DC682E14}" type="datetimeFigureOut">
              <a:rPr lang="ru-RU" smtClean="0"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853D-F14C-4C0B-A7F3-B1A81DA2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5028-9D47-491B-9EA2-C759DC682E14}" type="datetimeFigureOut">
              <a:rPr lang="ru-RU" smtClean="0"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853D-F14C-4C0B-A7F3-B1A81DA2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5028-9D47-491B-9EA2-C759DC682E14}" type="datetimeFigureOut">
              <a:rPr lang="ru-RU" smtClean="0"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853D-F14C-4C0B-A7F3-B1A81DA2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5028-9D47-491B-9EA2-C759DC682E14}" type="datetimeFigureOut">
              <a:rPr lang="ru-RU" smtClean="0"/>
              <a:t>06.08.2017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853D-F14C-4C0B-A7F3-B1A81DA2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5028-9D47-491B-9EA2-C759DC682E14}" type="datetimeFigureOut">
              <a:rPr lang="ru-RU" smtClean="0"/>
              <a:t>06.08.2017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853D-F14C-4C0B-A7F3-B1A81DA2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5028-9D47-491B-9EA2-C759DC682E14}" type="datetimeFigureOut">
              <a:rPr lang="ru-RU" smtClean="0"/>
              <a:t>06.08.2017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853D-F14C-4C0B-A7F3-B1A81DA2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5028-9D47-491B-9EA2-C759DC682E14}" type="datetimeFigureOut">
              <a:rPr lang="ru-RU" smtClean="0"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853D-F14C-4C0B-A7F3-B1A81DA2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5028-9D47-491B-9EA2-C759DC682E14}" type="datetimeFigureOut">
              <a:rPr lang="ru-RU" smtClean="0"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853D-F14C-4C0B-A7F3-B1A81DA2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5028-9D47-491B-9EA2-C759DC682E14}" type="datetimeFigureOut">
              <a:rPr lang="ru-RU" smtClean="0"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2853D-F14C-4C0B-A7F3-B1A81DA2D9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84168" y="215262"/>
            <a:ext cx="2407882" cy="1701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2" y="1844824"/>
          <a:ext cx="7992888" cy="465158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527665"/>
                <a:gridCol w="5465223"/>
              </a:tblGrid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Условное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обозначение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0713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Свойства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416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Способы добычи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Значение   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применение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9832" y="5301208"/>
            <a:ext cx="6084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Топливо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,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 </a:t>
            </a:r>
            <a:r>
              <a:rPr lang="ru-RU" sz="2600" dirty="0" err="1" smtClean="0">
                <a:solidFill>
                  <a:srgbClr val="003300"/>
                </a:solidFill>
              </a:rPr>
              <a:t>к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</a:rPr>
              <a:t>окс-краски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,</a:t>
            </a:r>
            <a:r>
              <a:rPr lang="ru-RU" sz="2600" dirty="0">
                <a:solidFill>
                  <a:srgbClr val="003300"/>
                </a:solidFill>
              </a:rPr>
              <a:t> </a:t>
            </a:r>
            <a:r>
              <a:rPr lang="ru-RU" sz="2600" dirty="0" smtClean="0">
                <a:solidFill>
                  <a:srgbClr val="003300"/>
                </a:solidFill>
              </a:rPr>
              <a:t>л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екарства,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 п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ластмассы,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 д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ухи</a:t>
            </a:r>
          </a:p>
          <a:p>
            <a:pPr lvl="0"/>
            <a:endParaRPr lang="ru-RU" sz="2600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30469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+mn-lt"/>
            </a:endParaRPr>
          </a:p>
          <a:p>
            <a:pPr lvl="0"/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980728"/>
            <a:ext cx="2160240" cy="607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780928"/>
            <a:ext cx="554461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Твёрдый, но хрупкий; горюч</a:t>
            </a:r>
            <a:endParaRPr lang="ru-RU" sz="2800" dirty="0">
              <a:solidFill>
                <a:srgbClr val="0033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g1807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31840" y="1916832"/>
            <a:ext cx="1080000" cy="810000"/>
          </a:xfrm>
          <a:prstGeom prst="rect">
            <a:avLst/>
          </a:prstGeom>
        </p:spPr>
      </p:pic>
      <p:pic>
        <p:nvPicPr>
          <p:cNvPr id="13" name="Рисунок 12" descr="g4771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24128" y="1916832"/>
            <a:ext cx="1080000" cy="81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11960" y="1916832"/>
            <a:ext cx="1562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Каменный</a:t>
            </a:r>
          </a:p>
          <a:p>
            <a:pPr algn="ctr"/>
            <a:r>
              <a:rPr lang="ru-RU" sz="2400" i="1" dirty="0" smtClean="0"/>
              <a:t>уголь</a:t>
            </a:r>
            <a:endParaRPr lang="ru-RU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92280" y="1916832"/>
            <a:ext cx="1021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/>
              <a:t>Бурый</a:t>
            </a:r>
          </a:p>
          <a:p>
            <a:pPr algn="ctr"/>
            <a:r>
              <a:rPr lang="ru-RU" sz="2400" i="1" dirty="0" smtClean="0"/>
              <a:t>уголь</a:t>
            </a:r>
            <a:endParaRPr lang="ru-RU" sz="2400" i="1" dirty="0"/>
          </a:p>
        </p:txBody>
      </p:sp>
      <p:pic>
        <p:nvPicPr>
          <p:cNvPr id="20" name="Picture 7" descr="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560" y="260648"/>
            <a:ext cx="2195141" cy="164554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059832" y="4005064"/>
            <a:ext cx="554461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В шахтах и карьерах</a:t>
            </a:r>
            <a:endParaRPr lang="ru-RU" sz="2800" dirty="0">
              <a:solidFill>
                <a:srgbClr val="0033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Железная руда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2" y="1844824"/>
          <a:ext cx="7992888" cy="465158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527665"/>
                <a:gridCol w="5465223"/>
              </a:tblGrid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Условное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обозначение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0713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Свойства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416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Способы добычи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Значение   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применение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9832" y="5301208"/>
            <a:ext cx="6084168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Машины, рельсы, вагоны, </a:t>
            </a:r>
            <a:r>
              <a:rPr lang="ru-RU" sz="2800" dirty="0" err="1" smtClean="0">
                <a:solidFill>
                  <a:srgbClr val="003300"/>
                </a:solidFill>
              </a:rPr>
              <a:t>ножни</a:t>
            </a:r>
            <a:r>
              <a:rPr lang="ru-RU" sz="2800" dirty="0" smtClean="0">
                <a:solidFill>
                  <a:srgbClr val="003300"/>
                </a:solidFill>
              </a:rPr>
              <a:t>-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</a:rPr>
              <a:t>цы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, ножи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endParaRPr lang="ru-RU" sz="2600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30469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+mn-lt"/>
            </a:endParaRPr>
          </a:p>
          <a:p>
            <a:pPr lvl="0"/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f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9872" y="980728"/>
            <a:ext cx="2160240" cy="607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780928"/>
            <a:ext cx="5616624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Твёрдая и плотная, плавкость, при-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003300"/>
                </a:solidFill>
              </a:rPr>
              <a:t>тягивает</a:t>
            </a:r>
            <a:r>
              <a:rPr lang="ru-RU" sz="2800" dirty="0" smtClean="0">
                <a:solidFill>
                  <a:srgbClr val="003300"/>
                </a:solidFill>
              </a:rPr>
              <a:t> металлические предметы</a:t>
            </a:r>
            <a:endParaRPr lang="ru-RU" sz="2800" dirty="0">
              <a:solidFill>
                <a:srgbClr val="0033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4005064"/>
            <a:ext cx="554461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В шахтах и карьерах</a:t>
            </a:r>
            <a:endParaRPr lang="ru-RU" sz="2800" dirty="0">
              <a:solidFill>
                <a:srgbClr val="0033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6" name="Рисунок 15" descr="g271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916832"/>
            <a:ext cx="1080000" cy="810000"/>
          </a:xfrm>
          <a:prstGeom prst="rect">
            <a:avLst/>
          </a:prstGeom>
        </p:spPr>
      </p:pic>
      <p:pic>
        <p:nvPicPr>
          <p:cNvPr id="17" name="Picture 6" descr="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5" y="332656"/>
            <a:ext cx="2764499" cy="1440160"/>
          </a:xfrm>
          <a:prstGeom prst="rect">
            <a:avLst/>
          </a:prstGeom>
          <a:noFill/>
        </p:spPr>
      </p:pic>
      <p:pic>
        <p:nvPicPr>
          <p:cNvPr id="23" name="Рисунок 22" descr="15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60232" y="404664"/>
            <a:ext cx="1993404" cy="132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Нефть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2" y="1844824"/>
          <a:ext cx="7992000" cy="4780907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527384"/>
                <a:gridCol w="5464616"/>
              </a:tblGrid>
              <a:tr h="94629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Условное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обозначение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97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Свойства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216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Способы добычи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221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Значение   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9832" y="4927925"/>
            <a:ext cx="5616624" cy="195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Жидкое топливо (бензин, керосин,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мазут), смазочное масло, вазелин,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краски, лаки, волокна для ткани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endParaRPr lang="ru-RU" sz="2600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30469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+mn-lt"/>
            </a:endParaRPr>
          </a:p>
          <a:p>
            <a:pPr lvl="0"/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f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9872" y="980728"/>
            <a:ext cx="2160240" cy="607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780928"/>
            <a:ext cx="5616624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Густая маслянистая жидкость, горюча, резкий запах</a:t>
            </a:r>
            <a:endParaRPr lang="ru-RU" sz="2800" dirty="0">
              <a:solidFill>
                <a:srgbClr val="0033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4005064"/>
            <a:ext cx="554461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Буровые вышки, скважины</a:t>
            </a:r>
            <a:endParaRPr lang="ru-RU" sz="2800" dirty="0">
              <a:solidFill>
                <a:srgbClr val="0033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g228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916832"/>
            <a:ext cx="1080000" cy="810000"/>
          </a:xfrm>
          <a:prstGeom prst="rect">
            <a:avLst/>
          </a:prstGeom>
        </p:spPr>
      </p:pic>
      <p:pic>
        <p:nvPicPr>
          <p:cNvPr id="13" name="Picture 27" descr="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260648"/>
            <a:ext cx="1170279" cy="1564704"/>
          </a:xfrm>
          <a:prstGeom prst="rect">
            <a:avLst/>
          </a:prstGeom>
          <a:noFill/>
        </p:spPr>
      </p:pic>
      <p:pic>
        <p:nvPicPr>
          <p:cNvPr id="14" name="Picture 28" descr="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288" y="476672"/>
            <a:ext cx="1295400" cy="127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Природный газ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2" y="1844824"/>
          <a:ext cx="7992000" cy="4780907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527384"/>
                <a:gridCol w="5464616"/>
              </a:tblGrid>
              <a:tr h="94629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Условное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обозначение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97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Свойства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216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Способы добычи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221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Значение   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9832" y="4927925"/>
            <a:ext cx="5616624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Топливо, пластмассы, волокна для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изготовления тканей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endParaRPr lang="ru-RU" sz="2600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30469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+mn-lt"/>
            </a:endParaRPr>
          </a:p>
          <a:p>
            <a:pPr lvl="0"/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f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9872" y="980728"/>
            <a:ext cx="2160240" cy="607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780928"/>
            <a:ext cx="5616624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Бесцветный газ, не имеет запаха, легче воздуха, горюч</a:t>
            </a:r>
            <a:endParaRPr lang="ru-RU" sz="2800" dirty="0">
              <a:solidFill>
                <a:srgbClr val="0033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4005064"/>
            <a:ext cx="554461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Бурят скважины</a:t>
            </a:r>
            <a:endParaRPr lang="ru-RU" sz="2800" dirty="0">
              <a:solidFill>
                <a:srgbClr val="0033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6" name="Picture 14" descr="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60648"/>
            <a:ext cx="1456184" cy="1448960"/>
          </a:xfrm>
          <a:prstGeom prst="rect">
            <a:avLst/>
          </a:prstGeom>
          <a:noFill/>
        </p:spPr>
      </p:pic>
      <p:pic>
        <p:nvPicPr>
          <p:cNvPr id="17" name="Рисунок 16" descr="g235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1916832"/>
            <a:ext cx="1080000" cy="810000"/>
          </a:xfrm>
          <a:prstGeom prst="rect">
            <a:avLst/>
          </a:prstGeom>
        </p:spPr>
      </p:pic>
      <p:pic>
        <p:nvPicPr>
          <p:cNvPr id="18" name="Рисунок 17" descr="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32240" y="188640"/>
            <a:ext cx="1823864" cy="17925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полезные ископаемые добывают в нашем крае?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e26a4a26ffb3245efd507cf74911f8b1_0_500_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03648" y="2492896"/>
            <a:ext cx="2238009" cy="3024336"/>
          </a:xfrm>
          <a:prstGeom prst="rect">
            <a:avLst/>
          </a:prstGeom>
        </p:spPr>
      </p:pic>
      <p:pic>
        <p:nvPicPr>
          <p:cNvPr id="6" name="Picture 6" descr="Рисунок3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1340768"/>
            <a:ext cx="3110304" cy="30243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628800"/>
            <a:ext cx="32491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Огнеупорные глины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1628800"/>
            <a:ext cx="28294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Кварцевые пески</a:t>
            </a:r>
            <a:endParaRPr lang="ru-RU" sz="2800" dirty="0"/>
          </a:p>
        </p:txBody>
      </p:sp>
      <p:pic>
        <p:nvPicPr>
          <p:cNvPr id="13" name="Рисунок 12" descr="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96136" y="4617132"/>
            <a:ext cx="2640294" cy="1980220"/>
          </a:xfrm>
          <a:prstGeom prst="rect">
            <a:avLst/>
          </a:prstGeom>
        </p:spPr>
      </p:pic>
      <p:pic>
        <p:nvPicPr>
          <p:cNvPr id="14" name="Picture 18" descr="1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4653136"/>
            <a:ext cx="2591712" cy="1944216"/>
          </a:xfrm>
          <a:prstGeom prst="rect">
            <a:avLst/>
          </a:prstGeom>
          <a:noFill/>
        </p:spPr>
      </p:pic>
      <p:pic>
        <p:nvPicPr>
          <p:cNvPr id="15" name="Рисунок 14" descr="f20100929184715-img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3" y="2276872"/>
            <a:ext cx="3151573" cy="2016224"/>
          </a:xfrm>
          <a:prstGeom prst="rect">
            <a:avLst/>
          </a:prstGeom>
        </p:spPr>
      </p:pic>
      <p:pic>
        <p:nvPicPr>
          <p:cNvPr id="16" name="Рисунок 15" descr="f-sn-full-4ec38d3783471Kvaeceviy_pesok_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868144" y="2204864"/>
            <a:ext cx="2808312" cy="2031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3824" y="4149080"/>
            <a:ext cx="19319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Известняки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82875" y="4149080"/>
            <a:ext cx="9294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Торф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04056"/>
            <a:ext cx="8496944" cy="118072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Все полезные ископаемые, залегающие в недрах земли, делятся на 2 большие группы: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149290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Рудные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1844824"/>
            <a:ext cx="195476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Нерудные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2852936"/>
            <a:ext cx="26685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Строительные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2852936"/>
            <a:ext cx="17622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Горючие </a:t>
            </a:r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970172" y="2420888"/>
            <a:ext cx="1186004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56176" y="2420888"/>
            <a:ext cx="1457171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3933056"/>
            <a:ext cx="2473498" cy="523220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Железная руда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4005064"/>
            <a:ext cx="1737976" cy="1815882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Гранит</a:t>
            </a:r>
          </a:p>
          <a:p>
            <a:pPr algn="ctr"/>
            <a:r>
              <a:rPr lang="ru-RU" sz="2800" dirty="0" smtClean="0"/>
              <a:t>Известняк</a:t>
            </a:r>
          </a:p>
          <a:p>
            <a:pPr algn="ctr"/>
            <a:r>
              <a:rPr lang="ru-RU" sz="2800" dirty="0" smtClean="0"/>
              <a:t>Песок</a:t>
            </a:r>
          </a:p>
          <a:p>
            <a:pPr algn="ctr"/>
            <a:r>
              <a:rPr lang="ru-RU" sz="2800" dirty="0" smtClean="0"/>
              <a:t>Глина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4005064"/>
            <a:ext cx="2512226" cy="181588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Уголь</a:t>
            </a:r>
          </a:p>
          <a:p>
            <a:pPr algn="ctr"/>
            <a:r>
              <a:rPr lang="ru-RU" sz="2800" dirty="0" smtClean="0"/>
              <a:t>Торф</a:t>
            </a:r>
          </a:p>
          <a:p>
            <a:pPr algn="ctr"/>
            <a:r>
              <a:rPr lang="ru-RU" sz="2800" dirty="0" smtClean="0"/>
              <a:t>Нефть</a:t>
            </a:r>
          </a:p>
          <a:p>
            <a:pPr algn="ctr"/>
            <a:r>
              <a:rPr lang="ru-RU" sz="2800" dirty="0" smtClean="0"/>
              <a:t>Природный газ</a:t>
            </a:r>
            <a:endParaRPr lang="ru-RU" sz="2800" dirty="0"/>
          </a:p>
        </p:txBody>
      </p:sp>
      <p:pic>
        <p:nvPicPr>
          <p:cNvPr id="17" name="Рисунок 16" descr="e26a4a26ffb3245efd507cf74911f8b1_0_500_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4005064"/>
            <a:ext cx="1065600" cy="1440000"/>
          </a:xfrm>
          <a:prstGeom prst="rect">
            <a:avLst/>
          </a:prstGeom>
        </p:spPr>
      </p:pic>
      <p:pic>
        <p:nvPicPr>
          <p:cNvPr id="18" name="Рисунок 17" descr="e26a4a26ffb3245efd507cf74911f8b1_0_500_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55976" y="4005064"/>
            <a:ext cx="1065600" cy="1440000"/>
          </a:xfrm>
          <a:prstGeom prst="rect">
            <a:avLst/>
          </a:prstGeom>
        </p:spPr>
      </p:pic>
      <p:pic>
        <p:nvPicPr>
          <p:cNvPr id="19" name="Рисунок 18" descr="e26a4a26ffb3245efd507cf74911f8b1_0_500_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20273" y="4077072"/>
            <a:ext cx="1065601" cy="1440000"/>
          </a:xfrm>
          <a:prstGeom prst="rect">
            <a:avLst/>
          </a:prstGeom>
        </p:spPr>
      </p:pic>
      <p:pic>
        <p:nvPicPr>
          <p:cNvPr id="20" name="Picture 24" descr="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3933056"/>
            <a:ext cx="3367013" cy="243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по учебнику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916832"/>
            <a:ext cx="2513733" cy="3312368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2420888"/>
            <a:ext cx="5472608" cy="2448272"/>
          </a:xfr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rgbClr val="000099"/>
                </a:solidFill>
              </a:rPr>
              <a:t>Прочитайте статью </a:t>
            </a:r>
          </a:p>
          <a:p>
            <a:pPr algn="ctr">
              <a:buNone/>
            </a:pPr>
            <a:r>
              <a:rPr lang="ru-RU" sz="3200" u="sng" dirty="0" smtClean="0">
                <a:solidFill>
                  <a:srgbClr val="C00000"/>
                </a:solidFill>
              </a:rPr>
              <a:t>«Охрана подземных богатств»</a:t>
            </a:r>
            <a:r>
              <a:rPr lang="ru-RU" sz="3200" dirty="0" smtClean="0">
                <a:solidFill>
                  <a:srgbClr val="000099"/>
                </a:solidFill>
              </a:rPr>
              <a:t> на с.168-169 учебника</a:t>
            </a:r>
            <a:endParaRPr lang="ru-RU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ПОДВЕДЁМ ИТОГИ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339752" y="2276872"/>
            <a:ext cx="4824536" cy="1656184"/>
          </a:xfrm>
          <a:prstGeom prst="roundRect">
            <a:avLst/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CC"/>
                </a:solidFill>
                <a:latin typeface="Comic Sans MS" pitchFamily="66" charset="0"/>
              </a:rPr>
              <a:t>Как надо охранять подземные богатства?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395536" y="116632"/>
            <a:ext cx="2592288" cy="1800200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  <p:pic>
        <p:nvPicPr>
          <p:cNvPr id="7" name="Picture 9" descr="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94488" y="4292600"/>
            <a:ext cx="2198687" cy="2243138"/>
          </a:xfrm>
          <a:prstGeom prst="rect">
            <a:avLst/>
          </a:prstGeom>
          <a:noFill/>
        </p:spPr>
      </p:pic>
      <p:pic>
        <p:nvPicPr>
          <p:cNvPr id="9" name="Рисунок 8" descr="3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544" y="4365104"/>
            <a:ext cx="2638115" cy="203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полезные ископаемые?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24400"/>
            <a:ext cx="8229600" cy="165735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Полезные ископаемые </a:t>
            </a:r>
            <a:r>
              <a:rPr lang="ru-RU" dirty="0">
                <a:latin typeface="Comic Sans MS" pitchFamily="66" charset="0"/>
              </a:rPr>
              <a:t>– это горные породы и минералы, которые человек использует в хозяйстве.</a:t>
            </a:r>
          </a:p>
        </p:txBody>
      </p:sp>
      <p:pic>
        <p:nvPicPr>
          <p:cNvPr id="3086" name="Picture 14" descr="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268413"/>
            <a:ext cx="2243137" cy="3230562"/>
          </a:xfrm>
          <a:prstGeom prst="rect">
            <a:avLst/>
          </a:prstGeom>
          <a:noFill/>
        </p:spPr>
      </p:pic>
      <p:pic>
        <p:nvPicPr>
          <p:cNvPr id="3088" name="Picture 16" descr="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7763" y="1341438"/>
            <a:ext cx="2235200" cy="3303587"/>
          </a:xfrm>
          <a:prstGeom prst="rect">
            <a:avLst/>
          </a:prstGeom>
          <a:noFill/>
        </p:spPr>
      </p:pic>
      <p:pic>
        <p:nvPicPr>
          <p:cNvPr id="7" name="Рисунок 6" descr="e26a4a26ffb3245efd507cf74911f8b1_0_500_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79912" y="2132856"/>
            <a:ext cx="149200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Полезные ископаемые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3289" y="1732968"/>
            <a:ext cx="2065812" cy="7322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Твёрдые</a:t>
            </a:r>
          </a:p>
        </p:txBody>
      </p:sp>
      <p:sp>
        <p:nvSpPr>
          <p:cNvPr id="2" name="Скругленный прямоугольник 3"/>
          <p:cNvSpPr/>
          <p:nvPr/>
        </p:nvSpPr>
        <p:spPr>
          <a:xfrm>
            <a:off x="5854055" y="1732968"/>
            <a:ext cx="2808312" cy="7322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Газообразные</a:t>
            </a:r>
          </a:p>
        </p:txBody>
      </p:sp>
      <p:sp>
        <p:nvSpPr>
          <p:cNvPr id="3" name="Скругленный прямоугольник 3"/>
          <p:cNvSpPr/>
          <p:nvPr/>
        </p:nvSpPr>
        <p:spPr>
          <a:xfrm>
            <a:off x="3217114" y="1732968"/>
            <a:ext cx="2065812" cy="7322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Жидкие</a:t>
            </a:r>
          </a:p>
        </p:txBody>
      </p:sp>
      <p:pic>
        <p:nvPicPr>
          <p:cNvPr id="5134" name="Picture 14" descr="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34138" y="2852738"/>
            <a:ext cx="1600200" cy="1592262"/>
          </a:xfrm>
          <a:prstGeom prst="rect">
            <a:avLst/>
          </a:prstGeom>
          <a:noFill/>
        </p:spPr>
      </p:pic>
      <p:pic>
        <p:nvPicPr>
          <p:cNvPr id="5135" name="Picture 15" descr="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2492375"/>
            <a:ext cx="2160587" cy="1624013"/>
          </a:xfrm>
          <a:prstGeom prst="rect">
            <a:avLst/>
          </a:prstGeom>
          <a:noFill/>
        </p:spPr>
      </p:pic>
      <p:pic>
        <p:nvPicPr>
          <p:cNvPr id="5136" name="Picture 16" descr="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650" y="4581525"/>
            <a:ext cx="1979613" cy="1484313"/>
          </a:xfrm>
          <a:prstGeom prst="rect">
            <a:avLst/>
          </a:prstGeom>
          <a:noFill/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900113" y="3933825"/>
            <a:ext cx="1370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D60093"/>
                </a:solidFill>
                <a:latin typeface="Comic Sans MS" pitchFamily="66" charset="0"/>
              </a:rPr>
              <a:t>Гранит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23850" y="5949950"/>
            <a:ext cx="3027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D60093"/>
                </a:solidFill>
                <a:latin typeface="Comic Sans MS" pitchFamily="66" charset="0"/>
              </a:rPr>
              <a:t>Каменный уголь</a:t>
            </a:r>
          </a:p>
        </p:txBody>
      </p:sp>
      <p:pic>
        <p:nvPicPr>
          <p:cNvPr id="5139" name="Picture 19" descr="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2138" y="2636838"/>
            <a:ext cx="1514475" cy="2808287"/>
          </a:xfrm>
          <a:prstGeom prst="rect">
            <a:avLst/>
          </a:prstGeom>
          <a:noFill/>
        </p:spPr>
      </p:pic>
      <p:pic>
        <p:nvPicPr>
          <p:cNvPr id="5140" name="Picture 20" descr="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4663" y="3933825"/>
            <a:ext cx="1511300" cy="1492250"/>
          </a:xfrm>
          <a:prstGeom prst="rect">
            <a:avLst/>
          </a:prstGeom>
          <a:noFill/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779838" y="5516563"/>
            <a:ext cx="128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6600"/>
                </a:solidFill>
                <a:latin typeface="Comic Sans MS" pitchFamily="66" charset="0"/>
              </a:rPr>
              <a:t>Нефть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6227763" y="5013325"/>
            <a:ext cx="2241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0000FF"/>
                </a:solidFill>
                <a:latin typeface="Comic Sans MS" pitchFamily="66" charset="0"/>
              </a:rPr>
              <a:t>Природный</a:t>
            </a:r>
          </a:p>
          <a:p>
            <a:pPr algn="ctr"/>
            <a:r>
              <a:rPr lang="ru-RU" sz="2800">
                <a:solidFill>
                  <a:srgbClr val="0000FF"/>
                </a:solidFill>
                <a:latin typeface="Comic Sans MS" pitchFamily="66" charset="0"/>
              </a:rPr>
              <a:t>газ</a:t>
            </a:r>
          </a:p>
        </p:txBody>
      </p:sp>
      <p:pic>
        <p:nvPicPr>
          <p:cNvPr id="5144" name="Picture 24" descr="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1863" y="4508500"/>
            <a:ext cx="2574925" cy="1865313"/>
          </a:xfrm>
          <a:prstGeom prst="rect">
            <a:avLst/>
          </a:prstGeom>
          <a:noFill/>
        </p:spPr>
      </p:pic>
      <p:pic>
        <p:nvPicPr>
          <p:cNvPr id="17" name="Рисунок 16" descr="e26a4a26ffb3245efd507cf74911f8b1_0_500_0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707904" y="2996952"/>
            <a:ext cx="149200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/>
      <p:bldP spid="5141" grpId="0"/>
      <p:bldP spid="51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10952" y="-99392"/>
            <a:ext cx="7437512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в группах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8" descr="10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2106861" cy="1681303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555776" y="764704"/>
            <a:ext cx="6264696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1 группа </a:t>
            </a:r>
            <a:r>
              <a:rPr lang="ru-RU" dirty="0" smtClean="0">
                <a:latin typeface="Comic Sans MS" pitchFamily="66" charset="0"/>
              </a:rPr>
              <a:t>– гранит, известняк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2 группа </a:t>
            </a:r>
            <a:r>
              <a:rPr lang="ru-RU" dirty="0" smtClean="0">
                <a:latin typeface="Comic Sans MS" pitchFamily="66" charset="0"/>
              </a:rPr>
              <a:t>– песок, глина, торф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3 группа </a:t>
            </a:r>
            <a:r>
              <a:rPr lang="ru-RU" dirty="0" smtClean="0">
                <a:latin typeface="Comic Sans MS" pitchFamily="66" charset="0"/>
              </a:rPr>
              <a:t>– уголь, железная руда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4 группа </a:t>
            </a:r>
            <a:r>
              <a:rPr lang="ru-RU" dirty="0" smtClean="0">
                <a:latin typeface="Comic Sans MS" pitchFamily="66" charset="0"/>
              </a:rPr>
              <a:t>– нефть, природный газ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356992"/>
            <a:ext cx="4905510" cy="2677656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Comic Sans MS" pitchFamily="66" charset="0"/>
              </a:rPr>
              <a:t>План работы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Название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Условное обозначение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66FF"/>
                </a:solidFill>
                <a:latin typeface="Comic Sans MS" pitchFamily="66" charset="0"/>
              </a:rPr>
              <a:t>Свойства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Способы добычи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Значение и применение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4653136"/>
            <a:ext cx="2073003" cy="1815882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Учебник 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(с.159-167)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Карта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(с.64-65)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2132856"/>
            <a:ext cx="1728192" cy="2277254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Гранит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2" y="1916832"/>
          <a:ext cx="7992888" cy="4464496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527665"/>
                <a:gridCol w="5465223"/>
              </a:tblGrid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Условное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обозначение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Свойства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416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Способы добычи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287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Значение   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применение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8" descr="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6632"/>
            <a:ext cx="2160587" cy="1624012"/>
          </a:xfrm>
          <a:prstGeom prst="rect">
            <a:avLst/>
          </a:prstGeom>
          <a:noFill/>
        </p:spPr>
      </p:pic>
      <p:pic>
        <p:nvPicPr>
          <p:cNvPr id="7" name="Picture 19" descr="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44624"/>
            <a:ext cx="2303462" cy="172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2780928"/>
            <a:ext cx="48374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Зернистый, твёрдый, </a:t>
            </a:r>
            <a:r>
              <a:rPr lang="ru-RU" sz="2800" dirty="0">
                <a:solidFill>
                  <a:srgbClr val="003300"/>
                </a:solidFill>
              </a:rPr>
              <a:t>прочный</a:t>
            </a:r>
          </a:p>
          <a:p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3628181"/>
            <a:ext cx="55276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003300"/>
                </a:solidFill>
              </a:rPr>
              <a:t>Взрывы, </a:t>
            </a:r>
            <a:r>
              <a:rPr lang="ru-RU" sz="2800" dirty="0">
                <a:solidFill>
                  <a:srgbClr val="003300"/>
                </a:solidFill>
              </a:rPr>
              <a:t>откалывания при </a:t>
            </a:r>
            <a:r>
              <a:rPr lang="ru-RU" sz="2800" dirty="0" smtClean="0">
                <a:solidFill>
                  <a:srgbClr val="003300"/>
                </a:solidFill>
              </a:rPr>
              <a:t>помощи</a:t>
            </a:r>
          </a:p>
          <a:p>
            <a:pPr lvl="0"/>
            <a:r>
              <a:rPr lang="ru-RU" sz="2800" dirty="0" smtClean="0">
                <a:solidFill>
                  <a:srgbClr val="003300"/>
                </a:solidFill>
              </a:rPr>
              <a:t>воздушной подушки, </a:t>
            </a:r>
          </a:p>
          <a:p>
            <a:pPr lvl="0"/>
            <a:r>
              <a:rPr lang="ru-RU" sz="2800" dirty="0" smtClean="0">
                <a:solidFill>
                  <a:srgbClr val="003300"/>
                </a:solidFill>
              </a:rPr>
              <a:t>метод камнереза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013176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</a:rPr>
              <a:t>Фундамент зданий, набережные, памятники, отделка станций метро</a:t>
            </a:r>
          </a:p>
          <a:p>
            <a:pPr lvl="0"/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f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19872" y="980728"/>
            <a:ext cx="2160240" cy="607879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932040" y="2276872"/>
            <a:ext cx="720080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Известняк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2" y="1700808"/>
          <a:ext cx="7992888" cy="4795597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527665"/>
                <a:gridCol w="5465223"/>
              </a:tblGrid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Условное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обозначение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215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Свойства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416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Способы добычи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960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Значение   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применение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9832" y="3933056"/>
            <a:ext cx="52470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003300"/>
                </a:solidFill>
              </a:rPr>
              <a:t>Выпиливают в карьере особыми </a:t>
            </a:r>
          </a:p>
          <a:p>
            <a:pPr lvl="0"/>
            <a:r>
              <a:rPr lang="ru-RU" sz="2800" dirty="0" smtClean="0">
                <a:solidFill>
                  <a:srgbClr val="003300"/>
                </a:solidFill>
              </a:rPr>
              <a:t>пилами,  добывают с помощью</a:t>
            </a:r>
          </a:p>
          <a:p>
            <a:pPr lvl="0"/>
            <a:r>
              <a:rPr lang="ru-RU" sz="2800" dirty="0" smtClean="0">
                <a:solidFill>
                  <a:srgbClr val="003300"/>
                </a:solidFill>
              </a:rPr>
              <a:t>экскаватора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304690"/>
            <a:ext cx="52565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</a:rPr>
              <a:t>Строительство зданий и дорог,</a:t>
            </a:r>
          </a:p>
          <a:p>
            <a:r>
              <a:rPr lang="ru-RU" sz="2800" dirty="0" smtClean="0">
                <a:solidFill>
                  <a:srgbClr val="003300"/>
                </a:solidFill>
              </a:rPr>
              <a:t>мел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+mn-lt"/>
            </a:endParaRPr>
          </a:p>
          <a:p>
            <a:pPr lvl="0"/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f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9872" y="980728"/>
            <a:ext cx="2160240" cy="607879"/>
          </a:xfrm>
          <a:prstGeom prst="rect">
            <a:avLst/>
          </a:prstGeom>
        </p:spPr>
      </p:pic>
      <p:pic>
        <p:nvPicPr>
          <p:cNvPr id="12" name="Picture 18" descr="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5" y="260648"/>
            <a:ext cx="1920084" cy="1440383"/>
          </a:xfrm>
          <a:prstGeom prst="rect">
            <a:avLst/>
          </a:prstGeom>
          <a:noFill/>
        </p:spPr>
      </p:pic>
      <p:pic>
        <p:nvPicPr>
          <p:cNvPr id="13" name="Рисунок 12" descr="g345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32040" y="1772816"/>
            <a:ext cx="1080120" cy="810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708920"/>
            <a:ext cx="5544616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Прочный камень белого или серо-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го цвета.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Если капнуть каплю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кислоты – шипит  (выделяется газ)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800" dirty="0">
              <a:solidFill>
                <a:srgbClr val="003300"/>
              </a:solidFill>
            </a:endParaRPr>
          </a:p>
          <a:p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Песок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2" y="1844824"/>
          <a:ext cx="7992888" cy="465158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527665"/>
                <a:gridCol w="5465223"/>
              </a:tblGrid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Условное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обозначение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0713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Свойства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416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Способы добычи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Значение   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применение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9832" y="3844205"/>
            <a:ext cx="4746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003300"/>
                </a:solidFill>
              </a:rPr>
              <a:t>Экскаваторы,  землечерпалки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304690"/>
            <a:ext cx="54726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</a:rPr>
              <a:t>Строительство, изготовление стекла</a:t>
            </a:r>
          </a:p>
          <a:p>
            <a:pPr lvl="0"/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f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9872" y="980728"/>
            <a:ext cx="2160240" cy="607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780928"/>
            <a:ext cx="554461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Рыхлая смесь зёрен, сыпучий</a:t>
            </a:r>
            <a:endParaRPr lang="ru-RU" sz="2800" dirty="0">
              <a:solidFill>
                <a:srgbClr val="0033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932040" y="2276872"/>
            <a:ext cx="720080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1329478188foto3_bi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560" y="332656"/>
            <a:ext cx="2143125" cy="1296144"/>
          </a:xfrm>
          <a:prstGeom prst="rect">
            <a:avLst/>
          </a:prstGeom>
        </p:spPr>
      </p:pic>
      <p:pic>
        <p:nvPicPr>
          <p:cNvPr id="13" name="Рисунок 12" descr="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28184" y="260648"/>
            <a:ext cx="2385807" cy="158417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Глина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2" y="1844824"/>
          <a:ext cx="7992888" cy="4454624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527665"/>
                <a:gridCol w="5465223"/>
              </a:tblGrid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Условное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обозначение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0713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Свойства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Способы добычи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Значение   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применение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059832" y="5085184"/>
            <a:ext cx="54726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</a:rPr>
              <a:t>Кирпич, черепица для крыш, об-</a:t>
            </a: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</a:rPr>
              <a:t>лицо</a:t>
            </a:r>
            <a:r>
              <a:rPr lang="ru-RU" sz="2800" dirty="0" smtClean="0">
                <a:solidFill>
                  <a:srgbClr val="003300"/>
                </a:solidFill>
              </a:rPr>
              <a:t>вочная плитка, посуда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+mn-lt"/>
            </a:endParaRPr>
          </a:p>
          <a:p>
            <a:pPr lvl="0"/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f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9872" y="980728"/>
            <a:ext cx="2160240" cy="607879"/>
          </a:xfrm>
          <a:prstGeom prst="rect">
            <a:avLst/>
          </a:prstGeom>
        </p:spPr>
      </p:pic>
      <p:pic>
        <p:nvPicPr>
          <p:cNvPr id="14" name="Picture 10" descr="Копия 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32656"/>
            <a:ext cx="2092936" cy="1512242"/>
          </a:xfrm>
          <a:prstGeom prst="rect">
            <a:avLst/>
          </a:prstGeom>
          <a:noFill/>
        </p:spPr>
      </p:pic>
      <p:pic>
        <p:nvPicPr>
          <p:cNvPr id="16" name="Picture 11" descr="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4248" y="188640"/>
            <a:ext cx="1499320" cy="16355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87824" y="2780928"/>
            <a:ext cx="5544616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3300"/>
                </a:solidFill>
              </a:rPr>
              <a:t>Очень </a:t>
            </a:r>
            <a:r>
              <a:rPr lang="ru-RU" sz="2800" dirty="0" smtClean="0">
                <a:solidFill>
                  <a:srgbClr val="003300"/>
                </a:solidFill>
              </a:rPr>
              <a:t>мелкая, пластичная, бурого</a:t>
            </a:r>
            <a:r>
              <a:rPr lang="ru-RU" sz="2800" dirty="0">
                <a:solidFill>
                  <a:srgbClr val="003300"/>
                </a:solidFill>
              </a:rPr>
              <a:t>, жёлтого,  </a:t>
            </a:r>
            <a:r>
              <a:rPr lang="ru-RU" sz="2800" dirty="0" smtClean="0">
                <a:solidFill>
                  <a:srgbClr val="003300"/>
                </a:solidFill>
              </a:rPr>
              <a:t>белого </a:t>
            </a:r>
            <a:r>
              <a:rPr lang="ru-RU" sz="2800" dirty="0">
                <a:solidFill>
                  <a:srgbClr val="003300"/>
                </a:solidFill>
              </a:rPr>
              <a:t>и др. цветов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932040" y="2276872"/>
            <a:ext cx="720080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9832" y="3844205"/>
            <a:ext cx="55151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>
                <a:solidFill>
                  <a:srgbClr val="003300"/>
                </a:solidFill>
              </a:rPr>
              <a:t>Д</a:t>
            </a:r>
            <a:r>
              <a:rPr lang="ru-RU" sz="2800" dirty="0" smtClean="0">
                <a:solidFill>
                  <a:srgbClr val="003300"/>
                </a:solidFill>
              </a:rPr>
              <a:t>обыча одно- и многоковшовыми </a:t>
            </a:r>
          </a:p>
          <a:p>
            <a:pPr lvl="0"/>
            <a:r>
              <a:rPr lang="ru-RU" sz="2800" dirty="0" smtClean="0">
                <a:solidFill>
                  <a:srgbClr val="003300"/>
                </a:solidFill>
              </a:rPr>
              <a:t>экскаваторами</a:t>
            </a:r>
            <a:endParaRPr lang="ru-RU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260648"/>
            <a:ext cx="2208246" cy="1656184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2" y="1844824"/>
          <a:ext cx="7992888" cy="445956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527665"/>
                <a:gridCol w="5465223"/>
              </a:tblGrid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Условное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обозначение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92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Свойства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Способы добычи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Значение   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применение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Торф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22920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</a:rPr>
              <a:t>Топливо, удобрение, лекарства</a:t>
            </a:r>
          </a:p>
          <a:p>
            <a:pPr lvl="0"/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980728"/>
            <a:ext cx="2160240" cy="607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708920"/>
            <a:ext cx="5544616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</a:rPr>
              <a:t>Рыхлый, непрочный, легче воды,  горюч, тёмно-коричневого цвета</a:t>
            </a:r>
            <a:endParaRPr lang="ru-RU" sz="2800" dirty="0">
              <a:solidFill>
                <a:srgbClr val="0033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8" name="Рисунок 17" descr="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72200" y="188640"/>
            <a:ext cx="2208245" cy="16561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g1913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6016" y="1916832"/>
            <a:ext cx="1080000" cy="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9832" y="3789040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003300"/>
                </a:solidFill>
              </a:rPr>
              <a:t>Трактор, экскаватор, путем ручной резки </a:t>
            </a:r>
            <a:r>
              <a:rPr lang="ru-RU" sz="2800" dirty="0" err="1" smtClean="0">
                <a:solidFill>
                  <a:srgbClr val="003300"/>
                </a:solidFill>
              </a:rPr>
              <a:t>торфовых</a:t>
            </a:r>
            <a:r>
              <a:rPr lang="ru-RU" sz="2800" dirty="0" smtClean="0">
                <a:solidFill>
                  <a:srgbClr val="003300"/>
                </a:solidFill>
              </a:rPr>
              <a:t> кирпичей</a:t>
            </a:r>
            <a:endParaRPr lang="ru-RU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447</Words>
  <Application>Microsoft Office PowerPoint</Application>
  <PresentationFormat>Экран (4:3)</PresentationFormat>
  <Paragraphs>161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Тема Office</vt:lpstr>
      <vt:lpstr>Презентация PowerPoint</vt:lpstr>
      <vt:lpstr>Что такое полезные ископаемые?</vt:lpstr>
      <vt:lpstr>Полезные ископаемые</vt:lpstr>
      <vt:lpstr>Работа в группах</vt:lpstr>
      <vt:lpstr>Гранит</vt:lpstr>
      <vt:lpstr>Известняк</vt:lpstr>
      <vt:lpstr>Песок</vt:lpstr>
      <vt:lpstr>Глина</vt:lpstr>
      <vt:lpstr>Торф</vt:lpstr>
      <vt:lpstr>Уголь</vt:lpstr>
      <vt:lpstr>Железная руда</vt:lpstr>
      <vt:lpstr>Нефть</vt:lpstr>
      <vt:lpstr>Природный газ</vt:lpstr>
      <vt:lpstr>Какие полезные ископаемые добывают в нашем крае?</vt:lpstr>
      <vt:lpstr>Презентация PowerPoint</vt:lpstr>
      <vt:lpstr>Работа по учебнику</vt:lpstr>
      <vt:lpstr>                 ПОДВЕДЁМ ИТОГИ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MiLedy</cp:lastModifiedBy>
  <cp:revision>42</cp:revision>
  <dcterms:created xsi:type="dcterms:W3CDTF">2012-08-31T05:28:56Z</dcterms:created>
  <dcterms:modified xsi:type="dcterms:W3CDTF">2017-08-06T19:49:49Z</dcterms:modified>
</cp:coreProperties>
</file>