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85" r:id="rId9"/>
    <p:sldId id="276" r:id="rId10"/>
    <p:sldId id="286" r:id="rId11"/>
    <p:sldId id="287" r:id="rId12"/>
    <p:sldId id="288" r:id="rId13"/>
    <p:sldId id="283" r:id="rId14"/>
    <p:sldId id="279" r:id="rId15"/>
    <p:sldId id="289" r:id="rId16"/>
    <p:sldId id="281" r:id="rId17"/>
    <p:sldId id="280" r:id="rId18"/>
    <p:sldId id="282" r:id="rId19"/>
    <p:sldId id="277" r:id="rId20"/>
    <p:sldId id="262" r:id="rId21"/>
    <p:sldId id="263" r:id="rId22"/>
    <p:sldId id="264" r:id="rId23"/>
    <p:sldId id="270" r:id="rId24"/>
    <p:sldId id="265" r:id="rId25"/>
    <p:sldId id="266" r:id="rId26"/>
    <p:sldId id="267" r:id="rId27"/>
    <p:sldId id="268" r:id="rId28"/>
    <p:sldId id="269" r:id="rId29"/>
    <p:sldId id="278" r:id="rId30"/>
    <p:sldId id="271" r:id="rId31"/>
    <p:sldId id="272" r:id="rId32"/>
    <p:sldId id="273" r:id="rId33"/>
    <p:sldId id="274" r:id="rId34"/>
    <p:sldId id="27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99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6513-C7EE-4EF0-B5AB-B6D25FAF1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6577-5741-41D4-A7CB-43BABC896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80B-DD35-4392-AC03-EF7C480B5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8842-0E6F-4186-A261-21EB7C27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B2E00-C5D8-4007-A58A-0EB289F37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6196B-B002-4ADF-9B80-8765B62C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F7A4-D624-4178-90A7-F06F76155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69BD-F195-4C24-9560-FB56CAD83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3835-C0BD-4463-A3C5-6841C58A0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85E85-94AF-4B3C-B8B2-62393513A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BBD32-FF6A-4271-A797-B2BF27B23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55D591-C788-4A0D-80F7-97F3FB365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696200" cy="1828800"/>
          </a:xfrm>
        </p:spPr>
        <p:txBody>
          <a:bodyPr/>
          <a:lstStyle/>
          <a:p>
            <a:r>
              <a:rPr lang="ru-RU" sz="2400" i="1" dirty="0" smtClean="0"/>
              <a:t>«К школьнику относиться нужно не как к сосуду,</a:t>
            </a:r>
            <a:br>
              <a:rPr lang="ru-RU" sz="2400" i="1" dirty="0" smtClean="0"/>
            </a:br>
            <a:r>
              <a:rPr lang="ru-RU" sz="2400" i="1" dirty="0" smtClean="0"/>
              <a:t>который предстоит наполнить информацией,</a:t>
            </a:r>
            <a:br>
              <a:rPr lang="ru-RU" sz="2400" i="1" dirty="0" smtClean="0"/>
            </a:br>
            <a:r>
              <a:rPr lang="ru-RU" sz="2400" i="1" dirty="0" smtClean="0"/>
              <a:t>а как к факелу, который необходимо зажечь»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В.А.Сухомлинский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90800"/>
            <a:ext cx="8458200" cy="35353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Коллективные проекты</a:t>
            </a:r>
          </a:p>
          <a:p>
            <a:pPr>
              <a:buNone/>
            </a:pPr>
            <a:r>
              <a:rPr lang="ru-RU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учащихся</a:t>
            </a:r>
            <a:r>
              <a:rPr lang="ru-RU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начальной школе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Подготовила </a:t>
            </a:r>
            <a:r>
              <a:rPr lang="ru-RU" sz="1800" dirty="0" smtClean="0"/>
              <a:t>учитель начальных  классов </a:t>
            </a:r>
            <a:r>
              <a:rPr lang="ru-RU" sz="1800" dirty="0" smtClean="0"/>
              <a:t>МБОУ « </a:t>
            </a:r>
            <a:r>
              <a:rPr lang="ru-RU" sz="1800" dirty="0" smtClean="0"/>
              <a:t>СШО с. </a:t>
            </a:r>
            <a:r>
              <a:rPr lang="ru-RU" sz="1800" dirty="0" smtClean="0"/>
              <a:t>Калинин»</a:t>
            </a:r>
            <a:endParaRPr lang="ru-RU" sz="1800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</a:t>
            </a:r>
            <a:r>
              <a:rPr lang="ru-RU" dirty="0" smtClean="0"/>
              <a:t>Назарова Елена </a:t>
            </a:r>
            <a:r>
              <a:rPr lang="ru-RU" dirty="0" err="1" smtClean="0"/>
              <a:t>Кашафовна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Видеоэнциклопедия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1FB8F-A16A-402E-BB4B-B5F8BDE2EF6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33"/>
          <a:stretch>
            <a:fillRect/>
          </a:stretch>
        </p:blipFill>
        <p:spPr bwMode="auto">
          <a:xfrm>
            <a:off x="6572264" y="2285992"/>
            <a:ext cx="23574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820"/>
          <a:stretch>
            <a:fillRect/>
          </a:stretch>
        </p:blipFill>
        <p:spPr bwMode="auto">
          <a:xfrm>
            <a:off x="142844" y="2285992"/>
            <a:ext cx="242889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Искали интересный материал о луке в </a:t>
            </a:r>
            <a:br>
              <a:rPr lang="ru-RU" sz="3200" dirty="0" smtClean="0"/>
            </a:br>
            <a:r>
              <a:rPr lang="ru-RU" sz="3200" dirty="0" smtClean="0"/>
              <a:t>различных справочниках, энциклопедиях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114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8862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200" dirty="0" smtClean="0"/>
              <a:t>Групповая работа над созданием проекта </a:t>
            </a:r>
            <a:br>
              <a:rPr lang="ru-RU" sz="3200" dirty="0" smtClean="0"/>
            </a:br>
            <a:r>
              <a:rPr lang="ru-RU" sz="3200" dirty="0" smtClean="0"/>
              <a:t>« Лук – зелёный друг»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3581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14600"/>
            <a:ext cx="34798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5105400" y="5029200"/>
          <a:ext cx="3502025" cy="4064000"/>
        </p:xfrm>
        <a:graphic>
          <a:graphicData uri="http://schemas.openxmlformats.org/presentationml/2006/ole">
            <p:oleObj spid="_x0000_s1026" name="Документ" r:id="rId5" imgW="7576730" imgH="8792601" progId="Word.Document.12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73362"/>
          </a:xfrm>
        </p:spPr>
        <p:txBody>
          <a:bodyPr/>
          <a:lstStyle/>
          <a:p>
            <a:r>
              <a:rPr lang="ru-RU" sz="2800" dirty="0" smtClean="0"/>
              <a:t>Можно говорить и о приобретенных    компетенциях детей, а именно – узнали, как сделать, сумели сделать, и будут делать самостоятельно сами в новых ситуациях.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895600"/>
            <a:ext cx="340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956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Процесс и результат проекта принес детям удовлетворение, радость переживания успеха, осознание собственных умений, компетенции. Дети готовы и хотят выполнять коллективно следующий проект.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столовой:» Как вкусно!»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FF543-6E9D-4024-8C19-DFDF6943FEF1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1FB8F-A16A-402E-BB4B-B5F8BDE2EF6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58776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25717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78621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ТВОРЧЕСКИХ ВАМ</a:t>
            </a:r>
          </a:p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УСПЕХОВ!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 smtClean="0"/>
              <a:t>Брылёв</a:t>
            </a:r>
            <a:r>
              <a:rPr lang="ru-RU" sz="2400" dirty="0" smtClean="0"/>
              <a:t> В.А. «Красная книга: Редкие и охраняемые растения и животные»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Демидова М.Ю. Естественно – научные проекты.- М.: Школьная пресса, 2005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Журнал–сборник “Читаем, учимся, играем” № 5, 1999 г. Лисянский Б., </a:t>
            </a:r>
            <a:r>
              <a:rPr lang="ru-RU" sz="2400" dirty="0" err="1" smtClean="0"/>
              <a:t>Ладыгина</a:t>
            </a:r>
            <a:r>
              <a:rPr lang="ru-RU" sz="2400" dirty="0" smtClean="0"/>
              <a:t> Г. “Разновидности лука” - М.: ООО “Издательство </a:t>
            </a:r>
            <a:r>
              <a:rPr lang="ru-RU" sz="2400" dirty="0" err="1" smtClean="0"/>
              <a:t>Астрель</a:t>
            </a:r>
            <a:r>
              <a:rPr lang="ru-RU" sz="2400" dirty="0" smtClean="0"/>
              <a:t>”, 2002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Панкеев И.А.Энциклопедия этикета. – М.:ОЛМА – ПРЕСС, 2003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Пахомова Н.Ю. Методология учебного проекта. Учитель, 2000г. № 1, 4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1"/>
            <a:ext cx="7772400" cy="1600199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Лук-зелёный друг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3886200"/>
            <a:ext cx="4876800" cy="29718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Подготовили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учащиеся </a:t>
            </a:r>
            <a:r>
              <a:rPr lang="ru-RU" dirty="0" smtClean="0"/>
              <a:t>2,3 классов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52800"/>
            <a:ext cx="3352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4" grpId="2"/>
      <p:bldP spid="3075" grpId="0" build="p"/>
      <p:bldP spid="3075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Практическая работа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10318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04800" y="3352800"/>
            <a:ext cx="3810000" cy="278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81000" y="1447800"/>
            <a:ext cx="8308975" cy="1752600"/>
          </a:xfrm>
        </p:spPr>
        <p:txBody>
          <a:bodyPr/>
          <a:lstStyle/>
          <a:p>
            <a:r>
              <a:rPr lang="ru-RU" dirty="0" smtClean="0"/>
              <a:t>В средине января мы принесли луковицы в класс. Обрезали у них верхушки. Для посадки использовали пластиковые стаканчики и горшки с</a:t>
            </a:r>
          </a:p>
          <a:p>
            <a:r>
              <a:rPr lang="ru-RU" dirty="0" smtClean="0"/>
              <a:t>землёй.</a:t>
            </a:r>
          </a:p>
          <a:p>
            <a:endParaRPr lang="ru-RU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352800"/>
            <a:ext cx="4114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70743" y="23430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553200" cy="116205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Выращивание лука в зимних                            условиях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14800" y="1447800"/>
            <a:ext cx="46228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Лук выращивали в стаканчиках с водой и в </a:t>
            </a:r>
          </a:p>
          <a:p>
            <a:r>
              <a:rPr lang="ru-RU" sz="2800" dirty="0" smtClean="0"/>
              <a:t> горшках с землёй.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7086600" cy="116205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Изучали условия для роста лука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2438400"/>
            <a:ext cx="4343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943600" y="2438400"/>
            <a:ext cx="2743200" cy="3687763"/>
          </a:xfrm>
        </p:spPr>
        <p:txBody>
          <a:bodyPr/>
          <a:lstStyle/>
          <a:p>
            <a:r>
              <a:rPr lang="ru-RU" sz="2800" dirty="0" smtClean="0"/>
              <a:t>Луку, как и любому растению, нужны свет,</a:t>
            </a:r>
          </a:p>
          <a:p>
            <a:r>
              <a:rPr lang="ru-RU" sz="2800" dirty="0" smtClean="0"/>
              <a:t>тепло, воздух, вода.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553200" cy="6858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Условия роста лука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52599"/>
            <a:ext cx="28194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5800" y="1600200"/>
            <a:ext cx="4114800" cy="4648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Лук – растение длинного дня. Он хорошо переносит холод, может расти при </a:t>
            </a:r>
          </a:p>
          <a:p>
            <a:r>
              <a:rPr lang="ru-RU" sz="2400" dirty="0" smtClean="0"/>
              <a:t>положительной температуре,</a:t>
            </a:r>
          </a:p>
          <a:p>
            <a:r>
              <a:rPr lang="ru-RU" sz="2400" dirty="0" smtClean="0"/>
              <a:t>близко к нулю градусов. Семена лука в обычных условиях в почве прорастают медленно. Нужно их предварительно замочить.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Групповая работа над созданием проекта </a:t>
            </a:r>
            <a:br>
              <a:rPr lang="ru-RU" sz="3200" dirty="0" smtClean="0"/>
            </a:br>
            <a:r>
              <a:rPr lang="ru-RU" sz="3200" dirty="0" smtClean="0"/>
              <a:t>« Лук – зелёный друг»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3581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34798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/>
          <a:lstStyle/>
          <a:p>
            <a:r>
              <a:rPr lang="ru-RU" sz="3200" dirty="0" smtClean="0"/>
              <a:t>Искали интересный материал о луке в </a:t>
            </a:r>
            <a:br>
              <a:rPr lang="ru-RU" sz="3200" dirty="0" smtClean="0"/>
            </a:br>
            <a:r>
              <a:rPr lang="ru-RU" sz="3200" dirty="0" smtClean="0"/>
              <a:t>различных справочниках, энциклопедиях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4114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38862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Из истории лука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Это лук, одно из самых популярных и очень древних овощных растений. Его выращивают пять тысячелетий. Возделывание этой культуры началось в древнем Китае, затем перешло в Индию и Египет. </a:t>
            </a:r>
            <a:endParaRPr lang="ru-RU" dirty="0"/>
          </a:p>
        </p:txBody>
      </p:sp>
      <p:pic>
        <p:nvPicPr>
          <p:cNvPr id="4" name="Picture 4" descr="луков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43400"/>
            <a:ext cx="4038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Азия, горы Афганистана, Ирана – родина репчатого лука. Ведь слой земли в горах неглубок, поэтому корешки у него короткие слабые. Зато их много. Тоненькие, как струнки, они проникнут в любую щелку между камней, где найдётся земля.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 descr="лук афг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3505200" cy="17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У нас лук получил широкое распространение ещё в 8 веке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Даже в бедной семье</a:t>
            </a:r>
          </a:p>
          <a:p>
            <a:pPr eaLnBrk="1" hangingPunct="1">
              <a:buNone/>
            </a:pPr>
            <a:r>
              <a:rPr lang="ru-RU" dirty="0" smtClean="0"/>
              <a:t> суп не варили без</a:t>
            </a:r>
          </a:p>
          <a:p>
            <a:pPr eaLnBrk="1" hangingPunct="1">
              <a:buNone/>
            </a:pPr>
            <a:r>
              <a:rPr lang="ru-RU" dirty="0" smtClean="0"/>
              <a:t> луковицы. Она была не</a:t>
            </a:r>
          </a:p>
          <a:p>
            <a:pPr eaLnBrk="1" hangingPunct="1">
              <a:buNone/>
            </a:pPr>
            <a:r>
              <a:rPr lang="ru-RU" dirty="0" smtClean="0"/>
              <a:t> только приправой,</a:t>
            </a:r>
          </a:p>
          <a:p>
            <a:pPr eaLnBrk="1" hangingPunct="1">
              <a:buNone/>
            </a:pPr>
            <a:r>
              <a:rPr lang="ru-RU" dirty="0" smtClean="0"/>
              <a:t> но и защитницей от</a:t>
            </a:r>
          </a:p>
          <a:p>
            <a:pPr eaLnBrk="1" hangingPunct="1">
              <a:buNone/>
            </a:pPr>
            <a:r>
              <a:rPr lang="ru-RU" dirty="0" smtClean="0"/>
              <a:t> всех болезней.</a:t>
            </a:r>
          </a:p>
          <a:p>
            <a:pPr eaLnBrk="1" hangingPunct="1">
              <a:buNone/>
            </a:pPr>
            <a:r>
              <a:rPr lang="ru-RU" dirty="0" smtClean="0"/>
              <a:t>                                                        </a:t>
            </a:r>
          </a:p>
        </p:txBody>
      </p:sp>
      <p:pic>
        <p:nvPicPr>
          <p:cNvPr id="4" name="Picture 4" descr="лук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16113"/>
            <a:ext cx="2819400" cy="342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/>
              <a:t>Тип проекта</a:t>
            </a:r>
            <a:r>
              <a:rPr lang="ru-RU" dirty="0" smtClean="0"/>
              <a:t> – творческий, коллективный, долгосрочный.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Исполнители </a:t>
            </a:r>
            <a:r>
              <a:rPr lang="ru-RU" dirty="0" smtClean="0"/>
              <a:t>– учащиеся 2,3 классов и учитель.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Характер проекта</a:t>
            </a:r>
            <a:r>
              <a:rPr lang="ru-RU" dirty="0" smtClean="0"/>
              <a:t> – учебно-исследовательская работа.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Цель: </a:t>
            </a:r>
            <a:r>
              <a:rPr lang="ru-RU" dirty="0" smtClean="0"/>
              <a:t>вырастить зелёный лук для школьной столовой, получить навык исследовательской работы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0"/>
            <a:ext cx="289560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Лук от семи недуг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У лука есть особые</a:t>
            </a:r>
          </a:p>
          <a:p>
            <a:pPr>
              <a:buFontTx/>
              <a:buNone/>
            </a:pPr>
            <a:r>
              <a:rPr lang="ru-RU" dirty="0" smtClean="0"/>
              <a:t> летучие</a:t>
            </a:r>
          </a:p>
          <a:p>
            <a:pPr>
              <a:buFontTx/>
              <a:buNone/>
            </a:pPr>
            <a:r>
              <a:rPr lang="ru-RU" dirty="0" smtClean="0"/>
              <a:t>вещества –фитонциды,</a:t>
            </a:r>
          </a:p>
          <a:p>
            <a:pPr>
              <a:buFontTx/>
              <a:buNone/>
            </a:pPr>
            <a:r>
              <a:rPr lang="ru-RU" dirty="0" smtClean="0"/>
              <a:t>убивающие многие</a:t>
            </a:r>
          </a:p>
          <a:p>
            <a:pPr>
              <a:buFontTx/>
              <a:buNone/>
            </a:pPr>
            <a:r>
              <a:rPr lang="ru-RU" dirty="0" smtClean="0"/>
              <a:t> виды болезнетворных </a:t>
            </a:r>
          </a:p>
          <a:p>
            <a:pPr>
              <a:buFontTx/>
              <a:buNone/>
            </a:pPr>
            <a:r>
              <a:rPr lang="ru-RU" dirty="0" smtClean="0"/>
              <a:t>микробов.</a:t>
            </a:r>
          </a:p>
          <a:p>
            <a:pPr>
              <a:buFontTx/>
              <a:buNone/>
            </a:pPr>
            <a:r>
              <a:rPr lang="ru-RU" dirty="0" smtClean="0"/>
              <a:t>Кусочка лука достаточно, чтобы убить всех микробов в полости рта.</a:t>
            </a:r>
            <a:endParaRPr lang="ru-RU" dirty="0"/>
          </a:p>
        </p:txBody>
      </p:sp>
      <p:pic>
        <p:nvPicPr>
          <p:cNvPr id="4" name="Picture 6" descr="Сухой л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95400"/>
            <a:ext cx="3581400" cy="3505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Лук в народном творчестве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 Загадки</a:t>
            </a:r>
          </a:p>
          <a:p>
            <a:pPr>
              <a:buFontTx/>
              <a:buNone/>
            </a:pPr>
            <a:r>
              <a:rPr lang="ru-RU" dirty="0" smtClean="0"/>
              <a:t>Я вырос на грядке,</a:t>
            </a:r>
          </a:p>
          <a:p>
            <a:pPr>
              <a:buFontTx/>
              <a:buNone/>
            </a:pPr>
            <a:r>
              <a:rPr lang="ru-RU" dirty="0" smtClean="0"/>
              <a:t>Характер мой гадкий:</a:t>
            </a:r>
          </a:p>
          <a:p>
            <a:pPr>
              <a:buFontTx/>
              <a:buNone/>
            </a:pPr>
            <a:r>
              <a:rPr lang="ru-RU" dirty="0" smtClean="0"/>
              <a:t>Куда ни приду,</a:t>
            </a:r>
          </a:p>
          <a:p>
            <a:pPr>
              <a:buFontTx/>
              <a:buNone/>
            </a:pPr>
            <a:r>
              <a:rPr lang="ru-RU" dirty="0" smtClean="0"/>
              <a:t>Всех до слёз доведу.</a:t>
            </a:r>
          </a:p>
        </p:txBody>
      </p:sp>
      <p:pic>
        <p:nvPicPr>
          <p:cNvPr id="4" name="Picture 4" descr="лук на гряд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057400"/>
            <a:ext cx="3017838" cy="379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                                                                              Говорят, я горький,</a:t>
            </a:r>
          </a:p>
          <a:p>
            <a:pPr>
              <a:buFontTx/>
              <a:buNone/>
            </a:pPr>
            <a:r>
              <a:rPr lang="ru-RU" dirty="0" smtClean="0"/>
              <a:t>Говорят, я сладкий.</a:t>
            </a:r>
          </a:p>
          <a:p>
            <a:pPr>
              <a:buFontTx/>
              <a:buNone/>
            </a:pPr>
            <a:r>
              <a:rPr lang="ru-RU" dirty="0" smtClean="0"/>
              <a:t>Стрелочкой зелёной</a:t>
            </a:r>
          </a:p>
          <a:p>
            <a:pPr>
              <a:buFontTx/>
              <a:buNone/>
            </a:pPr>
            <a:r>
              <a:rPr lang="ru-RU" dirty="0" smtClean="0"/>
              <a:t>Я расту на грядке.</a:t>
            </a:r>
          </a:p>
          <a:p>
            <a:pPr>
              <a:buFontTx/>
              <a:buNone/>
            </a:pPr>
            <a:r>
              <a:rPr lang="ru-RU" dirty="0" smtClean="0"/>
              <a:t>Я полезный самый,</a:t>
            </a:r>
          </a:p>
          <a:p>
            <a:pPr>
              <a:buFontTx/>
              <a:buNone/>
            </a:pPr>
            <a:r>
              <a:rPr lang="ru-RU" dirty="0" smtClean="0"/>
              <a:t>В том даю я слово.</a:t>
            </a:r>
          </a:p>
          <a:p>
            <a:pPr>
              <a:buFontTx/>
              <a:buNone/>
            </a:pPr>
            <a:r>
              <a:rPr lang="ru-RU" dirty="0" smtClean="0"/>
              <a:t>Ешьте меня всяким – </a:t>
            </a:r>
          </a:p>
          <a:p>
            <a:pPr>
              <a:buFontTx/>
              <a:buNone/>
            </a:pPr>
            <a:r>
              <a:rPr lang="ru-RU" dirty="0" smtClean="0"/>
              <a:t>Будете здоровы.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 descr="зелёный л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962400" cy="4495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Пословицы о луке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Лук от семи недугов лечит.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Лук семь недугов изводит.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Попросту, без луку,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 на крестьянскую руку.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Лук да баня всё правит.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 descr="лук натю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143000"/>
            <a:ext cx="24384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Запомни!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             Разговорам вы не верьте,</a:t>
            </a:r>
          </a:p>
          <a:p>
            <a:pPr>
              <a:buFontTx/>
              <a:buNone/>
            </a:pPr>
            <a:r>
              <a:rPr lang="ru-RU" dirty="0" smtClean="0"/>
              <a:t>                        В пище очень ценен лук,</a:t>
            </a:r>
          </a:p>
          <a:p>
            <a:pPr>
              <a:buFontTx/>
              <a:buNone/>
            </a:pPr>
            <a:r>
              <a:rPr lang="ru-RU" dirty="0" smtClean="0"/>
              <a:t>                        Луком лечим мы недуг.</a:t>
            </a:r>
          </a:p>
          <a:p>
            <a:pPr>
              <a:buFontTx/>
              <a:buNone/>
            </a:pPr>
            <a:r>
              <a:rPr lang="ru-RU" dirty="0" smtClean="0"/>
              <a:t>                        И не враг он нам, а друг.</a:t>
            </a:r>
          </a:p>
          <a:p>
            <a:pPr eaLnBrk="1" hangingPunct="1"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1026" name="Picture 2" descr="лук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3048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Вызвать интерес детей к проектной деятельности, т. к. она дает возможность: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Проявить творчество мышления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Научиться элементам поисковой работы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Научиться способам поиска информации, ее анализа, структурирования.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96838"/>
            <a:ext cx="4267200" cy="211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autoRev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Актуальность темы:</a:t>
            </a:r>
            <a:r>
              <a:rPr lang="ru-RU" sz="2400" dirty="0" smtClean="0"/>
              <a:t> предметно-содержательная область проекта объединила все предметы, изучаемые в начальной школе, их взаимообусловленные связи. </a:t>
            </a: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Практическая направленность проекта </a:t>
            </a:r>
            <a:r>
              <a:rPr lang="ru-RU" sz="2400" dirty="0" smtClean="0"/>
              <a:t>в том, что каждый ребенок вырастил и подарил зелёные перья лука в школьную столовую.</a:t>
            </a: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Структура</a:t>
            </a:r>
            <a:r>
              <a:rPr lang="ru-RU" sz="2400" dirty="0" smtClean="0"/>
              <a:t> – блок теоретических знаний, практическая деятельность, опытно-экспериментальная работа.</a:t>
            </a: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Доминирующая деятельность в проекте</a:t>
            </a:r>
            <a:r>
              <a:rPr lang="ru-RU" sz="2400" dirty="0" smtClean="0"/>
              <a:t> – учебно-исследовательская, творческая и поисковая 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1" y="15240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1" build="p"/>
      <p:bldP spid="6147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lnSpc>
                <a:spcPct val="90000"/>
              </a:lnSpc>
              <a:buNone/>
            </a:pPr>
            <a:r>
              <a:rPr lang="ru-RU" sz="2400" b="1" dirty="0" smtClean="0"/>
              <a:t>Этапы проекта:</a:t>
            </a:r>
            <a:r>
              <a:rPr lang="ru-RU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Подготовительный этап.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Запуск проекта.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Основной этап.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Практическая работа.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Экспериментально-опытная работа.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Презентация.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Каждый этап проекта заканчивается рефлексией и диагностикой.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4800600"/>
            <a:ext cx="3124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autoRev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autoRev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autoRev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autoRev="1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1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/>
              <a:t>1</a:t>
            </a:r>
            <a:r>
              <a:rPr lang="ru-RU" sz="2400" b="1" dirty="0" smtClean="0"/>
              <a:t>. Подготовительный этап.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На подготовительном этапе – поддержка </a:t>
            </a:r>
            <a:r>
              <a:rPr lang="ru-RU" sz="2400" dirty="0" smtClean="0"/>
              <a:t>родителей.</a:t>
            </a: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2. Запуск проекта.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Начало поиска информации, выделение ступеней поиска для достижения главной цели. </a:t>
            </a: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3. Основной этап.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Дети собирали материал и изучали его по темам, их предлагали учащиеся в ходе работы над проектом, а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 “Идти от детей” – одна из заповедей учителя</a:t>
            </a:r>
          </a:p>
        </p:txBody>
      </p:sp>
      <p:pic>
        <p:nvPicPr>
          <p:cNvPr id="4" name="Picture 4" descr="катя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429000" cy="20573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autoRev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/>
              <a:t>Практическая работа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10318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3352800"/>
            <a:ext cx="3810000" cy="278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57158" y="1285860"/>
            <a:ext cx="8308975" cy="235745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середине января мы принесли луковицы в класс. Обрезали у них верхушки. Для посадки использовали пластиковые стаканчики и горшки с землёй.</a:t>
            </a:r>
          </a:p>
          <a:p>
            <a:endParaRPr lang="ru-RU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4114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70743" y="23430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Результативность проекта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lvl="1" eaLnBrk="1" hangingPunct="1"/>
            <a:r>
              <a:rPr lang="ru-RU" dirty="0" smtClean="0"/>
              <a:t>Творческий потенциал каждого учащегося раскрыт, каждый ученик публично продемонстрировал достигнутый результат, он был значим и интересен для детей, дети выступали в роли экологов, литераторов, историков, художников, озеленителей, ученых. Кругозор детей расширился, мыслительная деятельность активизировалась.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5" grpId="0" build="p"/>
      <p:bldP spid="23555" grpI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901</Words>
  <Application>Microsoft PowerPoint</Application>
  <PresentationFormat>Экран (4:3)</PresentationFormat>
  <Paragraphs>125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Оформление по умолчанию</vt:lpstr>
      <vt:lpstr>Документ</vt:lpstr>
      <vt:lpstr>«К школьнику относиться нужно не как к сосуду, который предстоит наполнить информацией, а как к факелу, который необходимо зажечь» В.А.Сухомлинский </vt:lpstr>
      <vt:lpstr>Лук-зелёный друг</vt:lpstr>
      <vt:lpstr>Слайд 3</vt:lpstr>
      <vt:lpstr>Слайд 4</vt:lpstr>
      <vt:lpstr>Слайд 5</vt:lpstr>
      <vt:lpstr>Слайд 6</vt:lpstr>
      <vt:lpstr>Слайд 7</vt:lpstr>
      <vt:lpstr>Практическая работа</vt:lpstr>
      <vt:lpstr>Результативность проекта</vt:lpstr>
      <vt:lpstr>Видеоэнциклопедия</vt:lpstr>
      <vt:lpstr>Искали интересный материал о луке в  различных справочниках, энциклопедиях. </vt:lpstr>
      <vt:lpstr>Групповая работа над созданием проекта  « Лук – зелёный друг»</vt:lpstr>
      <vt:lpstr>Можно говорить и о приобретенных    компетенциях детей, а именно – узнали, как сделать, сумели сделать, и будут делать самостоятельно сами в новых ситуациях.  </vt:lpstr>
      <vt:lpstr>Слайд 14</vt:lpstr>
      <vt:lpstr>В столовой:» Как вкусно!»</vt:lpstr>
      <vt:lpstr>СПАСИБО ЗА ВНИМАНИЕ!</vt:lpstr>
      <vt:lpstr>Список используемой литературы</vt:lpstr>
      <vt:lpstr>Слайд 18</vt:lpstr>
      <vt:lpstr>Слайд 19</vt:lpstr>
      <vt:lpstr>Практическая работа</vt:lpstr>
      <vt:lpstr>Выращивание лука в зимних                            условиях</vt:lpstr>
      <vt:lpstr>Изучали условия для роста лука</vt:lpstr>
      <vt:lpstr>Условия роста лука</vt:lpstr>
      <vt:lpstr>Групповая работа над созданием проекта  « Лук – зелёный друг»</vt:lpstr>
      <vt:lpstr>Искали интересный материал о луке в  различных справочниках, энциклопедиях. </vt:lpstr>
      <vt:lpstr>Из истории лука</vt:lpstr>
      <vt:lpstr>Слайд 27</vt:lpstr>
      <vt:lpstr>У нас лук получил широкое распространение ещё в 8 веке</vt:lpstr>
      <vt:lpstr>Слайд 29</vt:lpstr>
      <vt:lpstr>Лук от семи недуг</vt:lpstr>
      <vt:lpstr>Лук в народном творчестве</vt:lpstr>
      <vt:lpstr>Слайд 32</vt:lpstr>
      <vt:lpstr>Пословицы о луке</vt:lpstr>
      <vt:lpstr>Запомни!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назарова1</cp:lastModifiedBy>
  <cp:revision>43</cp:revision>
  <cp:lastPrinted>1601-01-01T00:00:00Z</cp:lastPrinted>
  <dcterms:created xsi:type="dcterms:W3CDTF">1601-01-01T00:00:00Z</dcterms:created>
  <dcterms:modified xsi:type="dcterms:W3CDTF">2013-11-04T17:44:03Z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