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6" r:id="rId6"/>
    <p:sldId id="260" r:id="rId7"/>
    <p:sldId id="258" r:id="rId8"/>
    <p:sldId id="262" r:id="rId9"/>
    <p:sldId id="273" r:id="rId10"/>
    <p:sldId id="270" r:id="rId11"/>
    <p:sldId id="271" r:id="rId12"/>
    <p:sldId id="275" r:id="rId13"/>
    <p:sldId id="277" r:id="rId14"/>
    <p:sldId id="282" r:id="rId15"/>
    <p:sldId id="272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109" autoAdjust="0"/>
  </p:normalViewPr>
  <p:slideViewPr>
    <p:cSldViewPr>
      <p:cViewPr varScale="1">
        <p:scale>
          <a:sx n="74" d="100"/>
          <a:sy n="74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6A674-60C1-4A10-89D6-CF62673E2EDA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287FD-8F66-412B-B349-E138E6AAA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32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87FD-8F66-412B-B349-E138E6AAAA7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1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87FD-8F66-412B-B349-E138E6AAAA7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6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87FD-8F66-412B-B349-E138E6AAAA7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4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87FD-8F66-412B-B349-E138E6AAAA7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4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87FD-8F66-412B-B349-E138E6AAAA7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6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87FD-8F66-412B-B349-E138E6AAAA7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38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00B0D4-4190-43E2-B860-1742A4D9FB9D}" type="slidenum">
              <a:rPr lang="ru-RU"/>
              <a:pPr/>
              <a:t>13</a:t>
            </a:fld>
            <a:endParaRPr 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6C2A-E8EC-4E93-B54A-8A9F23102AB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D731-3A9A-4194-9715-07D82BF18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6C2A-E8EC-4E93-B54A-8A9F23102AB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D731-3A9A-4194-9715-07D82BF18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6C2A-E8EC-4E93-B54A-8A9F23102AB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D731-3A9A-4194-9715-07D82BF182C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6C2A-E8EC-4E93-B54A-8A9F23102AB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D731-3A9A-4194-9715-07D82BF182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6C2A-E8EC-4E93-B54A-8A9F23102AB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D731-3A9A-4194-9715-07D82BF18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6C2A-E8EC-4E93-B54A-8A9F23102AB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D731-3A9A-4194-9715-07D82BF182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6C2A-E8EC-4E93-B54A-8A9F23102AB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D731-3A9A-4194-9715-07D82BF18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6C2A-E8EC-4E93-B54A-8A9F23102AB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D731-3A9A-4194-9715-07D82BF18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6C2A-E8EC-4E93-B54A-8A9F23102AB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D731-3A9A-4194-9715-07D82BF18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6C2A-E8EC-4E93-B54A-8A9F23102AB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D731-3A9A-4194-9715-07D82BF182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6C2A-E8EC-4E93-B54A-8A9F23102AB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D731-3A9A-4194-9715-07D82BF182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C06C2A-E8EC-4E93-B54A-8A9F23102AB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384D731-3A9A-4194-9715-07D82BF182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</a:rPr>
              <a:t>История России в баснях </a:t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</a:rPr>
              <a:t>И.А. Крылова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51520" y="836712"/>
            <a:ext cx="4572000" cy="5840413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волк сидит, прижавшись в угол задом.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Зубами щелкая  и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ощетиня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шерсть,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Глазами, кажется, хотел бы всех он съесть;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Но, видя то, что тут не перед стадом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что приходит наконец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Ему расчесться за овец,-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Пустился мой хитрец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переговоры…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/>
          </a:p>
        </p:txBody>
      </p:sp>
      <p:pic>
        <p:nvPicPr>
          <p:cNvPr id="13315" name="Содержимое 4" descr="ПРЕЗ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500063"/>
            <a:ext cx="40513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23528" y="188640"/>
            <a:ext cx="8820472" cy="6669360"/>
          </a:xfrm>
          <a:prstGeom prst="rect">
            <a:avLst/>
          </a:prstGeom>
        </p:spPr>
        <p:txBody>
          <a:bodyPr rtlCol="0">
            <a:normAutofit fontScale="40000" lnSpcReduction="20000"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ru-RU" sz="4300" dirty="0" smtClean="0"/>
              <a:t>      </a:t>
            </a: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Басня основана </a:t>
            </a:r>
            <a:r>
              <a:rPr lang="ru-RU" sz="5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следующих исторических событиях: во время </a:t>
            </a: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5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войны 1812 года намерения Наполеона вступить в мирные переговоры в связи с переломом хода войны были отклонены Кутузовым</a:t>
            </a:r>
            <a:r>
              <a:rPr lang="ru-RU" sz="5600" dirty="0">
                <a:solidFill>
                  <a:schemeClr val="tx1"/>
                </a:solidFill>
              </a:rPr>
              <a:t>. </a:t>
            </a:r>
            <a:endParaRPr lang="ru-RU" sz="5600" dirty="0" smtClean="0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Посол Наполеона 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Лористон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уверял М.И.Кутузова 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Император, мой повелитель имеет искреннее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желание покончить этот раздор между двумя великими и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великодушными народами и покончить его навсегда»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Волк тоже вступает 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переговоры:</a:t>
            </a:r>
            <a:endParaRPr lang="ru-RU" sz="5600" dirty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Друзья</a:t>
            </a:r>
            <a:r>
              <a:rPr lang="ru-RU" sz="5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К чему весь этот шум?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Я, ваш старинный сват и кум,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Пришел мириться к вам, совсем не ради ссоры,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Забудем прошлое , уставим общий лад!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5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не </a:t>
            </a:r>
            <a:r>
              <a:rPr lang="ru-RU" sz="5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впредь не трону здешних стад,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сам за них с другими грызться рад…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194" name="Picture 2" descr="C:\Users\Asus\Desktop\volk-napsar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1656"/>
            <a:ext cx="31683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7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07288" cy="3240360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полководец ответил : 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Я буду проклят потомством, если меня сочтут зачинщиком какого-либо соглашения, потому что таково теперешнее настроение моего народа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3501008"/>
            <a:ext cx="4427984" cy="335699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 ответил и ловчий в басне: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Послушай-ка, сосед,-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ловчий перервал  в ответ,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сер, а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я, приятель ,сед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волчью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вашу я давно натуру знаю: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обычай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мой: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волками иначе не делать мировой,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снявши шкуру с них долой» .</a:t>
            </a:r>
          </a:p>
          <a:p>
            <a:endParaRPr lang="ru-RU" sz="1400" dirty="0"/>
          </a:p>
        </p:txBody>
      </p:sp>
      <p:pic>
        <p:nvPicPr>
          <p:cNvPr id="9218" name="Picture 2" descr="C:\Users\Asus\Desktop\59565298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03143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67544" y="620688"/>
            <a:ext cx="822960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46100" indent="-4095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buNone/>
            </a:pPr>
            <a:r>
              <a:rPr lang="ru-RU" sz="4400" dirty="0">
                <a:latin typeface="Book Antiqua" pitchFamily="18" charset="0"/>
              </a:rPr>
              <a:t> 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свидетельству современников, басню «Волк на псарне»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И.А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Крылов собственноручно переписал и отдал жене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М.И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Кутузова, которая отправила ее мужу в письме.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М.И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Кутузов прочитал басню после сражения под Красным собравшимся вокруг него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офицерам.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78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874" y="476672"/>
            <a:ext cx="8370614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Asus\Desktop\sh39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636912"/>
            <a:ext cx="3136349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sus\Desktop\img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85642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899100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Произнеся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Ты сер, а я, приятель, сед»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Кутузов сдернул шапку со своей седой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головы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 громкое « ура!» было ответом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полководцу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 заодно и приветствием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поэту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17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214313"/>
            <a:ext cx="8115300" cy="5911850"/>
          </a:xfrm>
          <a:prstGeom prst="rect">
            <a:avLst/>
          </a:prstGeo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баснописец умер, последовало  высочайшее повеление воздвигнуть ему памятник. И.А. Крылову предстояло немедленно после кончины стать таким символом духовной силы,  каким до него были признаны только три литератора: М.В. Ломоносов, Г.Р .Державин и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Н.М. Карамзин. 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  </a:t>
            </a:r>
          </a:p>
        </p:txBody>
      </p:sp>
      <p:pic>
        <p:nvPicPr>
          <p:cNvPr id="16387" name="Picture 2" descr="D:\Documents and Settings\31\Рабочий стол\ПРЕЗ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57625"/>
            <a:ext cx="209708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D:\Documents and Settings\31\Рабочий стол\ПРЕЗ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57625"/>
            <a:ext cx="22860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D:\Documents and Settings\31\Рабочий стол\ПРЕЗ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857625"/>
            <a:ext cx="2071687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sz="half" idx="4294967295"/>
          </p:nvPr>
        </p:nvSpPr>
        <p:spPr>
          <a:xfrm>
            <a:off x="457200" y="836712"/>
            <a:ext cx="8043863" cy="54497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басни, впитавшие  в себя народную мудрость, оказали большое влияние на развитие русского общественного самосознания.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D:\Documents and Settings\31\Рабочий стол\ПРЕЗ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4000500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1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0000"/>
                </a:solidFill>
              </a:rPr>
              <a:t>Иван Андреевич</a:t>
            </a:r>
          </a:p>
          <a:p>
            <a:pPr algn="ctr"/>
            <a:r>
              <a:rPr lang="ru-RU" sz="4000" b="1" dirty="0">
                <a:solidFill>
                  <a:srgbClr val="000000"/>
                </a:solidFill>
              </a:rPr>
              <a:t>Крылов</a:t>
            </a:r>
          </a:p>
          <a:p>
            <a:pPr algn="ctr"/>
            <a:r>
              <a:rPr lang="ru-RU" sz="4000" b="1" dirty="0">
                <a:solidFill>
                  <a:srgbClr val="000000"/>
                </a:solidFill>
              </a:rPr>
              <a:t>1769 -1844</a:t>
            </a:r>
          </a:p>
          <a:p>
            <a:endParaRPr lang="ru-RU" dirty="0"/>
          </a:p>
        </p:txBody>
      </p:sp>
      <p:pic>
        <p:nvPicPr>
          <p:cNvPr id="5" name="Picture 2" descr="Басни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79013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0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88024" y="1340768"/>
            <a:ext cx="4070226" cy="468052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баснописец многие свои басни написал по следам конкретных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исторических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событий. Горячий отклик нашла в его творчестве Отечественная война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1812 г. Крылов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аллегорической форме выразил своё отношение не только к событиям войны, но и к конкретным участникам этих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событий.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07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268760"/>
            <a:ext cx="3672408" cy="4752528"/>
          </a:xfrm>
        </p:spPr>
      </p:pic>
    </p:spTree>
    <p:extLst>
      <p:ext uri="{BB962C8B-B14F-4D97-AF65-F5344CB8AC3E}">
        <p14:creationId xmlns:p14="http://schemas.microsoft.com/office/powerpoint/2010/main" val="36439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7544" y="404664"/>
            <a:ext cx="8219256" cy="1584177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/>
          <a:p>
            <a:pPr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баснях Крылова современники узнавали   Наполеона, Александра I, М.И. Кутузова.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 descr="C:\Users\Asus\Desktop\1520787599_napoleon-bona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252027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RIAN_00311146.HR_.ru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10196"/>
            <a:ext cx="28083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Desktop\068_17_2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06968"/>
            <a:ext cx="273630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1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16224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</a:rPr>
              <a:t>О событиях войны 1812 года и её участниках мы узнаем из </a:t>
            </a:r>
            <a:r>
              <a:rPr lang="ru-RU" sz="3200" b="1" dirty="0" smtClean="0">
                <a:solidFill>
                  <a:schemeClr val="tx1"/>
                </a:solidFill>
              </a:rPr>
              <a:t>басен: «Кот </a:t>
            </a:r>
            <a:r>
              <a:rPr lang="ru-RU" sz="3200" b="1" dirty="0">
                <a:solidFill>
                  <a:schemeClr val="tx1"/>
                </a:solidFill>
              </a:rPr>
              <a:t>и </a:t>
            </a:r>
            <a:r>
              <a:rPr lang="ru-RU" sz="3200" b="1" dirty="0" smtClean="0">
                <a:solidFill>
                  <a:schemeClr val="tx1"/>
                </a:solidFill>
              </a:rPr>
              <a:t>Повар</a:t>
            </a:r>
            <a:r>
              <a:rPr lang="ru-RU" sz="3200" b="1" dirty="0">
                <a:solidFill>
                  <a:schemeClr val="tx1"/>
                </a:solidFill>
              </a:rPr>
              <a:t>», «Раздел», «Ворона и Курица», «Щука и </a:t>
            </a:r>
            <a:r>
              <a:rPr lang="ru-RU" sz="3200" b="1" dirty="0" smtClean="0">
                <a:solidFill>
                  <a:schemeClr val="tx1"/>
                </a:solidFill>
              </a:rPr>
              <a:t>Кот</a:t>
            </a:r>
            <a:r>
              <a:rPr lang="ru-RU" sz="3200" b="1" dirty="0">
                <a:solidFill>
                  <a:schemeClr val="tx1"/>
                </a:solidFill>
              </a:rPr>
              <a:t>», «Обоз</a:t>
            </a:r>
            <a:r>
              <a:rPr lang="ru-RU" sz="3200" b="1" dirty="0" smtClean="0">
                <a:solidFill>
                  <a:schemeClr val="tx1"/>
                </a:solidFill>
              </a:rPr>
              <a:t>» и др.</a:t>
            </a:r>
            <a:endParaRPr lang="ru-RU" sz="3200" b="1" dirty="0"/>
          </a:p>
        </p:txBody>
      </p:sp>
      <p:pic>
        <p:nvPicPr>
          <p:cNvPr id="4098" name="Picture 2" descr="C:\Users\Asus\Desktop\img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64096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5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428625"/>
            <a:ext cx="8401050" cy="5697538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Самая популярная басня И.А. Крылова, 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связанная с событиями Отечественной войны, -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«Волк на псарне».</a:t>
            </a:r>
          </a:p>
          <a:p>
            <a:pPr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sus\Desktop\fables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2767"/>
            <a:ext cx="8043294" cy="49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26945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«Волк на псарне»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454685">
            <a:off x="5280978" y="2025911"/>
            <a:ext cx="335653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Крылов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использовал в написании басни ходившие в народе легенды о знаменитом полководце. Так, рассказывали, что перед отъездом в армию один из родственников Кутузова спросил его: «Неужели вы, дядюшка, надеетесь разбить Наполеона?» Он ответил: «Нет! А обмануть надеюсь».</a:t>
            </a:r>
          </a:p>
        </p:txBody>
      </p:sp>
      <p:pic>
        <p:nvPicPr>
          <p:cNvPr id="5122" name="Picture 2" descr="C:\Users\Asus\Desktop\0013-009-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004">
            <a:off x="827584" y="1772816"/>
            <a:ext cx="3125987" cy="435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412776"/>
            <a:ext cx="8229600" cy="864096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dirty="0"/>
              <a:t> </a:t>
            </a:r>
            <a:r>
              <a:rPr lang="ru-RU" sz="3600" dirty="0">
                <a:solidFill>
                  <a:schemeClr val="tx1"/>
                </a:solidFill>
              </a:rPr>
              <a:t>Главные герои басни - это </a:t>
            </a:r>
            <a:r>
              <a:rPr lang="ru-RU" sz="3600" dirty="0" smtClean="0">
                <a:solidFill>
                  <a:schemeClr val="tx1"/>
                </a:solidFill>
              </a:rPr>
              <a:t>образы -антиподы, в них Крылов выводит Наполеона (Волк) </a:t>
            </a:r>
            <a:r>
              <a:rPr lang="ru-RU" sz="3600" dirty="0">
                <a:solidFill>
                  <a:schemeClr val="tx1"/>
                </a:solidFill>
              </a:rPr>
              <a:t>и </a:t>
            </a:r>
            <a:r>
              <a:rPr lang="ru-RU" sz="3600" dirty="0" smtClean="0">
                <a:solidFill>
                  <a:schemeClr val="tx1"/>
                </a:solidFill>
              </a:rPr>
              <a:t>Кутузова (Ловчий), </a:t>
            </a:r>
            <a:r>
              <a:rPr lang="ru-RU" sz="3600" dirty="0">
                <a:solidFill>
                  <a:schemeClr val="tx1"/>
                </a:solidFill>
              </a:rPr>
              <a:t>основных действующих лиц в событиях войны </a:t>
            </a:r>
            <a:r>
              <a:rPr lang="ru-RU" sz="3600" dirty="0" smtClean="0">
                <a:solidFill>
                  <a:schemeClr val="tx1"/>
                </a:solidFill>
              </a:rPr>
              <a:t>1812 года. Под овчарней подразумевается Россия, а псарня – это русская </a:t>
            </a:r>
            <a:r>
              <a:rPr lang="ru-RU" sz="3600" dirty="0" err="1" smtClean="0">
                <a:solidFill>
                  <a:schemeClr val="tx1"/>
                </a:solidFill>
              </a:rPr>
              <a:t>армия.</a:t>
            </a:r>
            <a:r>
              <a:rPr lang="ru-RU" sz="3600" dirty="0" err="1" smtClean="0"/>
              <a:t>года</a:t>
            </a:r>
            <a:r>
              <a:rPr lang="ru-RU" dirty="0" smtClean="0"/>
              <a:t>,</a:t>
            </a:r>
            <a:endParaRPr lang="ru-RU" dirty="0" smtClean="0">
              <a:solidFill>
                <a:srgbClr val="AC221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146" name="Picture 2" descr="C:\Users\Asus\Desktop\IAKrylov-Volk-na-psarn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64087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05064"/>
            <a:ext cx="7408333" cy="2520280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Волк ночью, думая залезть в овчарню,</a:t>
            </a:r>
          </a:p>
          <a:p>
            <a:pPr algn="ctr">
              <a:buFont typeface="Arial" charset="0"/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Попал на псарню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Arial" charset="0"/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Аллегория сразу понятна. Это не волк ошибся и </a:t>
            </a:r>
          </a:p>
          <a:p>
            <a:pPr algn="ctr">
              <a:buFont typeface="Arial" charset="0"/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опал не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туда,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Наполеон просчитался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Font typeface="Arial" charset="0"/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думая, что для него Москва будет легкой добычей, 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сам оказался в безвыходном положении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306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Asus\Desktop\volk-napsar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9" y="692696"/>
            <a:ext cx="77048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272</TotalTime>
  <Words>633</Words>
  <Application>Microsoft Office PowerPoint</Application>
  <PresentationFormat>Экран (4:3)</PresentationFormat>
  <Paragraphs>71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История России в баснях  И.А. Крылова</vt:lpstr>
      <vt:lpstr>Презентация PowerPoint</vt:lpstr>
      <vt:lpstr>  </vt:lpstr>
      <vt:lpstr>Презентация PowerPoint</vt:lpstr>
      <vt:lpstr>О событиях войны 1812 года и её участниках мы узнаем из басен: «Кот и Повар», «Раздел», «Ворона и Курица», «Щука и Кот», «Обоз» и др.</vt:lpstr>
      <vt:lpstr>Презентация PowerPoint</vt:lpstr>
      <vt:lpstr>«Волк на псарне»</vt:lpstr>
      <vt:lpstr> Главные герои басни - это образы -антиподы, в них Крылов выводит Наполеона (Волк) и Кутузова (Ловчий), основных действующих лиц в событиях войны 1812 года. Под овчарней подразумевается Россия, а псарня – это русская армия.года,</vt:lpstr>
      <vt:lpstr>Презентация PowerPoint</vt:lpstr>
      <vt:lpstr>Презентация PowerPoint</vt:lpstr>
      <vt:lpstr>Презентация PowerPoint</vt:lpstr>
      <vt:lpstr>Русский полководец ответил : « Я буду проклят потомством, если меня сочтут зачинщиком какого-либо соглашения, потому что таково теперешнее настроение моего народа».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Исторические события и личности в баснях И.А. Крылова</dc:title>
  <dc:creator>Asus</dc:creator>
  <cp:lastModifiedBy>Asus</cp:lastModifiedBy>
  <cp:revision>28</cp:revision>
  <dcterms:created xsi:type="dcterms:W3CDTF">2018-11-23T16:10:21Z</dcterms:created>
  <dcterms:modified xsi:type="dcterms:W3CDTF">2018-12-11T18:36:01Z</dcterms:modified>
</cp:coreProperties>
</file>