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798" y="611231"/>
            <a:ext cx="9997784" cy="19645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Анализ стихотворения </a:t>
            </a:r>
            <a:br>
              <a:rPr lang="ru-RU" b="1" dirty="0"/>
            </a:br>
            <a:r>
              <a:rPr lang="ru-RU" b="1" dirty="0"/>
              <a:t>А. С. Пушкина </a:t>
            </a:r>
            <a:br>
              <a:rPr lang="ru-RU" b="1" dirty="0"/>
            </a:br>
            <a:r>
              <a:rPr lang="ru-RU" b="1" dirty="0"/>
              <a:t>« Погасло дневное </a:t>
            </a:r>
            <a:r>
              <a:rPr lang="ru-RU" b="1" dirty="0" smtClean="0"/>
              <a:t>светило»</a:t>
            </a:r>
            <a:br>
              <a:rPr lang="ru-RU" b="1" dirty="0" smtClean="0"/>
            </a:br>
            <a:r>
              <a:rPr lang="ru-RU" b="1" dirty="0" smtClean="0"/>
              <a:t>Подготовил </a:t>
            </a:r>
            <a:r>
              <a:rPr lang="ru-RU" b="1" dirty="0" err="1" smtClean="0"/>
              <a:t>Чешля</a:t>
            </a:r>
            <a:r>
              <a:rPr lang="ru-RU" b="1" smtClean="0"/>
              <a:t> Николай</a:t>
            </a:r>
            <a:endParaRPr lang="ru-RU" b="1" dirty="0"/>
          </a:p>
        </p:txBody>
      </p:sp>
      <p:pic>
        <p:nvPicPr>
          <p:cNvPr id="4098" name="Picture 2" descr="https://w-dog.ru/wallpapers/1/29/4359383746067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00" y="2795192"/>
            <a:ext cx="891168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6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 fontAlgn="base"/>
            <a:r>
              <a:rPr lang="ru-RU" sz="2300" dirty="0">
                <a:solidFill>
                  <a:schemeClr val="tx1"/>
                </a:solidFill>
                <a:latin typeface="Georgia" panose="02040502050405020303" pitchFamily="18" charset="0"/>
              </a:rPr>
              <a:t>В 1820 году Пушкин за излишне вольнодумные стихотворения был приговорен к ссылке в Сибирь. Но, благодаря его друзьям, наказание смягчили, и, вместо северного плена, поэта перевели на </a:t>
            </a:r>
            <a:r>
              <a:rPr lang="ru-RU" sz="2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юг, </a:t>
            </a:r>
            <a:r>
              <a:rPr lang="ru-RU" sz="2300" dirty="0">
                <a:solidFill>
                  <a:schemeClr val="tx1"/>
                </a:solidFill>
                <a:latin typeface="Georgia" panose="02040502050405020303" pitchFamily="18" charset="0"/>
              </a:rPr>
              <a:t>в кишиневскую канцелярию.</a:t>
            </a:r>
          </a:p>
          <a:p>
            <a:r>
              <a:rPr lang="ru-RU" sz="2300" dirty="0">
                <a:solidFill>
                  <a:schemeClr val="tx1"/>
                </a:solidFill>
                <a:latin typeface="Georgia" panose="02040502050405020303" pitchFamily="18" charset="0"/>
              </a:rPr>
              <a:t>Немногим позже Пушкин тяжело заболевает, и его друзья Раевские забирают его с собой в путешествие на Кавказ и в Крым, чтобы ускорить выздоровление поэта. 18 августа 1820 года они отбывают в Гурзуф на корабле. Во время этого плавания автор и пишет элегию «Погасло дневное светило</a:t>
            </a:r>
            <a:r>
              <a:rPr lang="ru-RU" sz="2300" dirty="0" smtClean="0">
                <a:solidFill>
                  <a:schemeClr val="tx1"/>
                </a:solidFill>
                <a:latin typeface="Georgia" panose="02040502050405020303" pitchFamily="18" charset="0"/>
              </a:rPr>
              <a:t>»</a:t>
            </a:r>
          </a:p>
          <a:p>
            <a:r>
              <a:rPr lang="ru-RU" sz="2300" dirty="0">
                <a:solidFill>
                  <a:schemeClr val="tx1"/>
                </a:solidFill>
                <a:latin typeface="Georgia" panose="02040502050405020303" pitchFamily="18" charset="0"/>
              </a:rPr>
              <a:t>Пушкин впервые видел море, и оно заворожило его.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133600"/>
            <a:ext cx="4313238" cy="358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дея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7887" y="2133600"/>
            <a:ext cx="5615189" cy="37776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Стихотворение «Погасло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дневное светило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» — философская элегия. Оно представляет собой грустные размышления лирического героя о прощании с родными берегами, с рано ушедшей молодостью,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с любимыми друзьями.    </a:t>
            </a:r>
          </a:p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«Погасло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дневное светило” – это 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  прекрасное 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подражание Байрону, эта романтическая элегия занимает особое место в творческом наследии Пушкина.</a:t>
            </a:r>
            <a: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1600" dirty="0">
                <a:latin typeface="Georgia" panose="02040502050405020303" pitchFamily="18" charset="0"/>
              </a:rPr>
              <a:t/>
            </a:r>
            <a:br>
              <a:rPr lang="ru-RU" sz="1600" dirty="0">
                <a:latin typeface="Georgia" panose="02040502050405020303" pitchFamily="18" charset="0"/>
              </a:rPr>
            </a:br>
            <a:endParaRPr lang="ru-RU" sz="1600" dirty="0">
              <a:latin typeface="Georgia" panose="02040502050405020303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9111" y="1442434"/>
            <a:ext cx="5025714" cy="44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Тема, композиция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31076" y="1609859"/>
            <a:ext cx="4572000" cy="4675031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ru-RU" sz="6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Главная </a:t>
            </a:r>
            <a:r>
              <a:rPr lang="ru-RU" sz="6800" b="1" dirty="0">
                <a:solidFill>
                  <a:schemeClr val="tx1"/>
                </a:solidFill>
                <a:latin typeface="Georgia" panose="02040502050405020303" pitchFamily="18" charset="0"/>
              </a:rPr>
              <a:t>тема </a:t>
            </a:r>
            <a:r>
              <a:rPr lang="ru-RU" sz="6800" dirty="0">
                <a:solidFill>
                  <a:schemeClr val="tx1"/>
                </a:solidFill>
                <a:latin typeface="Georgia" panose="02040502050405020303" pitchFamily="18" charset="0"/>
              </a:rPr>
              <a:t>– невеселые размышления </a:t>
            </a:r>
            <a:r>
              <a:rPr lang="ru-RU" sz="6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лирического героя</a:t>
            </a:r>
            <a:r>
              <a:rPr lang="ru-RU" sz="6800" dirty="0">
                <a:solidFill>
                  <a:schemeClr val="tx1"/>
                </a:solidFill>
                <a:latin typeface="Georgia" panose="02040502050405020303" pitchFamily="18" charset="0"/>
              </a:rPr>
              <a:t>, связанные с потерей возможности посещать родные края. Он – изгнанник, который тоскует за родными местами, гонимый не зависящими от него. Таков основной смысл произведения.</a:t>
            </a:r>
            <a:br>
              <a:rPr lang="ru-RU" sz="68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6800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68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6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Композиция</a:t>
            </a:r>
            <a:r>
              <a:rPr lang="ru-RU" sz="6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6800" dirty="0">
                <a:solidFill>
                  <a:schemeClr val="tx1"/>
                </a:solidFill>
                <a:latin typeface="Georgia" panose="02040502050405020303" pitchFamily="18" charset="0"/>
              </a:rPr>
              <a:t>– трехчастная, части отделены друг от друга рефреном. В первой всего две строки, вторая описывает состояние героя, который, с одной стороны, тоскует о родных краях, с другой – надеется на исцеление, которое ему подарят волшебные южные земли</a:t>
            </a:r>
            <a:r>
              <a:rPr lang="ru-RU" sz="6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6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6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Жанр</a:t>
            </a:r>
            <a:r>
              <a:rPr lang="ru-RU" sz="6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ru-RU" sz="6800" dirty="0">
                <a:solidFill>
                  <a:schemeClr val="tx1"/>
                </a:solidFill>
                <a:latin typeface="Georgia" panose="02040502050405020303" pitchFamily="18" charset="0"/>
              </a:rPr>
              <a:t>– романтическая элегия</a:t>
            </a:r>
            <a:r>
              <a:rPr lang="ru-RU" sz="6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ru-RU" sz="6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fontAlgn="base">
              <a:buNone/>
            </a:pPr>
            <a:r>
              <a:rPr lang="ru-RU" sz="68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Стихотворный </a:t>
            </a:r>
            <a:r>
              <a:rPr lang="ru-RU" sz="6800" b="1" dirty="0">
                <a:solidFill>
                  <a:schemeClr val="tx1"/>
                </a:solidFill>
                <a:latin typeface="Georgia" panose="02040502050405020303" pitchFamily="18" charset="0"/>
              </a:rPr>
              <a:t>размер </a:t>
            </a:r>
            <a:r>
              <a:rPr lang="ru-RU" sz="6800" dirty="0">
                <a:solidFill>
                  <a:schemeClr val="tx1"/>
                </a:solidFill>
                <a:latin typeface="Georgia" panose="02040502050405020303" pitchFamily="18" charset="0"/>
              </a:rPr>
              <a:t>– разностопный ямб с кольцевой и перекрестной рифмовкой.</a:t>
            </a:r>
          </a:p>
          <a:p>
            <a:pPr marL="0" indent="0" fontAlgn="base">
              <a:buNone/>
            </a:pPr>
            <a:endParaRPr lang="ru-RU" sz="2900" dirty="0">
              <a:latin typeface="Georgia" panose="02040502050405020303" pitchFamily="18" charset="0"/>
            </a:endParaRPr>
          </a:p>
          <a:p>
            <a:pPr marL="0" indent="0" fontAlgn="base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0" indent="0" fontAlgn="base">
              <a:buNone/>
            </a:pPr>
            <a:endParaRPr lang="ru-RU" dirty="0">
              <a:latin typeface="Georgia" panose="02040502050405020303" pitchFamily="18" charset="0"/>
            </a:endParaRPr>
          </a:p>
          <a:p>
            <a:pPr marL="0" indent="0" fontAlgn="base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84533" y="1326524"/>
            <a:ext cx="4366775" cy="440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9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Жанр, стихотворный </a:t>
            </a:r>
            <a:r>
              <a:rPr lang="ru-RU" dirty="0"/>
              <a:t>размер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33341" y="1416677"/>
            <a:ext cx="5769735" cy="449454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Жанр определить несложно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. Это романтическая элегия, подражание байроновским произведениям – в молодости Пушкин был очень увлечен творчеством этого английского поэта. В то же время, в отличие от отстраненного прощания </a:t>
            </a:r>
            <a:r>
              <a:rPr lang="ru-RU" dirty="0" err="1">
                <a:solidFill>
                  <a:schemeClr val="tx1"/>
                </a:solidFill>
                <a:latin typeface="Georgia" panose="02040502050405020303" pitchFamily="18" charset="0"/>
              </a:rPr>
              <a:t>Чайлд</a:t>
            </a:r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-Гарольда (образу которого явно подражает лирический герой), эмоциональный настрой пушкинского произведения гораздо ярче.</a:t>
            </a:r>
          </a:p>
          <a:p>
            <a:r>
              <a:rPr lang="ru-RU" dirty="0">
                <a:solidFill>
                  <a:schemeClr val="tx1"/>
                </a:solidFill>
                <a:latin typeface="Georgia" panose="02040502050405020303" pitchFamily="18" charset="0"/>
              </a:rPr>
              <a:t>Произведение написано разностопным ямбом с чередованием мужской и женской рифмы. Эти приемы, а также чередующаяся рифмовка (кольцевая и перекрестная) делают стихотворение более близким к обычной речи. Таким образом Пушкин показывает, что проблема, поставленная в произведении, является общечеловеческой</a:t>
            </a:r>
            <a:r>
              <a:rPr lang="ru-RU" dirty="0" smtClean="0">
                <a:solidFill>
                  <a:schemeClr val="tx1"/>
                </a:solidFill>
                <a:latin typeface="Georgia" panose="02040502050405020303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2052" name="Picture 4" descr="ÐÐÐÐ ÐÐ Ð Ð¸ÑÑÐ½Ð¾Ðº ÐÐ²ÐµÑÐµÐ²Ð°, ÑÐ´ÐµÐ»Ð°Ð½Ð½ÑÐ¹ Ñ Ð¿Ð¾ÑÑÑÐµÑÐ° ÐÐµÑÑÐ° 1822 Ð³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124" y="1542126"/>
            <a:ext cx="2839669" cy="405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75712"/>
          </a:xfrm>
        </p:spPr>
        <p:txBody>
          <a:bodyPr/>
          <a:lstStyle/>
          <a:p>
            <a:r>
              <a:rPr lang="ru-RU" dirty="0" smtClean="0"/>
              <a:t>Средства выразительности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6220" y="1704622"/>
            <a:ext cx="6555346" cy="4206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dirty="0" smtClean="0">
                <a:solidFill>
                  <a:schemeClr val="tx1"/>
                </a:solidFill>
                <a:latin typeface="Georgia" panose="02040502050405020303" pitchFamily="18" charset="0"/>
              </a:rPr>
              <a:t>          Возвышенный </a:t>
            </a:r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слог, сочетающийся с ясностью и простотой мысли, делает “Погасло дневное светило” совершенным с точки зрения художественных средств. Пушкин использует в элегии следующие средства выразительности</a:t>
            </a:r>
            <a:r>
              <a:rPr lang="ru-RU" sz="1900" dirty="0" smtClean="0">
                <a:solidFill>
                  <a:schemeClr val="tx1"/>
                </a:solidFill>
                <a:latin typeface="Georgia" panose="02040502050405020303" pitchFamily="18" charset="0"/>
              </a:rPr>
              <a:t>:</a:t>
            </a:r>
            <a:endParaRPr lang="ru-RU" sz="19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Эпитеты – “послушное ветрило”, “угрюмый океан”, “берег отдаленный”, “земля полуденная”, “волшебные края”, “мечта знакомая”, “брега печальные”, “туманная родина”, “потерянная младость”, “легкокрылая радость”, “сердце хладное”, “весна златая”.</a:t>
            </a:r>
          </a:p>
          <a:p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Метафоры – “мечта летает”, “летает корабль”, “младость отцвела”.</a:t>
            </a:r>
          </a:p>
          <a:p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Инверсии – “земля полуденная”, “туман вечерний”, “пределы дальние”.</a:t>
            </a:r>
          </a:p>
          <a:p>
            <a:r>
              <a:rPr lang="ru-RU" sz="1900" dirty="0">
                <a:solidFill>
                  <a:schemeClr val="tx1"/>
                </a:solidFill>
                <a:latin typeface="Georgia" panose="02040502050405020303" pitchFamily="18" charset="0"/>
              </a:rPr>
              <a:t>Также поэт использует устаревшие слова, создавая таким образом возвышенный слог. Для этого используются и перифразы.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35397" y="1365797"/>
            <a:ext cx="3422134" cy="44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610</TotalTime>
  <Words>428</Words>
  <Application>Microsoft Office PowerPoint</Application>
  <PresentationFormat>Произвольный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Легкий дым</vt:lpstr>
      <vt:lpstr>Анализ стихотворения  А. С. Пушкина  « Погасло дневное светило» Подготовил Чешля Николай</vt:lpstr>
      <vt:lpstr>История создания</vt:lpstr>
      <vt:lpstr>Идея</vt:lpstr>
      <vt:lpstr>Тема, композиция</vt:lpstr>
      <vt:lpstr>Жанр, стихотворный размер</vt:lpstr>
      <vt:lpstr>Средства выразительности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стихотворения А С пушкина « погасло дневное светило.</dc:title>
  <dc:creator>Коля</dc:creator>
  <cp:lastModifiedBy>User</cp:lastModifiedBy>
  <cp:revision>23</cp:revision>
  <dcterms:created xsi:type="dcterms:W3CDTF">2018-12-05T18:51:21Z</dcterms:created>
  <dcterms:modified xsi:type="dcterms:W3CDTF">2018-12-11T16:58:54Z</dcterms:modified>
</cp:coreProperties>
</file>