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59" r:id="rId5"/>
    <p:sldId id="261" r:id="rId6"/>
    <p:sldId id="267" r:id="rId7"/>
    <p:sldId id="262" r:id="rId8"/>
    <p:sldId id="270" r:id="rId9"/>
    <p:sldId id="263" r:id="rId10"/>
    <p:sldId id="266" r:id="rId11"/>
    <p:sldId id="265" r:id="rId12"/>
    <p:sldId id="273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5000"/>
    <a:srgbClr val="007A00"/>
    <a:srgbClr val="194B32"/>
    <a:srgbClr val="006600"/>
    <a:srgbClr val="6C0000"/>
    <a:srgbClr val="753805"/>
    <a:srgbClr val="7A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3134" autoAdjust="0"/>
  </p:normalViewPr>
  <p:slideViewPr>
    <p:cSldViewPr>
      <p:cViewPr>
        <p:scale>
          <a:sx n="48" d="100"/>
          <a:sy n="48" d="100"/>
        </p:scale>
        <p:origin x="-260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6192688" cy="16561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/>
              <a:t>Совместная акция</a:t>
            </a:r>
            <a:br>
              <a:rPr lang="ru-RU" b="1" dirty="0" smtClean="0"/>
            </a:br>
            <a:r>
              <a:rPr lang="ru-RU" b="1" dirty="0" smtClean="0"/>
              <a:t> «Чистый город»</a:t>
            </a:r>
            <a:endParaRPr lang="ru-RU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BodoniNova" pitchFamily="18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852936"/>
            <a:ext cx="8136904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Разработчик:</a:t>
            </a:r>
          </a:p>
          <a:p>
            <a:pPr lvl="0">
              <a:spcBef>
                <a:spcPct val="0"/>
              </a:spcBef>
            </a:pP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Воспитатель Е.Н. </a:t>
            </a:r>
            <a:r>
              <a:rPr lang="ru-RU" sz="3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Хаткевич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  <a:ea typeface="+mj-ea"/>
                <a:cs typeface="+mj-cs"/>
              </a:rPr>
              <a:t>совместно с родителями и детьми</a:t>
            </a:r>
          </a:p>
          <a:p>
            <a:pPr lvl="0">
              <a:spcBef>
                <a:spcPct val="0"/>
              </a:spcBef>
            </a:pPr>
            <a:r>
              <a:rPr lang="ru-RU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 детей: </a:t>
            </a:r>
            <a:r>
              <a:rPr lang="ru-RU" sz="3600" dirty="0" smtClean="0"/>
              <a:t>дети подготовительной группы</a:t>
            </a:r>
            <a:r>
              <a:rPr lang="ru-RU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ru-RU" sz="3600" b="1" i="0" u="none" strike="noStrike" kern="1200" cap="none" spc="0" normalizeH="0" baseline="0" noProof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_BodoniNova" pitchFamily="18" charset="-52"/>
              <a:ea typeface="+mj-ea"/>
              <a:cs typeface="+mj-cs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/>
              <a:t>2 этап реализации проекта</a:t>
            </a:r>
            <a:endParaRPr lang="ru-RU" sz="20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260648"/>
          <a:ext cx="8712968" cy="6414712"/>
        </p:xfrm>
        <a:graphic>
          <a:graphicData uri="http://schemas.openxmlformats.org/drawingml/2006/table">
            <a:tbl>
              <a:tblPr/>
              <a:tblGrid>
                <a:gridCol w="216024"/>
                <a:gridCol w="2016224"/>
                <a:gridCol w="3527172"/>
                <a:gridCol w="29535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Этапы акции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педагога с детьми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с семьёй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тревога. «Чистый дворик»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Решение проблемных ситуации:  что нужно делать, чтобы стало меньше мусора на улицах города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Просмотр и обсуждение презентации «Враг природе - это мусор!»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 - Чтение  литературных   произведений: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Н.А.Рыжова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«Как  люди  речку 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обидели»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0" dirty="0" smtClean="0"/>
                        <a:t>Стихи об экологии для дошкольников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 другие.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Рисунки детей «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Улицы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 нашего города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Трудовой десант (субботник) по уборке территории дошкольного  учреждения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«Отходы как ресурс» (привлечение родителей  к сбору пластиковых отходов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Экологические знаки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Изготовление</a:t>
                      </a: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экологических знаков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«Не сори!»,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«Соблюдай чистоту!»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Занятие с элементами театрализованной деятельности «День Земли»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Круглый стол "Воспитание доброты к природе"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 Консультации: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 «Вторая  жизнь 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коробки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тропа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Фотостенд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 использованием фотографий субботника «Вот как стало чисто!».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Экологическая игра «Спаси планету»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Семейный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конкурс на лучшую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поделку из утилизированного материала: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«Мама, папа, я – творим чудеса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»;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  <a:buFontTx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Семейный  фотоальбом «Отдыхаем, не вредя!»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газета- плакат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Знакомство с народной мудростью: пословицами, поговорками о бережном отношении к природе.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Рисование экологического плаката к пословицам и поговоркам.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Конкурс для родителей на лучшую листовку на тему «Сделаем наш город чище».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  - Родительское собрание совместно с детьми «Войди в природу другом!»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Выставка  «Природа и творчество»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xit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3 этап реализации проекта- заключительный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/>
              <a:t>Оценка эффективности проведенной работы по формированию экологической культуры детей старшего дошкольного возраста: </a:t>
            </a:r>
          </a:p>
          <a:p>
            <a:pPr lvl="0" algn="just">
              <a:spcBef>
                <a:spcPts val="0"/>
              </a:spcBef>
            </a:pPr>
            <a:r>
              <a:rPr lang="ru-RU" sz="2200" dirty="0" smtClean="0"/>
              <a:t>повторное анкетирование родителей;</a:t>
            </a:r>
          </a:p>
          <a:p>
            <a:pPr lvl="0" algn="just">
              <a:spcBef>
                <a:spcPts val="0"/>
              </a:spcBef>
            </a:pPr>
            <a:r>
              <a:rPr lang="ru-RU" sz="2200" dirty="0" smtClean="0"/>
              <a:t>открытое мероприятий «Костюмированное шоу». Показ костюмов из мусора выполненные родителями.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200" dirty="0" smtClean="0"/>
              <a:t>Оформление и публикация методических материалов:</a:t>
            </a:r>
          </a:p>
          <a:p>
            <a:pPr lvl="0" algn="just">
              <a:spcBef>
                <a:spcPts val="0"/>
              </a:spcBef>
            </a:pPr>
            <a:r>
              <a:rPr lang="ru-RU" sz="2200" dirty="0" smtClean="0"/>
              <a:t>обновление экологического стенда в группе ДОО;</a:t>
            </a:r>
          </a:p>
          <a:p>
            <a:pPr lvl="0" algn="just">
              <a:spcBef>
                <a:spcPts val="0"/>
              </a:spcBef>
            </a:pPr>
            <a:r>
              <a:rPr lang="ru-RU" sz="2200" dirty="0" smtClean="0"/>
              <a:t>создание экологической </a:t>
            </a:r>
            <a:r>
              <a:rPr lang="ru-RU" sz="2200" dirty="0" err="1" smtClean="0"/>
              <a:t>фотогаллереи</a:t>
            </a:r>
            <a:r>
              <a:rPr lang="ru-RU" sz="2200" dirty="0" smtClean="0"/>
              <a:t>;</a:t>
            </a:r>
          </a:p>
          <a:p>
            <a:pPr lvl="0" algn="just">
              <a:spcBef>
                <a:spcPts val="0"/>
              </a:spcBef>
            </a:pPr>
            <a:r>
              <a:rPr lang="ru-RU" sz="2200" dirty="0" smtClean="0"/>
              <a:t>оформление выставки детских творческих работ (рисунки, поделки).</a:t>
            </a:r>
          </a:p>
          <a:p>
            <a:r>
              <a:rPr lang="ru-RU" sz="2200" dirty="0" smtClean="0"/>
              <a:t>вручение памяток родителям и детям «</a:t>
            </a:r>
            <a:r>
              <a:rPr lang="ru-RU" sz="2400" b="1" i="1" dirty="0" smtClean="0"/>
              <a:t>Памятка 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/>
              <a:t>для родителей и детей по экологическому воспитанию» </a:t>
            </a:r>
            <a:endParaRPr lang="ru-RU" sz="2400" dirty="0" smtClean="0"/>
          </a:p>
          <a:p>
            <a:pPr lvl="0" algn="just">
              <a:spcBef>
                <a:spcPts val="0"/>
              </a:spcBef>
            </a:pPr>
            <a:endParaRPr lang="ru-RU" sz="2200" dirty="0" smtClean="0"/>
          </a:p>
          <a:p>
            <a:pPr algn="just">
              <a:spcBef>
                <a:spcPts val="0"/>
              </a:spcBef>
              <a:buNone/>
            </a:pPr>
            <a:endParaRPr lang="ru-RU" sz="2200" b="1" dirty="0" smtClean="0"/>
          </a:p>
          <a:p>
            <a:pPr algn="just">
              <a:spcBef>
                <a:spcPts val="0"/>
              </a:spcBef>
              <a:buNone/>
            </a:pPr>
            <a:endParaRPr lang="ru-RU" sz="2200" dirty="0" smtClean="0"/>
          </a:p>
          <a:p>
            <a:pPr algn="just">
              <a:spcBef>
                <a:spcPts val="0"/>
              </a:spcBef>
              <a:buNone/>
            </a:pPr>
            <a:endParaRPr lang="ru-RU" sz="22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5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Программно – методическое обеспечение</a:t>
            </a:r>
            <a:endParaRPr lang="ru-RU" sz="1800" dirty="0" smtClean="0"/>
          </a:p>
          <a:p>
            <a:r>
              <a:rPr lang="ru-RU" sz="1800" dirty="0" smtClean="0"/>
              <a:t>ОТ РОЖДЕНИЯ ДО ШКОЛЫ. Основная общеобразовательная программа дошкольного образования / Под ред. Н. Е. </a:t>
            </a:r>
            <a:r>
              <a:rPr lang="ru-RU" sz="1800" dirty="0" err="1" smtClean="0"/>
              <a:t>Вераксы</a:t>
            </a:r>
            <a:r>
              <a:rPr lang="ru-RU" sz="1800" dirty="0" smtClean="0"/>
              <a:t>, Т. С. Комаровой, М. А. Васильевой. - М.: МОЗАИКА-СИНТЕЗ, 2015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«Мы» программа экологического образования детей. Под ред. Т.А. </a:t>
            </a:r>
            <a:r>
              <a:rPr lang="ru-RU" sz="1800" dirty="0" err="1" smtClean="0"/>
              <a:t>Шеленок</a:t>
            </a:r>
            <a:r>
              <a:rPr lang="ru-RU" sz="1800" dirty="0" smtClean="0"/>
              <a:t>, «Детство-ПРЕСС», 2004. </a:t>
            </a:r>
            <a:br>
              <a:rPr lang="ru-RU" sz="1800" dirty="0" smtClean="0"/>
            </a:br>
            <a:endParaRPr lang="ru-RU" sz="1800" dirty="0" smtClean="0"/>
          </a:p>
          <a:p>
            <a:r>
              <a:rPr lang="ru-RU" sz="1800" dirty="0" smtClean="0"/>
              <a:t>Программа «Юный эколог» / Николаева С.Н.  / В кн.: Юный эколог: Программа и  условия ее реализации в дошкольном учреждении. – М., 1998.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Воспитание дошкольника в труде / В.Г. Нечаева, Р.С. Буре, Л.В. </a:t>
            </a:r>
            <a:r>
              <a:rPr lang="ru-RU" sz="1800" dirty="0" err="1" smtClean="0"/>
              <a:t>Загик</a:t>
            </a:r>
            <a:r>
              <a:rPr lang="ru-RU" sz="1800" dirty="0" smtClean="0"/>
              <a:t> и др.; сост. Р.С. Буре; под ред. В.Г. Нечаева, - М.;  Просвещение, 1987</a:t>
            </a:r>
          </a:p>
          <a:p>
            <a:pPr>
              <a:buNone/>
            </a:pPr>
            <a:r>
              <a:rPr lang="ru-RU" sz="1800" b="1" dirty="0" smtClean="0"/>
              <a:t>Дополнительная литература </a:t>
            </a:r>
          </a:p>
          <a:p>
            <a:r>
              <a:rPr lang="ru-RU" sz="1800" dirty="0" smtClean="0"/>
              <a:t>Сказка Н.А.Рыжова «Жила-была река»</a:t>
            </a:r>
          </a:p>
          <a:p>
            <a:r>
              <a:rPr lang="ru-RU" sz="1800" dirty="0" smtClean="0"/>
              <a:t>Стихи об экологии для дошкольников</a:t>
            </a:r>
          </a:p>
          <a:p>
            <a:r>
              <a:rPr lang="ru-RU" sz="1800" dirty="0" smtClean="0"/>
              <a:t>Пословицы , поговорки о бережном отношении к природе.</a:t>
            </a:r>
            <a:br>
              <a:rPr lang="ru-RU" sz="1800" dirty="0" smtClean="0"/>
            </a:br>
            <a:endParaRPr lang="ru-RU" sz="1800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photo.elsoar.com/wp-content/images/Child-and-senior-man-holding-Earth-in-hand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272808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941168"/>
            <a:ext cx="78488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 ВНИМАНИЕ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611560" y="260648"/>
            <a:ext cx="7776864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Цель проекта:</a:t>
            </a:r>
            <a:r>
              <a:rPr lang="ru-RU" sz="2200" b="1" dirty="0" smtClean="0"/>
              <a:t> </a:t>
            </a:r>
          </a:p>
          <a:p>
            <a:pPr marL="263525" indent="-263525" algn="just">
              <a:buNone/>
            </a:pPr>
            <a:r>
              <a:rPr lang="ru-RU" sz="2200" b="1" dirty="0" smtClean="0"/>
              <a:t>    </a:t>
            </a:r>
            <a:r>
              <a:rPr lang="ru-RU" sz="2200" dirty="0" smtClean="0"/>
              <a:t>- </a:t>
            </a:r>
            <a:r>
              <a:rPr lang="ru-RU" sz="2000" dirty="0" smtClean="0"/>
              <a:t>Формирование начал экологической культуры  и чувства сопричастности ко всему живому;</a:t>
            </a:r>
          </a:p>
          <a:p>
            <a:pPr marL="263525" indent="-263525"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   - становление осознанно-правильного отношения к природе во всем ее многообразии, к людям, охраняющим ее.  формирование гуманного отношение к окружающей среде и стремление проявлять заботу о сохранении природы своего города;  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- развитие  у детей дошкольного возраста представлений о взаимосвязи  и взаимодействии человека с природой, об  универсальной  ценности природы, а так же  развитие экологического сознания посредством природоохранных акций.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5"/>
          <p:cNvSpPr>
            <a:spLocks noGrp="1"/>
          </p:cNvSpPr>
          <p:nvPr>
            <p:ph idx="1"/>
          </p:nvPr>
        </p:nvSpPr>
        <p:spPr>
          <a:xfrm>
            <a:off x="395536" y="260648"/>
            <a:ext cx="8352928" cy="61926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u="sng" dirty="0" smtClean="0">
                <a:solidFill>
                  <a:srgbClr val="FF0000"/>
                </a:solidFill>
              </a:rPr>
              <a:t>Задачи проекта:</a:t>
            </a:r>
            <a:endParaRPr lang="ru-RU" sz="11200" dirty="0" smtClean="0">
              <a:solidFill>
                <a:srgbClr val="FF0000"/>
              </a:solidFill>
            </a:endParaRPr>
          </a:p>
          <a:p>
            <a:pPr lvl="0" algn="just"/>
            <a:r>
              <a:rPr lang="ru-RU" sz="8000" dirty="0" smtClean="0"/>
              <a:t>Подвести к пониманию важности проблемы взаимоотношения человека с природой и последствий деятельности человека в ней.</a:t>
            </a:r>
          </a:p>
          <a:p>
            <a:pPr lvl="0" algn="just"/>
            <a:endParaRPr lang="ru-RU" sz="8000" dirty="0" smtClean="0"/>
          </a:p>
          <a:p>
            <a:pPr lvl="0" algn="just"/>
            <a:r>
              <a:rPr lang="ru-RU" sz="8000" dirty="0" smtClean="0"/>
              <a:t>Расширить представления родителей о том, что в природе ничто не исчезает бесследно и очень важно научить ребенка защищать природу, любить ее и уметь охранять.</a:t>
            </a:r>
          </a:p>
          <a:p>
            <a:pPr lvl="0" algn="just"/>
            <a:endParaRPr lang="ru-RU" sz="8000" dirty="0" smtClean="0"/>
          </a:p>
          <a:p>
            <a:pPr lvl="0" algn="just"/>
            <a:r>
              <a:rPr lang="ru-RU" sz="8000" dirty="0" smtClean="0"/>
              <a:t>Повысить уровень экологической культуры и информированности родителей о проблеме обращения с отходами с помощью информационных сообщений.</a:t>
            </a:r>
          </a:p>
          <a:p>
            <a:pPr lvl="0" algn="just"/>
            <a:endParaRPr lang="ru-RU" sz="8000" dirty="0" smtClean="0"/>
          </a:p>
          <a:p>
            <a:pPr lvl="0" algn="just"/>
            <a:r>
              <a:rPr lang="ru-RU" sz="8000" dirty="0" smtClean="0"/>
              <a:t>Побудить интерес к созданию благоприятной окружающей среды города и микрорайона.</a:t>
            </a:r>
          </a:p>
          <a:p>
            <a:pPr lvl="0" algn="just"/>
            <a:endParaRPr lang="ru-RU" sz="8000" dirty="0" smtClean="0"/>
          </a:p>
          <a:p>
            <a:pPr lvl="0" algn="just"/>
            <a:r>
              <a:rPr lang="ru-RU" sz="8000" dirty="0" smtClean="0"/>
              <a:t>Формировать детско-родительские отношения в духе воспитания интереса и экологически правильного поведения в природе. </a:t>
            </a:r>
          </a:p>
          <a:p>
            <a:pPr lvl="0" algn="just"/>
            <a:endParaRPr lang="ru-RU" sz="8000" dirty="0" smtClean="0"/>
          </a:p>
          <a:p>
            <a:pPr algn="just">
              <a:lnSpc>
                <a:spcPct val="120000"/>
              </a:lnSpc>
            </a:pPr>
            <a:r>
              <a:rPr lang="ru-RU" sz="8000" dirty="0" smtClean="0"/>
              <a:t>Учить родителей на личном примере относиться к природе бережно, охранять и защищать ее. Показать родителям необходимость воспитания у детей экологической культуры. </a:t>
            </a:r>
          </a:p>
          <a:p>
            <a:pPr lvl="0" algn="just"/>
            <a:endParaRPr lang="ru-RU" sz="62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5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Целевая аудитория:  </a:t>
            </a:r>
            <a:r>
              <a:rPr lang="ru-RU" sz="2800" b="1" i="1" dirty="0" smtClean="0"/>
              <a:t>Родители и дети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Ресурсы:  </a:t>
            </a:r>
            <a:r>
              <a:rPr lang="ru-RU" sz="2800" b="1" i="1" dirty="0" smtClean="0"/>
              <a:t>- воспитатели;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i="1" dirty="0" smtClean="0"/>
              <a:t>		       - помощник воспитателя;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i="1" dirty="0" smtClean="0"/>
              <a:t> 		       - дворник;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/>
              <a:t>                  - дети подготовительной группы;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/>
              <a:t>                  - родители;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Время: </a:t>
            </a:r>
            <a:r>
              <a:rPr lang="ru-RU" sz="2800" b="1" i="1" dirty="0" smtClean="0"/>
              <a:t>1 месяц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i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Денежные ресурсы:   </a:t>
            </a:r>
            <a:r>
              <a:rPr lang="ru-RU" sz="2800" b="1" i="1" dirty="0" smtClean="0"/>
              <a:t>  100 рублей    </a:t>
            </a:r>
          </a:p>
          <a:p>
            <a:pPr algn="ctr">
              <a:spcBef>
                <a:spcPts val="0"/>
              </a:spcBef>
              <a:buNone/>
            </a:pPr>
            <a:endParaRPr lang="ru-RU" sz="1400" b="1" i="1" dirty="0" smtClean="0"/>
          </a:p>
        </p:txBody>
      </p:sp>
    </p:spTree>
    <p:custDataLst>
      <p:tags r:id="rId1"/>
    </p:custData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3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/>
              <a:t>Принципы проекта</a:t>
            </a:r>
            <a:endParaRPr lang="ru-RU" sz="2800" dirty="0" smtClean="0"/>
          </a:p>
          <a:p>
            <a:pPr algn="just">
              <a:buNone/>
            </a:pPr>
            <a:r>
              <a:rPr lang="ru-RU" sz="2200" dirty="0" smtClean="0"/>
              <a:t>В основу проекта заложены пять принципов:</a:t>
            </a:r>
          </a:p>
          <a:p>
            <a:pPr lvl="0" algn="just"/>
            <a:r>
              <a:rPr lang="ru-RU" sz="2200" dirty="0" smtClean="0"/>
              <a:t>Уважения: у ребенка есть права, которые прописаны в Конвенции о правах ребенка. Дети должны быть активными участниками проекта, а не только выполнять то, что разработали для них взрослые. Чем старше дети, тем активнее они участвуют в проекте. </a:t>
            </a:r>
          </a:p>
          <a:p>
            <a:pPr lvl="0" algn="just"/>
            <a:r>
              <a:rPr lang="ru-RU" sz="2200" dirty="0" smtClean="0"/>
              <a:t>Переосмысление: люди начинают ценить то, что не ценили раньше Новый взгляд на свое поведение, поступки, на взаимоотношение со сверстниками и взрослыми, на окружающую среду.</a:t>
            </a:r>
          </a:p>
          <a:p>
            <a:pPr lvl="0" algn="just"/>
            <a:r>
              <a:rPr lang="ru-RU" sz="2200" dirty="0" smtClean="0"/>
              <a:t>«</a:t>
            </a:r>
            <a:r>
              <a:rPr lang="ru-RU" sz="2200" dirty="0" err="1" smtClean="0"/>
              <a:t>Переиспользование</a:t>
            </a:r>
            <a:r>
              <a:rPr lang="ru-RU" sz="2200" dirty="0" smtClean="0"/>
              <a:t>»: </a:t>
            </a:r>
          </a:p>
          <a:p>
            <a:pPr lvl="0" algn="just">
              <a:buNone/>
            </a:pPr>
            <a:r>
              <a:rPr lang="ru-RU" sz="2200" dirty="0" smtClean="0"/>
              <a:t>      Повторное использование вещей сокращает количество отходов, а значит, загрязнение окружающей среды.</a:t>
            </a:r>
          </a:p>
          <a:p>
            <a:pPr lvl="0" algn="just"/>
            <a:r>
              <a:rPr lang="ru-RU" sz="2200" dirty="0" smtClean="0"/>
              <a:t>Экономия: с меньшими затратами можно сделать больше (экономия материалов, ресурсов).</a:t>
            </a:r>
          </a:p>
          <a:p>
            <a:pPr lvl="0" algn="just"/>
            <a:r>
              <a:rPr lang="ru-RU" sz="2200" dirty="0" smtClean="0"/>
              <a:t>Переработка: ненужные вещи снова станут кому-то полезными (сбор, утилизация, переработка отходов)</a:t>
            </a:r>
          </a:p>
          <a:p>
            <a:pPr>
              <a:buClr>
                <a:srgbClr val="6C0000"/>
              </a:buClr>
              <a:buSzPct val="80000"/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/>
              <a:t>Ожидаемые результаты акции:</a:t>
            </a:r>
            <a:r>
              <a:rPr lang="ru-RU" sz="2400" dirty="0" smtClean="0"/>
              <a:t>  </a:t>
            </a:r>
            <a:r>
              <a:rPr lang="ru-RU" sz="1800" dirty="0" smtClean="0"/>
              <a:t>· </a:t>
            </a:r>
          </a:p>
          <a:p>
            <a:pPr marL="0" indent="180975">
              <a:spcBef>
                <a:spcPts val="0"/>
              </a:spcBef>
            </a:pPr>
            <a:r>
              <a:rPr lang="ru-RU" sz="2000" dirty="0" smtClean="0"/>
              <a:t>повышение роли родителей в экологическом воспитании детей; </a:t>
            </a:r>
          </a:p>
          <a:p>
            <a:pPr marL="0" lvl="0" indent="180975">
              <a:spcBef>
                <a:spcPts val="0"/>
              </a:spcBef>
            </a:pPr>
            <a:r>
              <a:rPr lang="ru-RU" sz="2000" dirty="0" smtClean="0"/>
              <a:t>совершенствование уровня знаний, экологической компетентности родителей;</a:t>
            </a:r>
          </a:p>
          <a:p>
            <a:pPr marL="0" lvl="0" indent="180975">
              <a:spcBef>
                <a:spcPts val="0"/>
              </a:spcBef>
            </a:pPr>
            <a:r>
              <a:rPr lang="ru-RU" sz="2000" dirty="0" smtClean="0"/>
              <a:t>у детей проявится ярко выраженный интерес к объектам и явлениям природы, они  будут бережно относиться к природе и стремиться к правильному поведению по отношению к миру природы;</a:t>
            </a:r>
          </a:p>
          <a:p>
            <a:pPr marL="0" lvl="0" indent="180975">
              <a:spcBef>
                <a:spcPts val="0"/>
              </a:spcBef>
            </a:pPr>
            <a:r>
              <a:rPr lang="ru-RU" sz="2000" dirty="0" smtClean="0"/>
              <a:t>будут проявлять готовность оказывать помощь нуждающимся в ней людям, животным, растениям;</a:t>
            </a:r>
          </a:p>
          <a:p>
            <a:pPr marL="0" lvl="0" indent="180975">
              <a:spcBef>
                <a:spcPts val="0"/>
              </a:spcBef>
            </a:pPr>
            <a:r>
              <a:rPr lang="ru-RU" sz="2000" dirty="0" smtClean="0"/>
              <a:t>дети и родители  будут пытаться контролировать своё поведение, поступки, чтобы не причинить вреда окружающей среде, овладеют навыками экологически безопасного поведения в природе.</a:t>
            </a:r>
          </a:p>
          <a:p>
            <a:pPr marL="0" lvl="0" indent="180975">
              <a:spcBef>
                <a:spcPts val="0"/>
              </a:spcBef>
            </a:pPr>
            <a:r>
              <a:rPr lang="ru-RU" sz="2000" dirty="0" smtClean="0"/>
              <a:t>у ребят сформируется стремление к исследованию объектов природы, они научатся делать выводы, устанавливать причинно - следственные связи.</a:t>
            </a:r>
          </a:p>
          <a:p>
            <a:pPr marL="0" lvl="0" indent="180975">
              <a:spcBef>
                <a:spcPts val="0"/>
              </a:spcBef>
            </a:pPr>
            <a:r>
              <a:rPr lang="ru-RU" sz="2000" dirty="0" smtClean="0"/>
              <a:t>у детей будет не только проявлять интерес к объектам окружающей среды, но и будет попытка оценить их состояние с позиции хорошо-плохо;</a:t>
            </a:r>
          </a:p>
          <a:p>
            <a:pPr marL="0" lvl="0" indent="180975">
              <a:spcBef>
                <a:spcPts val="0"/>
              </a:spcBef>
            </a:pPr>
            <a:r>
              <a:rPr lang="ru-RU" sz="2000" dirty="0" smtClean="0"/>
              <a:t>создание условий для практической и исследовательской деятельности;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Этапы реализации проекта:</a:t>
            </a:r>
            <a:endParaRPr lang="ru-RU" sz="1800" dirty="0" smtClean="0"/>
          </a:p>
          <a:p>
            <a:pPr>
              <a:buNone/>
            </a:pPr>
            <a:r>
              <a:rPr lang="ru-RU" sz="2400" b="1" dirty="0" smtClean="0"/>
              <a:t>1 этап - </a:t>
            </a:r>
            <a:r>
              <a:rPr lang="ru-RU" sz="2400" b="1" u="sng" dirty="0" smtClean="0"/>
              <a:t>подготовительный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000" b="1" dirty="0" smtClean="0"/>
              <a:t>Задача этапа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r>
              <a:rPr lang="ru-RU" sz="2000" dirty="0" smtClean="0"/>
              <a:t>	 - анализ ситуации;</a:t>
            </a:r>
          </a:p>
          <a:p>
            <a:pPr marL="0" indent="0">
              <a:buNone/>
            </a:pPr>
            <a:r>
              <a:rPr lang="ru-RU" sz="2000" dirty="0" smtClean="0"/>
              <a:t>	 - определение основных  целей акции: </a:t>
            </a:r>
          </a:p>
          <a:p>
            <a:pPr marL="0" indent="0">
              <a:buNone/>
            </a:pPr>
            <a:r>
              <a:rPr lang="ru-RU" sz="2000" dirty="0" smtClean="0"/>
              <a:t>	 - изучение методического материала по реализации экологической акций;</a:t>
            </a:r>
          </a:p>
          <a:p>
            <a:pPr marL="0" indent="0">
              <a:buNone/>
            </a:pPr>
            <a:r>
              <a:rPr lang="ru-RU" sz="2000" dirty="0" smtClean="0"/>
              <a:t>	 - определение содержания, форм и методов организации работы; </a:t>
            </a:r>
          </a:p>
          <a:p>
            <a:pPr marL="0" indent="0">
              <a:buNone/>
            </a:pPr>
            <a:r>
              <a:rPr lang="ru-RU" sz="2000" dirty="0" smtClean="0"/>
              <a:t>	 - подборка художественной литературы, дидактических игр, электронных презентаций;</a:t>
            </a:r>
          </a:p>
          <a:p>
            <a:pPr marL="0" indent="0">
              <a:buNone/>
            </a:pPr>
            <a:r>
              <a:rPr lang="ru-RU" sz="2000" dirty="0" smtClean="0"/>
              <a:t>	 - размещение в информационном уголке призыва к родителям принять активное участие в проведении акции </a:t>
            </a:r>
          </a:p>
          <a:p>
            <a:pPr marL="0" indent="0">
              <a:buNone/>
            </a:pPr>
            <a:r>
              <a:rPr lang="ru-RU" sz="1800" dirty="0" smtClean="0"/>
              <a:t>	</a:t>
            </a:r>
          </a:p>
        </p:txBody>
      </p:sp>
    </p:spTree>
    <p:custDataLst>
      <p:tags r:id="rId1"/>
    </p:custData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5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1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Подготовительный этап реализации проекта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18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620689"/>
          <a:ext cx="2890664" cy="5618935"/>
        </p:xfrm>
        <a:graphic>
          <a:graphicData uri="http://schemas.openxmlformats.org/drawingml/2006/table">
            <a:tbl>
              <a:tblPr/>
              <a:tblGrid>
                <a:gridCol w="2890664"/>
              </a:tblGrid>
              <a:tr h="720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+mn-cs"/>
                        </a:rPr>
                        <a:t>Действия детей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898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Осознание и личностное восприятие проблемы. </a:t>
                      </a:r>
                      <a:b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</a:b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Активное слушание литературных произведений по теме проекта. 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Просмотр видеоматериалов.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/>
                      </a:r>
                      <a:b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</a:b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Обсуждение возможных решений проблемы, выбор приоритетных решений. 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75856" y="664905"/>
          <a:ext cx="3191481" cy="5583256"/>
        </p:xfrm>
        <a:graphic>
          <a:graphicData uri="http://schemas.openxmlformats.org/drawingml/2006/table">
            <a:tbl>
              <a:tblPr/>
              <a:tblGrid>
                <a:gridCol w="3191481"/>
              </a:tblGrid>
              <a:tr h="62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+mn-cs"/>
                        </a:rPr>
                        <a:t>Действия педагогов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solid"/>
                    </a:lnL>
                    <a:lnR w="3175" cmpd="sng">
                      <a:solidFill>
                        <a:schemeClr val="tx1"/>
                      </a:solidFill>
                      <a:prstDash val="solid"/>
                    </a:lnR>
                    <a:lnT w="3175" cmpd="sng">
                      <a:solidFill>
                        <a:schemeClr val="tx1"/>
                      </a:solidFill>
                      <a:prstDash val="solid"/>
                    </a:lnT>
                    <a:lnB w="31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943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Создание положительного мотивационного настроя. Определение педагогических целей, помощь детям в постановке проблемы. Актуализация темы для родителей. 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Разработка содержания 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+mn-cs"/>
                        </a:rPr>
                        <a:t>образовательно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–воспитательного процесса по направлениям. Создание предметно-развивающей среды. Определение формы работы с родителями в процессе реализации проекта</a:t>
                      </a:r>
                      <a:endParaRPr lang="ru-RU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solid"/>
                    </a:lnL>
                    <a:lnR w="3175" cmpd="sng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516217" y="692697"/>
          <a:ext cx="2413426" cy="5544615"/>
        </p:xfrm>
        <a:graphic>
          <a:graphicData uri="http://schemas.openxmlformats.org/drawingml/2006/table">
            <a:tbl>
              <a:tblPr/>
              <a:tblGrid>
                <a:gridCol w="2413426"/>
              </a:tblGrid>
              <a:tr h="648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+mn-cs"/>
                        </a:rPr>
                        <a:t>Действия родителей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solid"/>
                    </a:lnL>
                    <a:lnR w="3175" cmpd="sng">
                      <a:solidFill>
                        <a:schemeClr val="tx1"/>
                      </a:solidFill>
                      <a:prstDash val="solid"/>
                    </a:lnR>
                    <a:lnT w="3175" cmpd="sng">
                      <a:solidFill>
                        <a:schemeClr val="tx1"/>
                      </a:solidFill>
                      <a:prstDash val="solid"/>
                    </a:lnT>
                    <a:lnB w="31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89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Вхождение родителей в тему проекта. </a:t>
                      </a:r>
                      <a:b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</a:b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Принятие проблемы и цели, определение задач по содействию в достижении целей. </a:t>
                      </a:r>
                      <a:b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</a:br>
                      <a:r>
                        <a:rPr lang="ru-RU" sz="1800" dirty="0" smtClean="0">
                          <a:latin typeface="+mn-lt"/>
                          <a:ea typeface="Times New Roman"/>
                          <a:cs typeface="+mn-cs"/>
                        </a:rPr>
                        <a:t>Внесение родителями предложений по реализации проекта. </a:t>
                      </a:r>
                      <a:endParaRPr lang="ru-RU" sz="1600" dirty="0" smtClean="0">
                        <a:latin typeface="Calibri"/>
                        <a:ea typeface="Calibri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solid"/>
                    </a:lnL>
                    <a:lnR w="3175" cmpd="sng">
                      <a:solidFill>
                        <a:schemeClr val="tx1"/>
                      </a:solidFill>
                      <a:prstDash val="soli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2 этап реализации проекта – </a:t>
            </a:r>
            <a:r>
              <a:rPr lang="ru-RU" sz="2800" b="1" u="sng" dirty="0" smtClean="0"/>
              <a:t>организационный</a:t>
            </a:r>
            <a:endParaRPr lang="ru-RU" sz="2800" dirty="0" smtClean="0"/>
          </a:p>
          <a:p>
            <a:pPr>
              <a:buNone/>
            </a:pPr>
            <a:r>
              <a:rPr lang="ru-RU" sz="2200" b="1" dirty="0" smtClean="0"/>
              <a:t>Задачи этапа</a:t>
            </a:r>
            <a:r>
              <a:rPr lang="ru-RU" sz="2200" dirty="0" smtClean="0"/>
              <a:t>:</a:t>
            </a:r>
          </a:p>
          <a:p>
            <a:pPr indent="17463">
              <a:buNone/>
            </a:pPr>
            <a:r>
              <a:rPr lang="ru-RU" sz="2200" dirty="0" smtClean="0"/>
              <a:t>1) </a:t>
            </a:r>
            <a:r>
              <a:rPr lang="ru-RU" sz="2200" dirty="0" err="1" smtClean="0"/>
              <a:t>экологизация</a:t>
            </a:r>
            <a:r>
              <a:rPr lang="ru-RU" sz="2200" dirty="0" smtClean="0"/>
              <a:t> всех разделов программы воспитания и обучения дошкольников;</a:t>
            </a:r>
          </a:p>
          <a:p>
            <a:pPr indent="17463">
              <a:buNone/>
            </a:pPr>
            <a:r>
              <a:rPr lang="ru-RU" sz="2200" dirty="0" smtClean="0"/>
              <a:t>2) создание экологической среды в группе;</a:t>
            </a:r>
          </a:p>
          <a:p>
            <a:pPr indent="17463">
              <a:buAutoNum type="arabicParenR" startAt="3"/>
            </a:pPr>
            <a:r>
              <a:rPr lang="ru-RU" sz="2200" dirty="0" smtClean="0"/>
              <a:t> анкетирование родителей, привлечение их к предстоящей творческой работе; </a:t>
            </a:r>
          </a:p>
          <a:p>
            <a:pPr indent="17463">
              <a:buAutoNum type="arabicParenR" startAt="3"/>
            </a:pPr>
            <a:r>
              <a:rPr lang="ru-RU" sz="2200" dirty="0" smtClean="0"/>
              <a:t> разработка планов работы с детьми и родителями по формированию экологического образования; </a:t>
            </a: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3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4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43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8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6.1|31.1"/>
</p:tagLst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652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Совместная акция  «Чистый город»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1</cp:lastModifiedBy>
  <cp:revision>85</cp:revision>
  <dcterms:created xsi:type="dcterms:W3CDTF">2014-08-08T16:01:14Z</dcterms:created>
  <dcterms:modified xsi:type="dcterms:W3CDTF">2018-12-04T07:38:40Z</dcterms:modified>
</cp:coreProperties>
</file>