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2" r:id="rId2"/>
    <p:sldId id="264" r:id="rId3"/>
    <p:sldId id="257" r:id="rId4"/>
    <p:sldId id="261" r:id="rId5"/>
    <p:sldId id="265" r:id="rId6"/>
    <p:sldId id="268" r:id="rId7"/>
    <p:sldId id="267" r:id="rId8"/>
    <p:sldId id="270" r:id="rId9"/>
    <p:sldId id="271" r:id="rId10"/>
    <p:sldId id="272" r:id="rId11"/>
    <p:sldId id="274" r:id="rId12"/>
    <p:sldId id="273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712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CB373-D63F-4AA8-B542-04E88CB34635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C7696-FF0A-4AFE-B9B2-72DA184145B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435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199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992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686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423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512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709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66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844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611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95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20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D99D9-3ADC-4BC7-9D98-36ED6FF9F676}" type="datetimeFigureOut">
              <a:rPr lang="ru-RU" smtClean="0"/>
              <a:t>17.01.2018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4375C-E27A-4F96-AA30-AB7E333100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3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mhtml:file://F:\&#1085;&#1080;&#1082;&#1080;&#1090;&#1072;\&#1048;&#1079;&#1074;&#1077;&#1089;&#1090;&#1080;&#1103;%20&#1053;&#1072;&#1091;&#1082;&#1080;%20-%20&#1058;&#1040;&#1041;&#1051;&#1048;&#1062;&#1040;%20&#1059;&#1052;&#1053;&#1054;&#1046;&#1045;&#1053;&#1048;&#1071;%20&#1053;&#1040;%20&#1055;&#1040;&#1051;&#1068;&#1062;&#1040;&#1061;.mht!http://images.izvestia.ru/inauka/26612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image" Target="mhtml:file://F:\&#1085;&#1080;&#1082;&#1080;&#1090;&#1072;\&#1048;&#1079;&#1074;&#1077;&#1089;&#1090;&#1080;&#1103;%20&#1053;&#1072;&#1091;&#1082;&#1080;%20-%20&#1058;&#1040;&#1041;&#1051;&#1048;&#1062;&#1040;%20&#1059;&#1052;&#1053;&#1054;&#1046;&#1045;&#1053;&#1048;&#1071;%20&#1053;&#1040;%20&#1055;&#1040;&#1051;&#1068;&#1062;&#1040;&#1061;.mht!http://images.izvestia.ru/inauka/26613.gif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4914" y="870857"/>
            <a:ext cx="1682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9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3627120" y="972457"/>
            <a:ext cx="13673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94432" y="972457"/>
            <a:ext cx="151304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50807" y="972457"/>
            <a:ext cx="17940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9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18119" y="972457"/>
            <a:ext cx="13258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96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0" y="972457"/>
            <a:ext cx="15544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96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0057" y="3127514"/>
            <a:ext cx="3759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  <a:endParaRPr lang="ru-RU" sz="8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50807" y="4450953"/>
            <a:ext cx="5523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одготовила: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Егорова Ирина Дмитриевна</a:t>
            </a:r>
          </a:p>
          <a:p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читель начальных классов </a:t>
            </a:r>
          </a:p>
          <a:p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«МБОУ №16»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452" y="2440517"/>
            <a:ext cx="3292498" cy="42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Минус 10"/>
          <p:cNvSpPr/>
          <p:nvPr/>
        </p:nvSpPr>
        <p:spPr>
          <a:xfrm>
            <a:off x="10454639" y="1365160"/>
            <a:ext cx="1020438" cy="682581"/>
          </a:xfrm>
          <a:prstGeom prst="mathMinu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9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7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7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6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6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6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400"/>
                            </p:stCondLst>
                            <p:childTnLst>
                              <p:par>
                                <p:cTn id="23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4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4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4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4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400"/>
                            </p:stCondLst>
                            <p:childTnLst>
                              <p:par>
                                <p:cTn id="53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4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34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4" grpId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35800" y="236078"/>
            <a:ext cx="3214687" cy="220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85371" y="725715"/>
            <a:ext cx="825862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rgbClr val="C00000"/>
                </a:solidFill>
                <a:latin typeface="Century Schoolbook"/>
                <a:ea typeface="Calibri" panose="020F0502020204030204" pitchFamily="34" charset="0"/>
              </a:rPr>
              <a:t>Умножение на  9, 99,  999 </a:t>
            </a:r>
            <a:r>
              <a:rPr lang="ru-RU" b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Т.к.  9 = 10 – 1    99 = 100 – 1</a:t>
            </a:r>
            <a:b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*    При умножении на 9, 99 ,  999 и т.д. надо исходное число умножить </a:t>
            </a:r>
            <a:r>
              <a:rPr lang="ru-RU" sz="2400" dirty="0" smtClean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на 10</a:t>
            </a: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,  100 ,  1000 и т.д. и из полученного числа вычесть само число.</a:t>
            </a:r>
            <a:b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 </a:t>
            </a:r>
            <a:b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Пример:  45 х</a:t>
            </a:r>
            <a:r>
              <a:rPr lang="ru-RU" sz="2400" dirty="0" smtClean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9 = 45 х</a:t>
            </a:r>
            <a:r>
              <a:rPr lang="ru-RU" sz="2400" dirty="0" smtClean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10 – 45 = 450-45 = 405</a:t>
            </a:r>
            <a:b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</a:b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Пример:  67 </a:t>
            </a:r>
            <a:r>
              <a:rPr lang="ru-RU" sz="2400" dirty="0" smtClean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х </a:t>
            </a: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99 = 67 </a:t>
            </a:r>
            <a:r>
              <a:rPr lang="ru-RU" sz="2400" dirty="0" smtClean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х </a:t>
            </a:r>
            <a:r>
              <a:rPr lang="ru-RU" sz="2400" dirty="0">
                <a:solidFill>
                  <a:srgbClr val="333333"/>
                </a:solidFill>
                <a:latin typeface="Century Schoolbook"/>
                <a:ea typeface="Calibri" panose="020F0502020204030204" pitchFamily="34" charset="0"/>
              </a:rPr>
              <a:t>100 – 67 = 6700 – 67 = 6633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570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62896" y="991673"/>
            <a:ext cx="6581104" cy="376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согласие 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лад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мир 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тишина 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озвучие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единство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8904" y="584419"/>
            <a:ext cx="4129355" cy="220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Организатор клипов (Microsoft)\Коллекция картинок (Microsoft)\Рисунок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43430" y="2917371"/>
            <a:ext cx="3145522" cy="277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759200" y="2917371"/>
            <a:ext cx="6768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C00000"/>
                </a:solidFill>
              </a:rPr>
              <a:t>Благодарю за внимание!</a:t>
            </a:r>
            <a:endParaRPr lang="ru-RU" sz="4800" i="1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67544" y="885371"/>
            <a:ext cx="62353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Математика - гимнастика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ума.</a:t>
            </a:r>
          </a:p>
          <a:p>
            <a:r>
              <a:rPr lang="ru-RU" sz="3200" b="1" i="1" dirty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 </a:t>
            </a:r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Century Schoolbook" pitchFamily="18" charset="0"/>
              </a:rPr>
              <a:t>Главное- тренировка!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5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:\Организатор клипов (Microsoft)\математика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447" y="265098"/>
            <a:ext cx="2138101" cy="1864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05210" y="4013860"/>
            <a:ext cx="2418226" cy="234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53037" y="2493818"/>
            <a:ext cx="10264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Нестандартные  приёмы устного  счёта</a:t>
            </a:r>
            <a:endParaRPr lang="ru-RU" sz="7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94727" y="553792"/>
            <a:ext cx="627201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i="1" dirty="0">
                <a:solidFill>
                  <a:srgbClr val="8BC145">
                    <a:lumMod val="50000"/>
                  </a:srgbClr>
                </a:solidFill>
                <a:latin typeface="Century Schoolbook" pitchFamily="18" charset="0"/>
              </a:rPr>
              <a:t>Математика - гимнастика ума.</a:t>
            </a:r>
          </a:p>
          <a:p>
            <a:pPr lvl="0"/>
            <a:r>
              <a:rPr lang="ru-RU" sz="3200" b="1" i="1" dirty="0">
                <a:solidFill>
                  <a:srgbClr val="8BC145">
                    <a:lumMod val="50000"/>
                  </a:srgbClr>
                </a:solidFill>
                <a:latin typeface="Century Schoolbook" pitchFamily="18" charset="0"/>
              </a:rPr>
              <a:t> Главное- тренировка!</a:t>
            </a:r>
          </a:p>
        </p:txBody>
      </p:sp>
    </p:spTree>
    <p:extLst>
      <p:ext uri="{BB962C8B-B14F-4D97-AF65-F5344CB8AC3E}">
        <p14:creationId xmlns:p14="http://schemas.microsoft.com/office/powerpoint/2010/main" val="50039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640080"/>
            <a:ext cx="88392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Цель работы :</a:t>
            </a:r>
          </a:p>
          <a:p>
            <a:r>
              <a:rPr lang="ru-RU" sz="4400" i="1" dirty="0" smtClean="0"/>
              <a:t>изучить методы и приёмы быстрого счёта и эффективно использовать эти приёмы при вычислении </a:t>
            </a:r>
            <a:endParaRPr lang="ru-RU" sz="4400" i="1" dirty="0"/>
          </a:p>
        </p:txBody>
      </p:sp>
      <p:pic>
        <p:nvPicPr>
          <p:cNvPr id="5" name="Picture 4" descr="D:\Организатор клипов (Microsoft)\Рисунок1787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8800" y="3014231"/>
            <a:ext cx="2072639" cy="35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D:\Организатор клипов (Microsoft)\Коллекция картинок (Microsoft)\Рисунок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9201" y="3794760"/>
            <a:ext cx="3034078" cy="238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315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1554480" y="1762721"/>
            <a:ext cx="2849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>
                <a:solidFill>
                  <a:srgbClr val="006600"/>
                </a:solidFill>
                <a:latin typeface="Century Schoolbook" pitchFamily="18" charset="0"/>
              </a:rPr>
              <a:t>Пальцевой счет </a:t>
            </a:r>
            <a:endParaRPr lang="ru-RU" sz="4000" i="1" dirty="0">
              <a:solidFill>
                <a:prstClr val="black"/>
              </a:solidFill>
              <a:latin typeface="Century Schoolbook" pitchFamily="18" charset="0"/>
            </a:endParaRPr>
          </a:p>
        </p:txBody>
      </p:sp>
      <p:pic>
        <p:nvPicPr>
          <p:cNvPr id="4" name="Picture 4" descr="mhtml:file://F:\никита\Известия%20Науки%20-%20ТАБЛИЦА%20УМНОЖЕНИЯ%20НА%20ПАЛЬЦАХ.mht!http://images.izvestia.ru/inauka/2661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867400" y="1632498"/>
            <a:ext cx="5008555" cy="2249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mhtml:file://F:\никита\Известия%20Науки%20-%20ТАБЛИЦА%20УМНОЖЕНИЯ%20НА%20ПАЛЬЦАХ.mht!http://images.izvestia.ru/inauka/26613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867400" y="4037819"/>
            <a:ext cx="500855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5974080" y="609601"/>
            <a:ext cx="36880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>
                <a:solidFill>
                  <a:srgbClr val="006600"/>
                </a:solidFill>
                <a:latin typeface="Century Schoolbook" pitchFamily="18" charset="0"/>
              </a:rPr>
              <a:t>Умножение на 9</a:t>
            </a:r>
            <a:endParaRPr lang="ru-RU" sz="3600" i="1" dirty="0">
              <a:solidFill>
                <a:prstClr val="black"/>
              </a:solidFill>
              <a:latin typeface="Century Schoolbook" pitchFamily="18" charset="0"/>
            </a:endParaRPr>
          </a:p>
        </p:txBody>
      </p:sp>
      <p:pic>
        <p:nvPicPr>
          <p:cNvPr id="8" name="Picture 5" descr="D:\Организатор клипов (Microsoft)\Рисуно1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18260" y="4037819"/>
            <a:ext cx="22860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939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35021" y="177421"/>
            <a:ext cx="48578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Умножение </a:t>
            </a:r>
            <a:r>
              <a:rPr lang="ru-RU" sz="3200" kern="0" dirty="0" smtClean="0">
                <a:solidFill>
                  <a:srgbClr val="FF0000"/>
                </a:solidFill>
                <a:ea typeface="+mj-ea"/>
                <a:cs typeface="+mj-cs"/>
              </a:rPr>
              <a:t>на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8.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00752" y="641445"/>
            <a:ext cx="1029041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Действия здесь похожи на умножение для числа 9 за некоторыми изменениями. </a:t>
            </a: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 smtClean="0"/>
              <a:t>Числу </a:t>
            </a:r>
            <a:r>
              <a:rPr lang="ru-RU" sz="2800" dirty="0"/>
              <a:t>8 не хватает уже двойки до круглого числа 10, нам необходимо каждый раз загибать сразу два пальца – с номером х и следующий палец с номером х+1. </a:t>
            </a: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/>
              <a:t>Т</a:t>
            </a:r>
            <a:r>
              <a:rPr lang="ru-RU" sz="2800" dirty="0" smtClean="0"/>
              <a:t>отчас </a:t>
            </a:r>
            <a:r>
              <a:rPr lang="ru-RU" sz="2800" dirty="0"/>
              <a:t>же после загнутых пальцев мы должны загнуть еще столько пальцев, сколько осталось не загнутых пальцев слева. </a:t>
            </a:r>
            <a:endParaRPr lang="ru-RU" sz="2800" dirty="0" smtClean="0"/>
          </a:p>
          <a:p>
            <a:pPr marL="457200" indent="-457200">
              <a:buAutoNum type="arabicPeriod"/>
            </a:pPr>
            <a:r>
              <a:rPr lang="ru-RU" sz="2800" dirty="0"/>
              <a:t>Э</a:t>
            </a:r>
            <a:r>
              <a:rPr lang="ru-RU" sz="2800" dirty="0" smtClean="0"/>
              <a:t>то </a:t>
            </a:r>
            <a:r>
              <a:rPr lang="ru-RU" sz="2800" dirty="0"/>
              <a:t>напрямую работает при умножении на число от 1 до </a:t>
            </a:r>
            <a:r>
              <a:rPr lang="ru-RU" sz="2800" dirty="0" smtClean="0"/>
              <a:t>5,  а при умножении на число от 6 до 10 нужно отнять от числа х пятерку и выполнить расчёт как для числа от 1 до 5, а к ответу затем добавить число 40</a:t>
            </a:r>
            <a:endParaRPr lang="ru-RU" sz="2800" dirty="0"/>
          </a:p>
        </p:txBody>
      </p:sp>
      <p:pic>
        <p:nvPicPr>
          <p:cNvPr id="4" name="Picture 4" descr="D:\Организатор клипов (Microsoft)\Рисунок1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1382" y="4804012"/>
            <a:ext cx="2020450" cy="211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3389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98794" y="313899"/>
            <a:ext cx="46941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Умножение </a:t>
            </a:r>
            <a:r>
              <a:rPr lang="ru-RU" sz="3200" kern="0" dirty="0" smtClean="0">
                <a:solidFill>
                  <a:srgbClr val="FF0000"/>
                </a:solidFill>
                <a:ea typeface="+mj-ea"/>
                <a:cs typeface="+mj-cs"/>
              </a:rPr>
              <a:t>на</a:t>
            </a:r>
            <a:r>
              <a:rPr kumimoji="0" lang="ru-RU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 8.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3015" y="777923"/>
            <a:ext cx="1038594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 smtClean="0"/>
              <a:t>Умножим </a:t>
            </a:r>
            <a:r>
              <a:rPr lang="ru-RU" sz="2800" u="sng" dirty="0"/>
              <a:t>8 на 3</a:t>
            </a:r>
            <a:r>
              <a:rPr lang="ru-RU" sz="2800" dirty="0"/>
              <a:t>. Загибаем палец с номером 3 и за ним палец с номером 4 (3+1). Слева у нас осталось 2 </a:t>
            </a:r>
            <a:r>
              <a:rPr lang="ru-RU" sz="2800" dirty="0" err="1"/>
              <a:t>незагнутых</a:t>
            </a:r>
            <a:r>
              <a:rPr lang="ru-RU" sz="2800" dirty="0"/>
              <a:t> пальца, значит нам необходимо загнуть еще 2 пальца после пальца с номером 4 (это будут пальцы с номерами 5 и 6). Осталось 2 пальца не загнуто слева и 4 пальца – справа. Следовательно, 8·3=24.</a:t>
            </a:r>
            <a:br>
              <a:rPr lang="ru-RU" sz="2800" dirty="0"/>
            </a:br>
            <a:r>
              <a:rPr lang="ru-RU" sz="2800" dirty="0" smtClean="0"/>
              <a:t>Умножим </a:t>
            </a:r>
            <a:r>
              <a:rPr lang="ru-RU" sz="2800" u="sng" dirty="0" smtClean="0"/>
              <a:t>8 на8.</a:t>
            </a:r>
            <a:r>
              <a:rPr lang="ru-RU" sz="2800" dirty="0"/>
              <a:t>  П</a:t>
            </a:r>
            <a:r>
              <a:rPr lang="ru-RU" sz="2800" dirty="0" smtClean="0"/>
              <a:t>ри </a:t>
            </a:r>
            <a:r>
              <a:rPr lang="ru-RU" sz="2800" dirty="0"/>
              <a:t>умножении на число от 6 до 10 нужно отнять от числа х пятерку, выполнить расчет с новым число х-5, а затем добавить к ответу число 40. У нас х=8, значит загибаем палец с номером 3 (8-5=3) и следующий палец с номером 4 (3+1). Слева два пальца остались не загнуты, значит загибаем еще два пальца (с номером 5,6). Получаем: слева 2 пальца не загнуты и справа – 4 пальца, что обозначает число 24. Но к этому числу нужно еще добавить 40: 24+40=64. В итоге 8·8=64</a:t>
            </a:r>
          </a:p>
        </p:txBody>
      </p:sp>
    </p:spTree>
    <p:extLst>
      <p:ext uri="{BB962C8B-B14F-4D97-AF65-F5344CB8AC3E}">
        <p14:creationId xmlns:p14="http://schemas.microsoft.com/office/powerpoint/2010/main" val="105503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614614" y="1006470"/>
            <a:ext cx="831899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dirty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Чтобы умножить </a:t>
            </a:r>
            <a:r>
              <a:rPr lang="ru-RU" sz="2400" b="1" dirty="0" smtClean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двузначное число </a:t>
            </a:r>
            <a:r>
              <a:rPr lang="ru-RU" sz="2400" b="1" dirty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на 11, надо цифры </a:t>
            </a:r>
            <a:r>
              <a:rPr lang="ru-RU" sz="2400" b="1" dirty="0" smtClean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этого числа </a:t>
            </a:r>
            <a:r>
              <a:rPr lang="ru-RU" sz="2400" b="1" dirty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«раздвинуть» и </a:t>
            </a:r>
            <a:r>
              <a:rPr lang="ru-RU" sz="2400" b="1" dirty="0" smtClean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поставить между </a:t>
            </a:r>
            <a:r>
              <a:rPr lang="ru-RU" sz="2400" b="1" dirty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ними сумму этих цифр:</a:t>
            </a:r>
          </a:p>
          <a:p>
            <a:pPr marL="342900" indent="-342900"/>
            <a:endParaRPr lang="ru-RU" sz="2400" b="1" dirty="0">
              <a:solidFill>
                <a:srgbClr val="0000CC"/>
              </a:solidFill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ctr"/>
            <a:r>
              <a:rPr lang="ru-RU" sz="2400" b="1" dirty="0">
                <a:solidFill>
                  <a:srgbClr val="0000CC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800" b="1" dirty="0">
                <a:solidFill>
                  <a:srgbClr val="0066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34 ∙ 11 = 3(3+4)4 = 374</a:t>
            </a:r>
          </a:p>
          <a:p>
            <a:pPr marL="342900" indent="-342900" algn="ctr"/>
            <a:r>
              <a:rPr lang="ru-RU" sz="2800" b="1" dirty="0">
                <a:solidFill>
                  <a:srgbClr val="0066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</a:t>
            </a:r>
          </a:p>
          <a:p>
            <a:pPr marL="342900" indent="-342900" algn="ctr"/>
            <a:r>
              <a:rPr lang="ru-RU" sz="2800" b="1" dirty="0">
                <a:solidFill>
                  <a:srgbClr val="0066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2800" b="1" dirty="0">
                <a:solidFill>
                  <a:srgbClr val="902CE2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51 ∙ 11 = 5(5+1)1 = </a:t>
            </a:r>
            <a:r>
              <a:rPr lang="ru-RU" sz="2800" b="1" dirty="0" smtClean="0">
                <a:solidFill>
                  <a:srgbClr val="902CE2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561</a:t>
            </a:r>
          </a:p>
          <a:p>
            <a:pPr marL="342900" indent="-342900" algn="ctr" eaLnBrk="0" hangingPunct="0"/>
            <a:r>
              <a:rPr lang="ru-RU" sz="2400" b="1" dirty="0" smtClean="0">
                <a:solidFill>
                  <a:srgbClr val="0066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en-US" sz="2400" b="1" dirty="0">
              <a:solidFill>
                <a:srgbClr val="006600"/>
              </a:solidFill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  <a:p>
            <a:pPr marL="342900" indent="-342900" algn="ctr" eaLnBrk="0" hangingPunct="0"/>
            <a:r>
              <a:rPr lang="ru-RU" sz="2800" b="1" dirty="0" smtClean="0">
                <a:solidFill>
                  <a:srgbClr val="083763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72 ∙ 11 =</a:t>
            </a:r>
            <a:endParaRPr lang="ru-RU" sz="2800" b="1" dirty="0">
              <a:solidFill>
                <a:srgbClr val="083763"/>
              </a:solidFill>
              <a:latin typeface="Century Schoolbook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Picture 4" descr="D:\Организатор клипов (Microsoft)\j04344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791" y="2786063"/>
            <a:ext cx="2060622" cy="231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404575" y="360139"/>
            <a:ext cx="7537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«</a:t>
            </a:r>
            <a:r>
              <a:rPr lang="ru-RU" sz="3200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Краешки сложи, в </a:t>
            </a:r>
            <a:r>
              <a:rPr lang="ru-RU" sz="3200" b="1" i="1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середину положи</a:t>
            </a:r>
            <a:r>
              <a:rPr lang="ru-RU" sz="3200" b="1" i="1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71938" y="4669011"/>
            <a:ext cx="7377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ru-RU" b="1" dirty="0" smtClean="0">
                <a:solidFill>
                  <a:srgbClr val="0099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99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94 </a:t>
            </a:r>
            <a:r>
              <a:rPr lang="ru-RU" sz="2800" b="1" dirty="0">
                <a:solidFill>
                  <a:srgbClr val="009900"/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∙ 11=  9(9+4)4= 9(13)4 = (9+1)34=1034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43944" y="360139"/>
            <a:ext cx="6434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rgbClr val="FF0000"/>
                </a:solidFill>
              </a:rPr>
              <a:t>Умножение на </a:t>
            </a:r>
            <a:r>
              <a:rPr lang="ru-RU" sz="3600" i="1" dirty="0" smtClean="0">
                <a:solidFill>
                  <a:srgbClr val="FF0000"/>
                </a:solidFill>
              </a:rPr>
              <a:t>11</a:t>
            </a:r>
            <a:r>
              <a:rPr lang="ru-RU" sz="3600" dirty="0" smtClean="0">
                <a:solidFill>
                  <a:srgbClr val="FF0000"/>
                </a:solidFill>
              </a:rPr>
              <a:t> </a:t>
            </a:r>
            <a:endParaRPr lang="ru-RU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498080" y="4088674"/>
            <a:ext cx="2972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entury Schoolbook"/>
              </a:rPr>
              <a:t>7(7+2)2</a:t>
            </a:r>
            <a:r>
              <a:rPr lang="ru-RU" sz="2800" b="1" dirty="0" smtClean="0">
                <a:latin typeface="Century Schoolbook"/>
              </a:rPr>
              <a:t> </a:t>
            </a:r>
            <a:r>
              <a:rPr lang="en-US" sz="2800" b="1" dirty="0" smtClean="0">
                <a:latin typeface="Century Schoolbook"/>
              </a:rPr>
              <a:t>=</a:t>
            </a:r>
            <a:r>
              <a:rPr lang="ru-RU" sz="2800" b="1" dirty="0" smtClean="0">
                <a:latin typeface="Century Schoolbook"/>
              </a:rPr>
              <a:t> </a:t>
            </a:r>
            <a:r>
              <a:rPr lang="en-US" sz="2800" b="1" dirty="0" smtClean="0">
                <a:latin typeface="Century Schoolbook"/>
              </a:rPr>
              <a:t>792</a:t>
            </a:r>
            <a:r>
              <a:rPr lang="ru-RU" sz="2800" b="1" dirty="0" smtClean="0">
                <a:latin typeface="Century Schoolbook"/>
              </a:rPr>
              <a:t>  - </a:t>
            </a:r>
            <a:r>
              <a:rPr lang="ru-RU" sz="4000" b="1" dirty="0" smtClean="0">
                <a:latin typeface="Century Schoolbook"/>
              </a:rPr>
              <a:t>Б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071938" y="5422006"/>
            <a:ext cx="1721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86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∙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11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47763" y="5302863"/>
            <a:ext cx="42677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8(8+6)6 = 8(14)6 = </a:t>
            </a:r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946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4000" b="1" dirty="0" smtClean="0"/>
              <a:t>Р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55517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8" y="395785"/>
            <a:ext cx="66601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rgbClr val="C00000"/>
                </a:solidFill>
              </a:rPr>
              <a:t>Умножение на число 111, 1111 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801503" y="1042116"/>
            <a:ext cx="889834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Количество </a:t>
            </a:r>
            <a:r>
              <a:rPr lang="ru-RU" sz="2800" dirty="0"/>
              <a:t>шагов всегда меньше количества единиц на 1.</a:t>
            </a:r>
            <a:br>
              <a:rPr lang="ru-RU" sz="2800" dirty="0"/>
            </a:br>
            <a:r>
              <a:rPr lang="ru-RU" sz="2800" dirty="0"/>
              <a:t>Пример:</a:t>
            </a:r>
            <a:br>
              <a:rPr lang="ru-RU" sz="2800" dirty="0"/>
            </a:br>
            <a:r>
              <a:rPr lang="ru-RU" sz="2800" dirty="0"/>
              <a:t>24х111=2(2+4) (2+4)4=2664 (количество шагов - 2)</a:t>
            </a:r>
            <a:br>
              <a:rPr lang="ru-RU" sz="2800" dirty="0"/>
            </a:br>
            <a:r>
              <a:rPr lang="ru-RU" sz="2800" dirty="0"/>
              <a:t>24х1111=2(2+4)(2+4)(2+4)4=26664 (количество шагов - 3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801503" y="3493827"/>
            <a:ext cx="1651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36Х111=</a:t>
            </a:r>
          </a:p>
          <a:p>
            <a:r>
              <a:rPr lang="ru-RU" sz="2800" dirty="0" smtClean="0"/>
              <a:t>36Х1111=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25633" y="3483076"/>
            <a:ext cx="4247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3(3+6)(</a:t>
            </a:r>
            <a:r>
              <a:rPr lang="ru-RU" sz="2800" dirty="0" smtClean="0"/>
              <a:t>3+6)6=3996  </a:t>
            </a:r>
            <a:r>
              <a:rPr lang="ru-RU" sz="3600" b="1" dirty="0" smtClean="0"/>
              <a:t>А</a:t>
            </a:r>
            <a:endParaRPr lang="ru-RU" sz="3600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592286" y="3935216"/>
            <a:ext cx="4663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3(3+6)(3+6)(</a:t>
            </a:r>
            <a:r>
              <a:rPr lang="ru-RU" sz="2800" dirty="0" smtClean="0"/>
              <a:t>3+6)6=39996  </a:t>
            </a:r>
            <a:r>
              <a:rPr lang="ru-RU" sz="3600" b="1" dirty="0" smtClean="0"/>
              <a:t>В</a:t>
            </a:r>
            <a:endParaRPr lang="ru-RU" sz="3600" b="1" dirty="0"/>
          </a:p>
        </p:txBody>
      </p:sp>
      <p:pic>
        <p:nvPicPr>
          <p:cNvPr id="9" name="Picture 5" descr="D:\Организатор клипов (Microsoft)\j043799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36900" y="3744686"/>
            <a:ext cx="2650600" cy="252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727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0075" y="428625"/>
            <a:ext cx="8058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>
                <a:solidFill>
                  <a:srgbClr val="C00000"/>
                </a:solidFill>
              </a:rPr>
              <a:t>Умножение на 101, </a:t>
            </a:r>
            <a:r>
              <a:rPr lang="ru-RU" sz="3200" i="1" dirty="0" smtClean="0">
                <a:solidFill>
                  <a:srgbClr val="C00000"/>
                </a:solidFill>
              </a:rPr>
              <a:t>на </a:t>
            </a:r>
            <a:r>
              <a:rPr lang="ru-RU" sz="3200" i="1" dirty="0">
                <a:solidFill>
                  <a:srgbClr val="C00000"/>
                </a:solidFill>
              </a:rPr>
              <a:t>1001…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00139" y="1285875"/>
            <a:ext cx="670083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CC"/>
                </a:solidFill>
                <a:latin typeface="Century Schoolbook" pitchFamily="18" charset="0"/>
              </a:rPr>
              <a:t>Чтобы умножить число на 101, нужно приписать к нему два нуля и прибавить исходное число.</a:t>
            </a:r>
          </a:p>
          <a:p>
            <a:endParaRPr lang="ru-RU" sz="2400" b="1" dirty="0">
              <a:solidFill>
                <a:srgbClr val="0000CC"/>
              </a:solidFill>
              <a:latin typeface="Century Schoolbook" pitchFamily="18" charset="0"/>
            </a:endParaRPr>
          </a:p>
          <a:p>
            <a:r>
              <a:rPr lang="ru-RU" sz="2400" b="1" dirty="0">
                <a:solidFill>
                  <a:srgbClr val="006600"/>
                </a:solidFill>
                <a:latin typeface="Century Schoolbook" pitchFamily="18" charset="0"/>
              </a:rPr>
              <a:t>145 · 101 = 14500 + 145 = 14645</a:t>
            </a:r>
          </a:p>
          <a:p>
            <a:endParaRPr lang="ru-RU" sz="2400" b="1" dirty="0">
              <a:solidFill>
                <a:srgbClr val="0000CC"/>
              </a:solidFill>
              <a:latin typeface="Century Schoolbook" pitchFamily="18" charset="0"/>
            </a:endParaRPr>
          </a:p>
          <a:p>
            <a:r>
              <a:rPr lang="ru-RU" sz="2400" b="1" dirty="0">
                <a:solidFill>
                  <a:srgbClr val="0000CC"/>
                </a:solidFill>
                <a:latin typeface="Century Schoolbook" pitchFamily="18" charset="0"/>
              </a:rPr>
              <a:t>Чтобы умножить число на 1001, нужно приписать к нему три нуля и прибавить исходное число.</a:t>
            </a:r>
            <a:endParaRPr lang="ru-RU" sz="2400" b="1" i="1" dirty="0">
              <a:solidFill>
                <a:srgbClr val="0000CC"/>
              </a:solidFill>
              <a:latin typeface="Century Schoolbook" pitchFamily="18" charset="0"/>
            </a:endParaRPr>
          </a:p>
          <a:p>
            <a:endParaRPr lang="ru-RU" sz="2400" b="1" dirty="0">
              <a:solidFill>
                <a:srgbClr val="0000CC"/>
              </a:solidFill>
              <a:latin typeface="Century Schoolbook" pitchFamily="18" charset="0"/>
            </a:endParaRPr>
          </a:p>
          <a:p>
            <a:r>
              <a:rPr lang="ru-RU" sz="2400" b="1" dirty="0">
                <a:solidFill>
                  <a:srgbClr val="006600"/>
                </a:solidFill>
                <a:latin typeface="Century Schoolbook" pitchFamily="18" charset="0"/>
              </a:rPr>
              <a:t>53 · 1001 = 53000 + 53 = </a:t>
            </a:r>
            <a:r>
              <a:rPr lang="ru-RU" sz="2400" b="1" dirty="0" smtClean="0">
                <a:solidFill>
                  <a:srgbClr val="006600"/>
                </a:solidFill>
                <a:latin typeface="Century Schoolbook" pitchFamily="18" charset="0"/>
              </a:rPr>
              <a:t>53053</a:t>
            </a:r>
            <a:endParaRPr lang="ru-RU" sz="2400" b="1" dirty="0">
              <a:solidFill>
                <a:srgbClr val="006600"/>
              </a:solidFill>
              <a:latin typeface="Century Schoolbook" pitchFamily="18" charset="0"/>
            </a:endParaRPr>
          </a:p>
        </p:txBody>
      </p:sp>
      <p:pic>
        <p:nvPicPr>
          <p:cNvPr id="4" name="Picture 4" descr="D:\Организатор клипов (Microsoft)\j043441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12035" y="242888"/>
            <a:ext cx="1938665" cy="2180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469746" y="2614411"/>
            <a:ext cx="16599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175</a:t>
            </a:r>
            <a:r>
              <a:rPr lang="ru-RU" sz="2400" b="1" dirty="0" smtClean="0"/>
              <a:t>х101</a:t>
            </a:r>
            <a:r>
              <a:rPr lang="ru-RU" sz="2400" b="1" dirty="0" smtClean="0"/>
              <a:t>=</a:t>
            </a:r>
            <a:endParaRPr lang="ru-RU" sz="2400" b="1" dirty="0" smtClean="0"/>
          </a:p>
          <a:p>
            <a:pPr>
              <a:lnSpc>
                <a:spcPct val="150000"/>
              </a:lnSpc>
            </a:pPr>
            <a:r>
              <a:rPr lang="ru-RU" sz="2400" b="1" dirty="0" smtClean="0"/>
              <a:t>38 х 1001=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89454" y="2614411"/>
            <a:ext cx="15712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mtClean="0"/>
              <a:t>17675  - </a:t>
            </a:r>
            <a:r>
              <a:rPr lang="ru-RU" sz="3600" b="1" dirty="0" smtClean="0"/>
              <a:t>О</a:t>
            </a:r>
            <a:r>
              <a:rPr lang="ru-RU" sz="3600" b="1" dirty="0"/>
              <a:t> </a:t>
            </a:r>
            <a:r>
              <a:rPr lang="ru-RU" sz="2400" b="1" smtClean="0"/>
              <a:t>38038  -   </a:t>
            </a:r>
            <a:r>
              <a:rPr lang="ru-RU" sz="3600" b="1" dirty="0" smtClean="0"/>
              <a:t>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155710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439</Words>
  <Application>Microsoft Office PowerPoint</Application>
  <PresentationFormat>Широкоэкранный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Schoolbook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16-30</dc:creator>
  <cp:lastModifiedBy>16-30</cp:lastModifiedBy>
  <cp:revision>47</cp:revision>
  <dcterms:created xsi:type="dcterms:W3CDTF">2018-01-07T16:48:09Z</dcterms:created>
  <dcterms:modified xsi:type="dcterms:W3CDTF">2018-01-17T17:27:52Z</dcterms:modified>
</cp:coreProperties>
</file>