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59" r:id="rId7"/>
    <p:sldId id="308" r:id="rId8"/>
    <p:sldId id="263" r:id="rId9"/>
    <p:sldId id="264" r:id="rId10"/>
    <p:sldId id="281" r:id="rId11"/>
    <p:sldId id="303" r:id="rId12"/>
    <p:sldId id="302" r:id="rId13"/>
    <p:sldId id="283" r:id="rId14"/>
    <p:sldId id="284" r:id="rId15"/>
    <p:sldId id="285" r:id="rId16"/>
    <p:sldId id="286" r:id="rId17"/>
    <p:sldId id="305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6" r:id="rId26"/>
    <p:sldId id="297" r:id="rId27"/>
    <p:sldId id="298" r:id="rId28"/>
    <p:sldId id="299" r:id="rId29"/>
    <p:sldId id="300" r:id="rId30"/>
    <p:sldId id="301" r:id="rId31"/>
    <p:sldId id="307" r:id="rId32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3300"/>
    <a:srgbClr val="000066"/>
    <a:srgbClr val="9EF8A9"/>
    <a:srgbClr val="6FF57F"/>
    <a:srgbClr val="8DF79A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>
        <p:scale>
          <a:sx n="73" d="100"/>
          <a:sy n="73" d="100"/>
        </p:scale>
        <p:origin x="-128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6FA08-A291-4889-8E24-6C77448E1F1A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7CB04-83E4-4469-874E-3C89AF7EE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5.gi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25.gi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image" Target="../media/image26.gif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hyperlink" Target="1%20&#1089;&#1082;&#1088;&#1080;&#1087;&#1082;&#1072;.mp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gif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9000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pic>
        <p:nvPicPr>
          <p:cNvPr id="3" name="Рисунок 2" descr="D:\загрузки\клипарты\располож.инстр.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5520" y="260648"/>
            <a:ext cx="8640960" cy="619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кларнета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голос чистый, тембр мягкий. Звук его ясный (отсюда название кларнета, от латинского «</a:t>
            </a:r>
            <a:r>
              <a:rPr 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кларус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 – «ясный»), светлый, очень гибкий и выразительный. </a:t>
            </a:r>
          </a:p>
        </p:txBody>
      </p:sp>
      <p:pic>
        <p:nvPicPr>
          <p:cNvPr id="7" name="Picture 2" descr="C:\Users\Администратор\Desktop\clarinet_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1481488"/>
            <a:ext cx="7128792" cy="4035744"/>
          </a:xfrm>
          <a:prstGeom prst="rect">
            <a:avLst/>
          </a:prstGeom>
          <a:noFill/>
        </p:spPr>
      </p:pic>
      <p:pic>
        <p:nvPicPr>
          <p:cNvPr id="4" name="кларнет сен сан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212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5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Есть у кларнета старший брат -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бас-кларнет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который  дружит с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фаготом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Они и дружат-то потому, что сходны по характеру. Голоса </a:t>
            </a:r>
            <a:r>
              <a:rPr lang="ru-RU" sz="2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бас-кларнета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фагота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низкие и суровые.  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Бас-кларнет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фагот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часто ворчат и бывают всем и всеми недовольны.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загрузки\клипарты\fagot.gif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430498">
            <a:off x="1911979" y="346648"/>
            <a:ext cx="2267970" cy="593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Администратор\Desktop\бас-кларнет 2.png"/>
          <p:cNvPicPr>
            <a:picLocks noChangeAspect="1" noChangeArrowheads="1"/>
          </p:cNvPicPr>
          <p:nvPr/>
        </p:nvPicPr>
        <p:blipFill>
          <a:blip r:embed="rId6" cstate="email">
            <a:lum bright="-3000" contrast="8000"/>
          </a:blip>
          <a:srcRect l="5906" r="10336"/>
          <a:stretch>
            <a:fillRect/>
          </a:stretch>
        </p:blipFill>
        <p:spPr bwMode="auto">
          <a:xfrm rot="621198" flipH="1">
            <a:off x="4641288" y="2112811"/>
            <a:ext cx="3791256" cy="4319944"/>
          </a:xfrm>
          <a:prstGeom prst="rect">
            <a:avLst/>
          </a:prstGeom>
          <a:noFill/>
        </p:spPr>
      </p:pic>
      <p:pic>
        <p:nvPicPr>
          <p:cNvPr id="4" name="фагот Francisco_Mignone_-_fagot_so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0066"/>
                </a:solidFill>
                <a:latin typeface="Times New Roman"/>
                <a:ea typeface="Times New Roman"/>
              </a:rPr>
              <a:t>Гобо́й</a:t>
            </a:r>
            <a:r>
              <a:rPr lang="ru-RU" sz="2000" b="1" dirty="0" smtClean="0">
                <a:solidFill>
                  <a:srgbClr val="000066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Times New Roman"/>
                <a:ea typeface="Times New Roman"/>
              </a:rPr>
              <a:t>(от фр. </a:t>
            </a:r>
            <a:r>
              <a:rPr lang="ru-RU" sz="2000" dirty="0" err="1" smtClean="0">
                <a:solidFill>
                  <a:srgbClr val="000066"/>
                </a:solidFill>
                <a:latin typeface="Times New Roman"/>
                <a:ea typeface="Times New Roman"/>
              </a:rPr>
              <a:t>hautbois</a:t>
            </a:r>
            <a:r>
              <a:rPr lang="ru-RU" sz="2000" dirty="0" smtClean="0">
                <a:solidFill>
                  <a:srgbClr val="000066"/>
                </a:solidFill>
                <a:latin typeface="Times New Roman"/>
                <a:ea typeface="Times New Roman"/>
              </a:rPr>
              <a:t>, буквально «высокое дерево») — язычковый деревянный духовой музыкальный инструмент сопранового регистра, представляющий собой трубку конической формы с системой клапанов и двойной тростью </a:t>
            </a:r>
            <a:r>
              <a:rPr lang="ru-RU" sz="2000" i="1" dirty="0" smtClean="0">
                <a:solidFill>
                  <a:srgbClr val="000066"/>
                </a:solidFill>
                <a:latin typeface="Times New Roman"/>
                <a:ea typeface="Times New Roman"/>
              </a:rPr>
              <a:t>(язычком</a:t>
            </a:r>
            <a:r>
              <a:rPr lang="ru-RU" sz="2000" dirty="0" smtClean="0">
                <a:solidFill>
                  <a:srgbClr val="000066"/>
                </a:solidFill>
                <a:latin typeface="Times New Roman"/>
                <a:ea typeface="Times New Roman"/>
              </a:rPr>
              <a:t>). Инструмент обладает певучим, однако несколько гнусавым, а в верхнем регистре — резким тембром.</a:t>
            </a:r>
            <a:endParaRPr lang="ru-RU" sz="20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загрузки\клипарты\гобой1.gif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57943">
            <a:off x="2003973" y="2241143"/>
            <a:ext cx="5956255" cy="386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гобой_Gendel_-_Sonata_S-moll._2_chast_goboj_f-no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51592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68458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МЕДНЫЕ ДУХОВЫЕ МУЗЫКАЛЬНЫЕ ИНСТРУМЕНТЫ</a:t>
            </a:r>
            <a:endParaRPr lang="ru-RU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Они  иначе называют «Медь».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Медные духовые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или Медь входят в состав симфонического оркестра, но могут образовать и самостоятельный оркестр —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Духовой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uz-urok.ru/simf_orkestr/bba6ae1bd73a.gi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111921">
            <a:off x="940979" y="1839201"/>
            <a:ext cx="1975485" cy="171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Администратор\Desktop\2 туба.png"/>
          <p:cNvPicPr>
            <a:picLocks noChangeAspect="1" noChangeArrowheads="1"/>
          </p:cNvPicPr>
          <p:nvPr/>
        </p:nvPicPr>
        <p:blipFill>
          <a:blip r:embed="rId4" cstate="email">
            <a:lum bright="-6000" contrast="10000"/>
          </a:blip>
          <a:srcRect/>
          <a:stretch>
            <a:fillRect/>
          </a:stretch>
        </p:blipFill>
        <p:spPr bwMode="auto">
          <a:xfrm rot="13626861">
            <a:off x="5922354" y="3108937"/>
            <a:ext cx="1814400" cy="3024000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тромбон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452066">
            <a:off x="3915003" y="1571754"/>
            <a:ext cx="3931206" cy="1926288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06_tromb_.png"/>
          <p:cNvPicPr>
            <a:picLocks noChangeAspect="1" noChangeArrowheads="1"/>
          </p:cNvPicPr>
          <p:nvPr/>
        </p:nvPicPr>
        <p:blipFill>
          <a:blip r:embed="rId6" cstate="email">
            <a:lum bright="-9000" contrast="10000"/>
          </a:blip>
          <a:srcRect/>
          <a:stretch>
            <a:fillRect/>
          </a:stretch>
        </p:blipFill>
        <p:spPr bwMode="auto">
          <a:xfrm rot="10198283" flipV="1">
            <a:off x="283095" y="3472675"/>
            <a:ext cx="4925962" cy="244887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34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064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группе медных духовых инструментов симфонического оркестра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труба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– самый высокий по диапазону инструмент. Именно она придаёт звучанию оркестра удивительную торжественность, приподнятость.</a:t>
            </a:r>
          </a:p>
          <a:p>
            <a:pPr algn="just"/>
            <a:endParaRPr lang="ru-RU" dirty="0"/>
          </a:p>
        </p:txBody>
      </p:sp>
      <p:pic>
        <p:nvPicPr>
          <p:cNvPr id="9218" name="Picture 2" descr="C:\Users\Администратор\Desktop\труба а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91952">
            <a:off x="820980" y="2761968"/>
            <a:ext cx="7453313" cy="2540000"/>
          </a:xfrm>
          <a:prstGeom prst="rect">
            <a:avLst/>
          </a:prstGeom>
          <a:noFill/>
        </p:spPr>
      </p:pic>
      <p:pic>
        <p:nvPicPr>
          <p:cNvPr id="4" name="труб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5512" y="5270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7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Валторна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(рожок)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изначально произошла от охотничьего рожка. Валторна - медный духовой инструмент, закрученный кольцом, с большущим раструбом, направленным вниз.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Администратор\Desktop\валторна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V="1">
            <a:off x="1331640" y="1484784"/>
            <a:ext cx="6356906" cy="4032448"/>
          </a:xfrm>
          <a:prstGeom prst="rect">
            <a:avLst/>
          </a:prstGeom>
          <a:noFill/>
        </p:spPr>
      </p:pic>
      <p:pic>
        <p:nvPicPr>
          <p:cNvPr id="4" name="валтор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6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Тромбон -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исполняет больше басовую линию, чем мелодическую. От других медных духовых инструментов отличается наличием особой передвижной U-образной трубки - кулисы, двигая которую вперед и назад музыкант изменяет звучание инструмента.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Администратор\Desktop\06_tromb_.png"/>
          <p:cNvPicPr>
            <a:picLocks noChangeAspect="1" noChangeArrowheads="1"/>
          </p:cNvPicPr>
          <p:nvPr/>
        </p:nvPicPr>
        <p:blipFill>
          <a:blip r:embed="rId5" cstate="email">
            <a:lum bright="-9000" contrast="10000"/>
          </a:blip>
          <a:srcRect/>
          <a:stretch>
            <a:fillRect/>
          </a:stretch>
        </p:blipFill>
        <p:spPr bwMode="auto">
          <a:xfrm rot="10198283" flipV="1">
            <a:off x="585160" y="2012758"/>
            <a:ext cx="7695339" cy="3825640"/>
          </a:xfrm>
          <a:prstGeom prst="rect">
            <a:avLst/>
          </a:prstGeom>
          <a:noFill/>
        </p:spPr>
      </p:pic>
      <p:pic>
        <p:nvPicPr>
          <p:cNvPr id="4" name="тромб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Туба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басовый медный духовой инструмент. По сути, туба представляет собой большой горн, на котором играют, удерживая инструмент в вертикальном положении. Она грузна и тяжеловесна. Быстрые мелодии исполнять хоть и может, но делает это с изяществом слона. Поэтому чаще в оркестре она дремлет и редко-редко вставит свой голос.</a:t>
            </a:r>
          </a:p>
        </p:txBody>
      </p:sp>
      <p:pic>
        <p:nvPicPr>
          <p:cNvPr id="6" name="Picture 2" descr="C:\Users\Администратор\Desktop\0014-034-Tuba.png"/>
          <p:cNvPicPr>
            <a:picLocks noChangeAspect="1" noChangeArrowheads="1"/>
          </p:cNvPicPr>
          <p:nvPr/>
        </p:nvPicPr>
        <p:blipFill>
          <a:blip r:embed="rId5" cstate="email">
            <a:lum bright="-7000" contrast="10000"/>
          </a:blip>
          <a:srcRect/>
          <a:stretch>
            <a:fillRect/>
          </a:stretch>
        </p:blipFill>
        <p:spPr bwMode="auto">
          <a:xfrm>
            <a:off x="1331640" y="2348880"/>
            <a:ext cx="6064845" cy="3707976"/>
          </a:xfrm>
          <a:prstGeom prst="rect">
            <a:avLst/>
          </a:prstGeom>
          <a:noFill/>
        </p:spPr>
      </p:pic>
      <p:pic>
        <p:nvPicPr>
          <p:cNvPr id="4" name="туб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5447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136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УДАРНЫЕ ИНСТРУМЕНТЫ</a:t>
            </a:r>
            <a:endParaRPr lang="ru-RU" sz="2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Ударных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очень многочисленное: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большой и малый барабаны, литавры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треугольники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тамтамы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 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бубен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тарелки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ксилофон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колокольчики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колокола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endParaRPr lang="ru-RU" dirty="0"/>
          </a:p>
        </p:txBody>
      </p:sp>
      <p:pic>
        <p:nvPicPr>
          <p:cNvPr id="4" name="Рисунок 3" descr="http://www.muz-urok.ru/simf_orkestr/5160.gi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1880" y="1772816"/>
            <a:ext cx="2209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uz-urok.ru/simf_orkestr/Music_Instruments_051.gif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4509120"/>
            <a:ext cx="2667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тарелки 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6296" y="5157192"/>
            <a:ext cx="10763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загрузки\клипарты\post-40912-0-17273000-133937264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501008"/>
            <a:ext cx="1569225" cy="1224000"/>
          </a:xfrm>
          <a:prstGeom prst="rect">
            <a:avLst/>
          </a:prstGeom>
          <a:noFill/>
        </p:spPr>
      </p:pic>
      <p:pic>
        <p:nvPicPr>
          <p:cNvPr id="10" name="Picture 2" descr="C:\Users\Администратор\Desktop\Рисунок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95936" y="3284984"/>
            <a:ext cx="1500093" cy="1512000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1 треугольники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71600" y="1772816"/>
            <a:ext cx="1658880" cy="1728000"/>
          </a:xfrm>
          <a:prstGeom prst="rect">
            <a:avLst/>
          </a:prstGeom>
          <a:noFill/>
        </p:spPr>
      </p:pic>
      <p:pic>
        <p:nvPicPr>
          <p:cNvPr id="12" name="Picture 3" descr="C:\Users\Администратор\Desktop\Рисунок1.png"/>
          <p:cNvPicPr>
            <a:picLocks noChangeAspect="1" noChangeArrowheads="1"/>
          </p:cNvPicPr>
          <p:nvPr/>
        </p:nvPicPr>
        <p:blipFill>
          <a:blip r:embed="rId9" cstate="email">
            <a:lum bright="-3000" contrast="10000"/>
          </a:blip>
          <a:srcRect/>
          <a:stretch>
            <a:fillRect/>
          </a:stretch>
        </p:blipFill>
        <p:spPr bwMode="auto">
          <a:xfrm>
            <a:off x="6804248" y="1628800"/>
            <a:ext cx="1804185" cy="1584000"/>
          </a:xfrm>
          <a:prstGeom prst="rect">
            <a:avLst/>
          </a:prstGeom>
          <a:noFill/>
        </p:spPr>
      </p:pic>
      <p:pic>
        <p:nvPicPr>
          <p:cNvPr id="13" name="Picture 1" descr="C:\Users\Администратор\Desktop\Рисунок2.png"/>
          <p:cNvPicPr>
            <a:picLocks noChangeAspect="1" noChangeArrowheads="1"/>
          </p:cNvPicPr>
          <p:nvPr/>
        </p:nvPicPr>
        <p:blipFill>
          <a:blip r:embed="rId10" cstate="email">
            <a:lum bright="-6000" contrast="10000"/>
          </a:blip>
          <a:srcRect/>
          <a:stretch>
            <a:fillRect/>
          </a:stretch>
        </p:blipFill>
        <p:spPr bwMode="auto">
          <a:xfrm>
            <a:off x="4211957" y="5157192"/>
            <a:ext cx="1638180" cy="140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Барабан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похож  на железное колесо с натянутыми по бокам кожаными перепонками.</a:t>
            </a:r>
          </a:p>
          <a:p>
            <a:endParaRPr lang="ru-RU" dirty="0"/>
          </a:p>
        </p:txBody>
      </p:sp>
      <p:pic>
        <p:nvPicPr>
          <p:cNvPr id="5" name="Рисунок 4" descr="http://www.muz-urok.ru/simf_orkestr/5160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9632" y="1412776"/>
            <a:ext cx="6156889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бараб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9806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79513" y="188640"/>
            <a:ext cx="8964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СТРУННЫЕ  СМЫЧКОВЫЕ</a:t>
            </a:r>
            <a:endParaRPr lang="ru-RU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 В оркестре они размещены на переднем плане: слева от дирижера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первые скрипки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справа —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вторые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 сразу за первыми скрипками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виолончели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 рядом с ними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альты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Лишь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контрабасы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из-за своей величины стоят у стены, чтоб не загораживать другие инструменты и не мешать им. </a:t>
            </a:r>
          </a:p>
        </p:txBody>
      </p:sp>
      <p:pic>
        <p:nvPicPr>
          <p:cNvPr id="1027" name="Picture 3" descr="C:\Users\Администратор\Desktop\скрипк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3" y="1412776"/>
            <a:ext cx="2389858" cy="3008087"/>
          </a:xfrm>
          <a:prstGeom prst="rect">
            <a:avLst/>
          </a:prstGeom>
          <a:noFill/>
        </p:spPr>
      </p:pic>
      <p:pic>
        <p:nvPicPr>
          <p:cNvPr id="9" name="Picture 1" descr="D:\загрузки\клипарты\альт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910902">
            <a:off x="4869125" y="1356378"/>
            <a:ext cx="1421974" cy="3564000"/>
          </a:xfrm>
          <a:prstGeom prst="rect">
            <a:avLst/>
          </a:prstGeom>
          <a:noFill/>
        </p:spPr>
      </p:pic>
      <p:pic>
        <p:nvPicPr>
          <p:cNvPr id="10" name="Picture 4" descr="D:\загрузки\клипарты\2a39c04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427661">
            <a:off x="1676884" y="3176528"/>
            <a:ext cx="2255484" cy="3204000"/>
          </a:xfrm>
          <a:prstGeom prst="rect">
            <a:avLst/>
          </a:prstGeom>
          <a:noFill/>
        </p:spPr>
      </p:pic>
      <p:pic>
        <p:nvPicPr>
          <p:cNvPr id="11" name="Picture 2" descr="C:\Users\Администратор\Desktop\контрабас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62804">
            <a:off x="6881423" y="2355676"/>
            <a:ext cx="1942626" cy="4320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Литавры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представляют собой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полусферический металлический корпус, обтянутый кожаной мембраной. Литавры издают грозный гул, который может длиться очень долго — до тех пор, пока не приглушишь его. Для извлечения разных звуков используются палочки с головками из разных материалов: дерево, войлок, кожа.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Администратор\Desktop\литавры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8144" y="2060848"/>
            <a:ext cx="2619000" cy="3492000"/>
          </a:xfrm>
          <a:prstGeom prst="rect">
            <a:avLst/>
          </a:prstGeom>
          <a:noFill/>
        </p:spPr>
      </p:pic>
      <p:pic>
        <p:nvPicPr>
          <p:cNvPr id="13315" name="Picture 3" descr="C:\Users\Администратор\Desktop\Рисунок1.png"/>
          <p:cNvPicPr>
            <a:picLocks noChangeAspect="1" noChangeArrowheads="1"/>
          </p:cNvPicPr>
          <p:nvPr/>
        </p:nvPicPr>
        <p:blipFill>
          <a:blip r:embed="rId6" cstate="email">
            <a:lum bright="-3000" contrast="10000"/>
          </a:blip>
          <a:srcRect/>
          <a:stretch>
            <a:fillRect/>
          </a:stretch>
        </p:blipFill>
        <p:spPr bwMode="auto">
          <a:xfrm>
            <a:off x="683568" y="2348880"/>
            <a:ext cx="3977397" cy="3492000"/>
          </a:xfrm>
          <a:prstGeom prst="rect">
            <a:avLst/>
          </a:prstGeom>
          <a:noFill/>
        </p:spPr>
      </p:pic>
      <p:pic>
        <p:nvPicPr>
          <p:cNvPr id="4" name="литав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2844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168315"/>
            <a:ext cx="8568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Треугольник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музыкальный инструмент, который имеет вид металлической лозы, согнутой в форме треугольника. Один из углов треугольника оставлен открытым, он подвешивается за специальную петельку.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Администратор\Desktop\1 треугольники.png"/>
          <p:cNvPicPr>
            <a:picLocks noChangeAspect="1" noChangeArrowheads="1"/>
          </p:cNvPicPr>
          <p:nvPr/>
        </p:nvPicPr>
        <p:blipFill>
          <a:blip r:embed="rId5" cstate="email">
            <a:lum bright="-8000" contrast="19000"/>
          </a:blip>
          <a:srcRect/>
          <a:stretch>
            <a:fillRect/>
          </a:stretch>
        </p:blipFill>
        <p:spPr bwMode="auto">
          <a:xfrm>
            <a:off x="1907704" y="1340768"/>
            <a:ext cx="4458240" cy="4644000"/>
          </a:xfrm>
          <a:prstGeom prst="rect">
            <a:avLst/>
          </a:prstGeom>
          <a:noFill/>
        </p:spPr>
      </p:pic>
      <p:pic>
        <p:nvPicPr>
          <p:cNvPr id="3" name="треуголь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530332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Бубен -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сделан в виде деревянного обруча, обтянутого с одной стороны кожей. В разрезе обруча помещены металлические тарелочки, бубенчики и колокольчики, нанизанные на проволоки, которые при встряхивании сильно звенят.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Users\Администратор\Desktop\буьен.png"/>
          <p:cNvPicPr>
            <a:picLocks noChangeAspect="1" noChangeArrowheads="1"/>
          </p:cNvPicPr>
          <p:nvPr/>
        </p:nvPicPr>
        <p:blipFill>
          <a:blip r:embed="rId5" cstate="email">
            <a:lum bright="-3000" contrast="10000"/>
          </a:blip>
          <a:srcRect/>
          <a:stretch>
            <a:fillRect/>
          </a:stretch>
        </p:blipFill>
        <p:spPr bwMode="auto">
          <a:xfrm>
            <a:off x="1043609" y="1124744"/>
            <a:ext cx="6417679" cy="5364000"/>
          </a:xfrm>
          <a:prstGeom prst="rect">
            <a:avLst/>
          </a:prstGeom>
          <a:noFill/>
        </p:spPr>
      </p:pic>
      <p:pic>
        <p:nvPicPr>
          <p:cNvPr id="3" name="бубе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6488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Колокол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— металлический инструмент, имеющий куполообразную форму и язычок внутри, ударяющийся изнутри о стенки. 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Администратор\Desktop\Рисунок2.png"/>
          <p:cNvPicPr>
            <a:picLocks noChangeAspect="1" noChangeArrowheads="1"/>
          </p:cNvPicPr>
          <p:nvPr/>
        </p:nvPicPr>
        <p:blipFill>
          <a:blip r:embed="rId5" cstate="email">
            <a:lum bright="-6000" contrast="10000"/>
          </a:blip>
          <a:srcRect/>
          <a:stretch>
            <a:fillRect/>
          </a:stretch>
        </p:blipFill>
        <p:spPr bwMode="auto">
          <a:xfrm>
            <a:off x="2172740" y="1641048"/>
            <a:ext cx="4556116" cy="3904848"/>
          </a:xfrm>
          <a:prstGeom prst="rect">
            <a:avLst/>
          </a:prstGeom>
          <a:noFill/>
        </p:spPr>
      </p:pic>
      <p:pic>
        <p:nvPicPr>
          <p:cNvPr id="4" name="колоколь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5458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35292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Гонг, гонга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9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малайск. </a:t>
            </a:r>
            <a:r>
              <a:rPr lang="ru-RU" sz="1900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Gong</a:t>
            </a:r>
            <a:r>
              <a:rPr lang="ru-RU" sz="19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Этот ударный музыкальный инструмент обычно сделан из металла, бамбука и других материалов. Конструкция гонга представляет собой свободно подвешенный на опоре вогнутый металлический диск сравнительно большого размера. Удары колотушкой по корпусу гонга приводят его в колебание, вследствие чего гонг издает гулкий звук. </a:t>
            </a:r>
            <a:endParaRPr lang="ru-RU" sz="19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Администратор\Desktop\Рисунок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1668463"/>
            <a:ext cx="5544616" cy="4856881"/>
          </a:xfrm>
          <a:prstGeom prst="rect">
            <a:avLst/>
          </a:prstGeom>
          <a:noFill/>
        </p:spPr>
      </p:pic>
      <p:pic>
        <p:nvPicPr>
          <p:cNvPr id="4" name="гон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Там-там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9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большой железный ударный инструмент, издающий незабываемый звенящий, звучный, несколько нарастающий после удара расплывающийся звук. Это один из видов гонга, но он делается из более узкого листа металла, чем обыденный гонг, и у </a:t>
            </a:r>
            <a:r>
              <a:rPr lang="ru-RU" sz="19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там-тама</a:t>
            </a:r>
            <a:r>
              <a:rPr lang="ru-RU" sz="19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нет неровности в центре диска.</a:t>
            </a:r>
            <a:endParaRPr lang="ru-RU" sz="19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Администратор\Desktop\Рисунок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784" y="1700808"/>
            <a:ext cx="4285958" cy="4320000"/>
          </a:xfrm>
          <a:prstGeom prst="rect">
            <a:avLst/>
          </a:prstGeom>
          <a:noFill/>
        </p:spPr>
      </p:pic>
      <p:pic>
        <p:nvPicPr>
          <p:cNvPr id="3" name="тамта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Тарелки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представляют собой выпуклые круглые металлические диски с неопределенной высотой звучания, закрепленные в центре, так, чтоб их края могли свободно вибрировать. Как подмечено, симфония может длиться девяносто минут, а ударить в тарелки придётся только один раз.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09" name="Picture 1" descr="C:\Users\Администратор\Desktop\тарелки 1.png"/>
          <p:cNvPicPr>
            <a:picLocks noChangeAspect="1" noChangeArrowheads="1"/>
          </p:cNvPicPr>
          <p:nvPr/>
        </p:nvPicPr>
        <p:blipFill>
          <a:blip r:embed="rId5" cstate="email">
            <a:lum bright="-7000" contrast="10000"/>
          </a:blip>
          <a:srcRect/>
          <a:stretch>
            <a:fillRect/>
          </a:stretch>
        </p:blipFill>
        <p:spPr bwMode="auto">
          <a:xfrm>
            <a:off x="1259632" y="1700808"/>
            <a:ext cx="6237362" cy="4680520"/>
          </a:xfrm>
          <a:prstGeom prst="rect">
            <a:avLst/>
          </a:prstGeom>
          <a:noFill/>
        </p:spPr>
      </p:pic>
      <p:pic>
        <p:nvPicPr>
          <p:cNvPr id="4" name="тарел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4685" y="50607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1520" y="145232"/>
            <a:ext cx="853244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Ксилофон</a:t>
            </a:r>
            <a:r>
              <a:rPr kumimoji="0" lang="en-US" sz="1900" b="0" i="0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1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(от греч. ксило — дерево + фон — звук) </a:t>
            </a:r>
            <a:r>
              <a:rPr kumimoji="0" lang="ru-RU" sz="1900" b="0" i="0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ударный музыкальный инструмент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определённой высотой звучания. Представляет собой ряд деревянных брусков разной величины, настроенных на определённые ноты.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uz-urok.ru/simf_orkestr/Music_Instruments_051.gif"/>
          <p:cNvPicPr>
            <a:picLocks noChangeAspect="1"/>
          </p:cNvPicPr>
          <p:nvPr/>
        </p:nvPicPr>
        <p:blipFill>
          <a:blip r:embed="rId5" cstate="email">
            <a:lum bright="-5000" contrast="11000"/>
          </a:blip>
          <a:srcRect l="6278" t="7942" r="10506" b="5054"/>
          <a:stretch>
            <a:fillRect/>
          </a:stretch>
        </p:blipFill>
        <p:spPr bwMode="auto">
          <a:xfrm>
            <a:off x="1557266" y="1951588"/>
            <a:ext cx="5852706" cy="432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ксилоф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0372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95536" y="47667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Рояль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так же причисляют к семейству </a:t>
            </a:r>
            <a:r>
              <a:rPr lang="ru-RU" sz="22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Ударных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только называют его не просто ударный, а </a:t>
            </a:r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клавишно-ударный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1" name="Picture 1" descr="C:\Users\Администратор\Desktop\Рисунок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51343" y="1422607"/>
            <a:ext cx="4270081" cy="4848613"/>
          </a:xfrm>
          <a:prstGeom prst="rect">
            <a:avLst/>
          </a:prstGeom>
          <a:noFill/>
        </p:spPr>
      </p:pic>
      <p:pic>
        <p:nvPicPr>
          <p:cNvPr id="4" name="роя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6624" y="53497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67544" y="122149"/>
            <a:ext cx="8064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Челеста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(по-итальянски небесная, прозрачная)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похожа на очень маленькое пианино. Это тоже клавишный инструмент, но вместо струн в нем металлические пластинки, по которым и ударяют молоточки.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Администратор\Desktop\Рисунок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63688" y="1412775"/>
            <a:ext cx="5901413" cy="4284000"/>
          </a:xfrm>
          <a:prstGeom prst="rect">
            <a:avLst/>
          </a:prstGeom>
          <a:noFill/>
        </p:spPr>
      </p:pic>
      <p:pic>
        <p:nvPicPr>
          <p:cNvPr id="3" name="челес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6099" y="51421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>
            <a:hlinkClick r:id="rId4" action="ppaction://hlinkfile"/>
          </p:cNvPr>
          <p:cNvPicPr/>
          <p:nvPr/>
        </p:nvPicPr>
        <p:blipFill>
          <a:blip r:embed="rId5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Скрипка -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4-х струнный 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смычковый инструмент, самый высокий по звучанию в своём семействе и важнейший в оркестре. Скрипка обладает таким сочетанием красоты и выразительности звука, как, пожалуй, ни один другой инструмент. </a:t>
            </a:r>
          </a:p>
          <a:p>
            <a:pPr algn="just"/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скрипка.png"/>
          <p:cNvPicPr>
            <a:picLocks noChangeAspect="1" noChangeArrowheads="1"/>
          </p:cNvPicPr>
          <p:nvPr/>
        </p:nvPicPr>
        <p:blipFill>
          <a:blip r:embed="rId6" cstate="email">
            <a:lum bright="-3000" contrast="9000"/>
          </a:blip>
          <a:srcRect/>
          <a:stretch>
            <a:fillRect/>
          </a:stretch>
        </p:blipFill>
        <p:spPr bwMode="auto">
          <a:xfrm>
            <a:off x="1835696" y="1268760"/>
            <a:ext cx="4844546" cy="4752000"/>
          </a:xfrm>
          <a:prstGeom prst="rect">
            <a:avLst/>
          </a:prstGeom>
          <a:noFill/>
        </p:spPr>
      </p:pic>
      <p:pic>
        <p:nvPicPr>
          <p:cNvPr id="3" name="N_A_Rimskij_Korsakov_-_Simfonicheskaya_syuita_SHeherezada_02_Lento_Andantimo_d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2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23528" y="460702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Арфа 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была первым инструментом со струнами, и именно она стала матерью всех, в последующем изобретенных, струнных инструментов. Есть легенда, что первую арфу изобрел мастер, который изготавливал луки для охотников и воинов.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Администратор\Desktop\Рисунок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51070">
            <a:off x="2580182" y="1622249"/>
            <a:ext cx="2857952" cy="489814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36504" y="45376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95536" y="764704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Использованные материалы </a:t>
            </a:r>
            <a:r>
              <a:rPr lang="ru-RU" sz="2800" b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Интернет-ресурсы:</a:t>
            </a:r>
            <a:endParaRPr lang="ru-RU" sz="2800" b="1" dirty="0" smtClean="0">
              <a:solidFill>
                <a:srgbClr val="0066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800" dirty="0" smtClean="0">
              <a:solidFill>
                <a:srgbClr val="00660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http://ru.wikipedia.org</a:t>
            </a:r>
            <a:endParaRPr lang="ru-RU" sz="2800" dirty="0" smtClean="0">
              <a:solidFill>
                <a:srgbClr val="006600"/>
              </a:solidFill>
              <a:ea typeface="Calibri" pitchFamily="34" charset="0"/>
            </a:endParaRPr>
          </a:p>
          <a:p>
            <a:pPr eaLnBrk="0" hangingPunct="0"/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2.  http://www.radost-moscow.ru</a:t>
            </a:r>
            <a:b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</a:b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3.  http://rodnaya-tropinka.ru</a:t>
            </a:r>
            <a:endParaRPr lang="ru-RU" sz="2800" dirty="0" smtClean="0">
              <a:solidFill>
                <a:srgbClr val="006600"/>
              </a:solidFill>
              <a:ea typeface="Calibri" pitchFamily="34" charset="0"/>
            </a:endParaRPr>
          </a:p>
          <a:p>
            <a:pPr eaLnBrk="0" hangingPunct="0"/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4.  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http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://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allforchildren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.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ru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/</a:t>
            </a:r>
            <a:r>
              <a:rPr lang="en-US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music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/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msr</a:t>
            </a:r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29.</a:t>
            </a:r>
            <a:r>
              <a:rPr lang="en-US" sz="2800" dirty="0" err="1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php</a:t>
            </a:r>
            <a:endParaRPr lang="ru-RU" sz="2800" dirty="0" smtClean="0">
              <a:solidFill>
                <a:srgbClr val="006600"/>
              </a:solidFill>
              <a:ea typeface="Calibri" pitchFamily="34" charset="0"/>
            </a:endParaRPr>
          </a:p>
          <a:p>
            <a:pPr eaLnBrk="0" hangingPunct="0"/>
            <a:r>
              <a:rPr lang="ru-RU" sz="28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5. http://ped-kopilka.ru</a:t>
            </a:r>
            <a:endParaRPr lang="ru-RU" sz="2800" dirty="0">
              <a:solidFill>
                <a:srgbClr val="006600"/>
              </a:solidFill>
              <a:ea typeface="Calibri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7129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Альт -</a:t>
            </a:r>
            <a:r>
              <a:rPr lang="ru-RU" sz="19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 внешнему виду копия скрипки, только чуть больших размеров, отчего звучит в более низком регистре и играть на нем немного сложнее, чем на скрипке. По сложившейся традиции альту отводится вспомогательная роль в оркестре. </a:t>
            </a:r>
          </a:p>
          <a:p>
            <a:endParaRPr lang="ru-RU" dirty="0"/>
          </a:p>
        </p:txBody>
      </p:sp>
      <p:pic>
        <p:nvPicPr>
          <p:cNvPr id="5" name="Picture 1" descr="D:\загрузки\клипарты\альт2.png"/>
          <p:cNvPicPr>
            <a:picLocks noChangeAspect="1" noChangeArrowheads="1"/>
          </p:cNvPicPr>
          <p:nvPr/>
        </p:nvPicPr>
        <p:blipFill>
          <a:blip r:embed="rId5" cstate="email"/>
          <a:srcRect l="28350" r="34020"/>
          <a:stretch>
            <a:fillRect/>
          </a:stretch>
        </p:blipFill>
        <p:spPr bwMode="auto">
          <a:xfrm rot="2236673">
            <a:off x="3565283" y="1025399"/>
            <a:ext cx="2102503" cy="5587302"/>
          </a:xfrm>
          <a:prstGeom prst="rect">
            <a:avLst/>
          </a:prstGeom>
          <a:noFill/>
        </p:spPr>
      </p:pic>
      <p:pic>
        <p:nvPicPr>
          <p:cNvPr id="4" name="Handoshkin_Ivan_Evstafevich_1747_1804_-_CHuvstvitelnaya_ariya_dlya_alta_so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5086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Виолончель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- большая скрипка, на которой играют сидя, удерживая инструмент между коленями и упирая его шпилем в пол. Виолончель имеет богатый низкий звук, широкие выразительные способности.</a:t>
            </a: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загрузки\клипарты\2a39c04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06089">
            <a:off x="2593845" y="1628042"/>
            <a:ext cx="3193155" cy="4536000"/>
          </a:xfrm>
          <a:prstGeom prst="rect">
            <a:avLst/>
          </a:prstGeom>
          <a:noFill/>
        </p:spPr>
      </p:pic>
      <p:pic>
        <p:nvPicPr>
          <p:cNvPr id="4" name="виолончель I_S_Bah_Moris_ZHendron_violonchel_-_Syuita_dlya_violoncheli_solo_1_Sol_mazhor_Prelyud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6893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Последний представитель </a:t>
            </a:r>
            <a:r>
              <a:rPr lang="ru-RU" sz="2000" b="1" i="1" dirty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Смычковых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контрабас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Появился на свет он гораздо позже, чем скрипка, альт и виолончель. Голос у него скрипучий и тусклый, речь медлительна и благоразумна. 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контрабас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927931">
            <a:off x="3758877" y="1552291"/>
            <a:ext cx="2092932" cy="4648460"/>
          </a:xfrm>
          <a:prstGeom prst="rect">
            <a:avLst/>
          </a:prstGeom>
          <a:noFill/>
        </p:spPr>
      </p:pic>
      <p:pic>
        <p:nvPicPr>
          <p:cNvPr id="4" name="Vladimir_Orlov_-_Razmyshleniya_dlya_kontrabasa_solo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1083" y="5152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9000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pic>
        <p:nvPicPr>
          <p:cNvPr id="2" name="Picture 4" descr="вс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46" y="225363"/>
            <a:ext cx="8694708" cy="652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34182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2" cstate="email">
            <a:lum bright="26000"/>
          </a:blip>
          <a:srcRect/>
          <a:stretch>
            <a:fillRect/>
          </a:stretch>
        </p:blipFill>
        <p:spPr bwMode="auto">
          <a:xfrm>
            <a:off x="0" y="89189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496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</a:rPr>
              <a:t>ДЕРЕВЯННЫЕ  ДУХОВЫЕ.</a:t>
            </a:r>
            <a:endParaRPr lang="ru-RU" dirty="0">
              <a:solidFill>
                <a:srgbClr val="000066"/>
              </a:solidFill>
            </a:endParaRPr>
          </a:p>
          <a:p>
            <a:pPr algn="just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оркестре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Деревянные духовые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не так многочисленны, как Смычковые. Располагаются они близко от струнных и всегда поддерживают их.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Деревянных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духовых, как и Струнных, тоже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четыре представителя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флейта, кларнет, фагот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 гобой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1" descr="D:\загрузки\клипарты\флейта 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224098">
            <a:off x="822764" y="1603329"/>
            <a:ext cx="2760404" cy="2299145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clarinet_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1800" y="1701991"/>
            <a:ext cx="4320480" cy="2445905"/>
          </a:xfrm>
          <a:prstGeom prst="rect">
            <a:avLst/>
          </a:prstGeom>
          <a:noFill/>
        </p:spPr>
      </p:pic>
      <p:pic>
        <p:nvPicPr>
          <p:cNvPr id="9" name="Рисунок 8" descr="D:\загрузки\клипарты\fagot.gif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3239290">
            <a:off x="2335921" y="2591189"/>
            <a:ext cx="1818456" cy="518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загрузки\клипарты\гобой1.gif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35770" y="3889501"/>
            <a:ext cx="4736021" cy="259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хлам\оля\Старый хлам\детсад документы\шаблоны муз\музпортфолио\фон1.jpg"/>
          <p:cNvPicPr/>
          <p:nvPr/>
        </p:nvPicPr>
        <p:blipFill>
          <a:blip r:embed="rId4" cstate="email">
            <a:lum bright="26000"/>
          </a:blip>
          <a:srcRect/>
          <a:stretch>
            <a:fillRect/>
          </a:stretch>
        </p:blipFill>
        <p:spPr bwMode="auto">
          <a:xfrm>
            <a:off x="0" y="0"/>
            <a:ext cx="9072000" cy="6768000"/>
          </a:xfrm>
          <a:prstGeom prst="rect">
            <a:avLst/>
          </a:prstGeom>
          <a:solidFill>
            <a:srgbClr val="91FDE1"/>
          </a:solidFill>
          <a:ln w="190500" cap="sq">
            <a:solidFill>
              <a:srgbClr val="32F86F"/>
            </a:solidFill>
            <a:prstDash val="solid"/>
            <a:miter lim="800000"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Если скрипок в оркестре тридцать, то флейт обычно бывает две — три и одна маленькая флейта —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флейта-пикколо.</a:t>
            </a:r>
            <a:endParaRPr 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Голоса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Деревянных духовых очень схожи с человеческими,</a:t>
            </a:r>
            <a:b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флейта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умеет подражать еще и щебетанью птичек, вздохам ветерка.</a:t>
            </a:r>
            <a:b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D:\загрузки\клипарты\флейта 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934153">
            <a:off x="341479" y="2058011"/>
            <a:ext cx="4831377" cy="4024062"/>
          </a:xfrm>
          <a:prstGeom prst="rect">
            <a:avLst/>
          </a:prstGeom>
          <a:noFill/>
        </p:spPr>
      </p:pic>
      <p:pic>
        <p:nvPicPr>
          <p:cNvPr id="6" name="Рисунок 5" descr="http://www.muz-urok.ru/simf_orkestr/fleyta_pikkolo.gif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7940011">
            <a:off x="4454319" y="3429903"/>
            <a:ext cx="4269803" cy="39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флейта_solo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3214" y="50370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ce6ea1c67c82c9cbddf1bf8965c5c2544bf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812</Words>
  <Application>Microsoft Office PowerPoint</Application>
  <PresentationFormat>Экран (4:3)</PresentationFormat>
  <Paragraphs>39</Paragraphs>
  <Slides>31</Slides>
  <Notes>0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X86</dc:creator>
  <cp:lastModifiedBy>User</cp:lastModifiedBy>
  <cp:revision>165</cp:revision>
  <dcterms:created xsi:type="dcterms:W3CDTF">2012-12-15T10:15:17Z</dcterms:created>
  <dcterms:modified xsi:type="dcterms:W3CDTF">2017-10-26T09:58:08Z</dcterms:modified>
</cp:coreProperties>
</file>