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7" r:id="rId2"/>
    <p:sldId id="271" r:id="rId3"/>
    <p:sldId id="267" r:id="rId4"/>
    <p:sldId id="272" r:id="rId5"/>
    <p:sldId id="277" r:id="rId6"/>
    <p:sldId id="274" r:id="rId7"/>
    <p:sldId id="276" r:id="rId8"/>
    <p:sldId id="258" r:id="rId9"/>
    <p:sldId id="256" r:id="rId10"/>
    <p:sldId id="259" r:id="rId11"/>
    <p:sldId id="278" r:id="rId12"/>
    <p:sldId id="266" r:id="rId13"/>
    <p:sldId id="279" r:id="rId14"/>
    <p:sldId id="265" r:id="rId15"/>
    <p:sldId id="269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7D474-AD8C-426B-8422-29776ED641BB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A7D3C-28E8-492A-82C6-8B8F82E32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077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Подготовку</a:t>
            </a:r>
            <a:r>
              <a:rPr lang="ru-RU" baseline="0" dirty="0" smtClean="0"/>
              <a:t> проекта я начала с дорожной карты.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A7D3C-28E8-492A-82C6-8B8F82E3277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1361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Аналитический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A7D3C-28E8-492A-82C6-8B8F82E3277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1266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Аналитический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A7D3C-28E8-492A-82C6-8B8F82E3277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6952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мастер-класса.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A7D3C-28E8-492A-82C6-8B8F82E3277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3529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260648"/>
            <a:ext cx="74888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       </a:t>
            </a: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   </a:t>
            </a:r>
            <a:r>
              <a:rPr lang="ru-RU" sz="3600" b="1" dirty="0" smtClean="0">
                <a:latin typeface="Gabriola" pitchFamily="82" charset="0"/>
                <a:cs typeface="Gautami" pitchFamily="34" charset="0"/>
              </a:rPr>
              <a:t>Детско-родительский проект </a:t>
            </a:r>
          </a:p>
          <a:p>
            <a:r>
              <a:rPr lang="ru-RU" sz="3600" b="1" dirty="0" smtClean="0">
                <a:latin typeface="Gabriola" pitchFamily="82" charset="0"/>
                <a:cs typeface="Gautami" pitchFamily="34" charset="0"/>
              </a:rPr>
              <a:t>                Тема : «Семейный альбом»</a:t>
            </a:r>
          </a:p>
          <a:p>
            <a:r>
              <a:rPr lang="ru-RU" sz="3600" b="1" dirty="0" smtClean="0">
                <a:latin typeface="Gabriola" pitchFamily="82" charset="0"/>
                <a:cs typeface="Gautami" pitchFamily="34" charset="0"/>
              </a:rPr>
              <a:t>              Старший дошкольный возраст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Gabriola" pitchFamily="82" charset="0"/>
                <a:cs typeface="Gautami" pitchFamily="34" charset="0"/>
              </a:rPr>
              <a:t>                 </a:t>
            </a:r>
            <a:endParaRPr lang="ru-RU" sz="6000" b="1" dirty="0">
              <a:solidFill>
                <a:srgbClr val="FF0000"/>
              </a:solidFill>
              <a:latin typeface="Gabriola" pitchFamily="82" charset="0"/>
              <a:cs typeface="Gauta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996952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Gabriola" pitchFamily="82" charset="0"/>
                <a:cs typeface="Gautami" pitchFamily="34" charset="0"/>
              </a:rPr>
              <a:t>Выполнила:</a:t>
            </a:r>
            <a:endParaRPr lang="ru-RU" sz="2800" b="1" dirty="0">
              <a:latin typeface="Gabriola" pitchFamily="82" charset="0"/>
              <a:cs typeface="Gautami" pitchFamily="34" charset="0"/>
            </a:endParaRPr>
          </a:p>
          <a:p>
            <a:r>
              <a:rPr lang="ru-RU" sz="2800" b="1" dirty="0" err="1" smtClean="0">
                <a:latin typeface="Gabriola" pitchFamily="82" charset="0"/>
                <a:cs typeface="Gautami" pitchFamily="34" charset="0"/>
              </a:rPr>
              <a:t>Хаткевич</a:t>
            </a:r>
            <a:r>
              <a:rPr lang="ru-RU" sz="2800" b="1" dirty="0" smtClean="0">
                <a:latin typeface="Gabriola" pitchFamily="82" charset="0"/>
                <a:cs typeface="Gautami" pitchFamily="34" charset="0"/>
              </a:rPr>
              <a:t> Елена Николаевна</a:t>
            </a:r>
          </a:p>
          <a:p>
            <a:r>
              <a:rPr lang="ru-RU" sz="2800" b="1" dirty="0" smtClean="0">
                <a:latin typeface="Gabriola" pitchFamily="82" charset="0"/>
                <a:cs typeface="Gautami" pitchFamily="34" charset="0"/>
              </a:rPr>
              <a:t>Воспитатель ст. гр.  №8 МБДОУ </a:t>
            </a:r>
            <a:r>
              <a:rPr lang="ru-RU" sz="2800" b="1" dirty="0" err="1" smtClean="0">
                <a:latin typeface="Gabriola" pitchFamily="82" charset="0"/>
                <a:cs typeface="Gautami" pitchFamily="34" charset="0"/>
              </a:rPr>
              <a:t>д</a:t>
            </a:r>
            <a:r>
              <a:rPr lang="ru-RU" sz="2800" b="1" dirty="0" smtClean="0">
                <a:latin typeface="Gabriola" pitchFamily="82" charset="0"/>
                <a:cs typeface="Gautami" pitchFamily="34" charset="0"/>
              </a:rPr>
              <a:t>/с  №20  г.Сарапул</a:t>
            </a:r>
            <a:endParaRPr lang="ru-RU" sz="2800" b="1" dirty="0" smtClean="0">
              <a:latin typeface="Gabriola" pitchFamily="82" charset="0"/>
              <a:cs typeface="Gautami" pitchFamily="34" charset="0"/>
            </a:endParaRPr>
          </a:p>
        </p:txBody>
      </p:sp>
      <p:pic>
        <p:nvPicPr>
          <p:cNvPr id="5" name="Picture 2" descr="C:\Users\Пенка Да\Desktop\Новая папка (2)\фото\104_PANA\P1040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64904"/>
            <a:ext cx="4021821" cy="29105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0"/>
            <a:ext cx="889248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</a:t>
            </a:r>
            <a:r>
              <a:rPr lang="ru-RU" sz="3200" b="1" dirty="0" smtClean="0">
                <a:latin typeface="Gabriola" pitchFamily="82" charset="0"/>
                <a:cs typeface="Gautami" pitchFamily="34" charset="0"/>
              </a:rPr>
              <a:t>Подготовительный этап(продолжение)</a:t>
            </a:r>
            <a:endParaRPr lang="ru-RU" sz="3200" b="1" dirty="0" smtClean="0">
              <a:latin typeface="Gabriola" pitchFamily="82" charset="0"/>
            </a:endParaRPr>
          </a:p>
          <a:p>
            <a:pPr algn="ctr"/>
            <a:r>
              <a:rPr lang="ru-RU" sz="3200" b="1" dirty="0" smtClean="0">
                <a:latin typeface="Gabriola" pitchFamily="82" charset="0"/>
              </a:rPr>
              <a:t>Поиск информации:</a:t>
            </a:r>
          </a:p>
          <a:p>
            <a:pPr marL="514350" indent="-514350">
              <a:buAutoNum type="arabicPeriod"/>
            </a:pPr>
            <a:r>
              <a:rPr lang="ru-RU" sz="3200" b="1" dirty="0" smtClean="0">
                <a:latin typeface="Gabriola" pitchFamily="82" charset="0"/>
              </a:rPr>
              <a:t>                                                           2.</a:t>
            </a:r>
          </a:p>
          <a:p>
            <a:pPr marL="514350" indent="-514350"/>
            <a:endParaRPr lang="ru-RU" sz="28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marL="514350" indent="-514350">
              <a:buAutoNum type="arabicPeriod"/>
            </a:pPr>
            <a:endParaRPr lang="ru-RU" sz="28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marL="514350" indent="-514350"/>
            <a:endParaRPr lang="ru-RU" sz="28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 marL="514350" indent="-514350"/>
            <a:endParaRPr lang="ru-RU" sz="2800" b="1" dirty="0">
              <a:solidFill>
                <a:srgbClr val="C00000"/>
              </a:solidFill>
              <a:latin typeface="Gabriola" pitchFamily="82" charset="0"/>
            </a:endParaRPr>
          </a:p>
          <a:p>
            <a:pPr marL="514350" indent="-514350"/>
            <a:r>
              <a:rPr lang="ru-RU" sz="2800" b="1" dirty="0" smtClean="0">
                <a:latin typeface="Gabriola" pitchFamily="82" charset="0"/>
              </a:rPr>
              <a:t>3. Воспитатели и дети(мастер-класс) </a:t>
            </a:r>
          </a:p>
          <a:p>
            <a:pPr marL="514350" indent="-514350"/>
            <a:r>
              <a:rPr lang="ru-RU" sz="2800" b="1" dirty="0" smtClean="0">
                <a:latin typeface="Gabriola" pitchFamily="82" charset="0"/>
              </a:rPr>
              <a:t>«Альбом своими руками»      </a:t>
            </a:r>
          </a:p>
          <a:p>
            <a:endParaRPr lang="ru-RU" sz="28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pPr>
              <a:buFont typeface="Wingdings" pitchFamily="2" charset="2"/>
              <a:buChar char="ü"/>
            </a:pPr>
            <a:endParaRPr lang="ru-RU" sz="28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</a:rPr>
              <a:t>    </a:t>
            </a:r>
            <a:endParaRPr lang="ru-RU" sz="28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20482" name="Picture 2" descr="http://dou-rjabinka.moy.su/Foto/gaze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484784"/>
            <a:ext cx="3024336" cy="206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edu.mari.ru/prof/ou31/DocLib1/%D0%A6%D0%B5%D0%BD%D1%82%D1%80%20%D0%94%D0%95%D0%A2%D0%A1%D0%A2%D0%92%D0%9E/_w/%D0%97%D0%B4%D0%B5%D1%81%D1%8C%20%D1%81%D0%BE%D0%BB%D0%BD%D1%86%D0%B5%20%D1%81%D0%B2%D0%B5%D1%82%D0%B8%D1%82%20%D0%BD%D0%B0%D0%BC_JP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6876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http://vitorr.ru/uploads/posts/2016-01/1452816963_shutterstock_1461066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21088"/>
            <a:ext cx="3168352" cy="2110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356992"/>
            <a:ext cx="87849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Gabriola" pitchFamily="82" charset="0"/>
                <a:cs typeface="Gautami" pitchFamily="34" charset="0"/>
              </a:rPr>
              <a:t>                       </a:t>
            </a:r>
            <a:endParaRPr lang="ru-RU" sz="2800" b="1" dirty="0" smtClean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  <a:p>
            <a:endParaRPr lang="ru-RU" sz="2800" b="1" dirty="0" smtClean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0"/>
            <a:ext cx="864096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u="sng" dirty="0" smtClean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  <a:p>
            <a:pPr algn="ctr"/>
            <a:r>
              <a:rPr lang="ru-RU" sz="3600" b="1" dirty="0" smtClean="0">
                <a:latin typeface="Gabriola" pitchFamily="82" charset="0"/>
                <a:cs typeface="Gautami" pitchFamily="34" charset="0"/>
              </a:rPr>
              <a:t>Подготовительный этап(продолжение)</a:t>
            </a:r>
            <a:endParaRPr lang="ru-RU" sz="3600" b="1" dirty="0" smtClean="0">
              <a:cs typeface="Gautami" pitchFamily="34" charset="0"/>
            </a:endParaRPr>
          </a:p>
          <a:p>
            <a:pPr algn="ctr"/>
            <a:endParaRPr lang="ru-RU" sz="2800" b="1" dirty="0" smtClean="0">
              <a:latin typeface="Gabriola" pitchFamily="82" charset="0"/>
            </a:endParaRPr>
          </a:p>
          <a:p>
            <a:pPr algn="ctr"/>
            <a:r>
              <a:rPr lang="ru-RU" sz="3200" b="1" dirty="0" smtClean="0">
                <a:latin typeface="Gabriola" pitchFamily="82" charset="0"/>
              </a:rPr>
              <a:t>Совместная беседа родителей и детей о своей семье и их традициях; </a:t>
            </a:r>
          </a:p>
          <a:p>
            <a:endParaRPr lang="ru-RU" sz="2400" b="1" dirty="0" smtClean="0"/>
          </a:p>
          <a:p>
            <a:pPr algn="ctr"/>
            <a:endParaRPr lang="ru-RU" sz="2400" b="1" dirty="0" smtClean="0">
              <a:solidFill>
                <a:srgbClr val="CC0000"/>
              </a:solidFill>
            </a:endParaRPr>
          </a:p>
          <a:p>
            <a:pPr algn="ctr"/>
            <a:endParaRPr lang="ru-RU" sz="2400" b="1" dirty="0" smtClean="0">
              <a:solidFill>
                <a:srgbClr val="CC0000"/>
              </a:solidFill>
            </a:endParaRPr>
          </a:p>
        </p:txBody>
      </p:sp>
      <p:pic>
        <p:nvPicPr>
          <p:cNvPr id="18434" name="Picture 2" descr="http://palitra-center.com/images/roditeli_i_de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58170"/>
            <a:ext cx="3888432" cy="256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s://ds01.infourok.ru/uploads/ex/0236/0000c585-ebddeb1e/1/hello_html_mef01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36912"/>
            <a:ext cx="3888432" cy="2484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260648"/>
            <a:ext cx="8568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abriola" pitchFamily="82" charset="0"/>
              </a:rPr>
              <a:t>                   Аналитический этап</a:t>
            </a:r>
          </a:p>
          <a:p>
            <a:pPr>
              <a:buFont typeface="Arial" pitchFamily="34" charset="0"/>
              <a:buChar char="•"/>
              <a:defRPr/>
            </a:pPr>
            <a:endParaRPr lang="ru-RU" sz="3200" b="1" dirty="0" smtClean="0">
              <a:latin typeface="Gabriola" pitchFamily="82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3200" b="1" dirty="0" smtClean="0">
                <a:latin typeface="Gabriola" pitchFamily="82" charset="0"/>
              </a:rPr>
              <a:t>Сбор родителей по подгруппам с целью  выбора лучших:</a:t>
            </a:r>
          </a:p>
          <a:p>
            <a:pPr algn="ctr">
              <a:defRPr/>
            </a:pPr>
            <a:r>
              <a:rPr lang="ru-RU" sz="3200" b="1" dirty="0" smtClean="0">
                <a:latin typeface="Gabriola" pitchFamily="82" charset="0"/>
              </a:rPr>
              <a:t>-мастер-классов по изготовлению своего альбома;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</a:p>
        </p:txBody>
      </p:sp>
      <p:pic>
        <p:nvPicPr>
          <p:cNvPr id="17410" name="Picture 2" descr="http://fayac.com/wp-content/uploads/2013/07/142248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68960"/>
            <a:ext cx="4552950" cy="341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260648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                   </a:t>
            </a:r>
            <a:r>
              <a:rPr lang="ru-RU" sz="3600" b="1" dirty="0" smtClean="0">
                <a:latin typeface="Gabriola" pitchFamily="82" charset="0"/>
              </a:rPr>
              <a:t>Аналитический этап(продолжение)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Gabriola" pitchFamily="82" charset="0"/>
              </a:rPr>
              <a:t>Подготовка  и отработка мастер-классов;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latin typeface="Gabriola" pitchFamily="82" charset="0"/>
              </a:rPr>
              <a:t> Подготовка оборудования для изготовления альбома;</a:t>
            </a:r>
          </a:p>
          <a:p>
            <a:endParaRPr lang="ru-RU" sz="3600" b="1" u="sng" dirty="0" smtClean="0">
              <a:solidFill>
                <a:srgbClr val="C00000"/>
              </a:solidFill>
              <a:latin typeface="Gabriola" pitchFamily="82" charset="0"/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 </a:t>
            </a:r>
          </a:p>
        </p:txBody>
      </p:sp>
      <p:pic>
        <p:nvPicPr>
          <p:cNvPr id="16386" name="Picture 2" descr="http://cs621830.vk.me/v621830379/15b34/oHaQDnS0-P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1512" y="2780928"/>
            <a:ext cx="4392488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www.utile.fr/sites/default/files/imagecache/article_image/images/scissors_paper_glue_colou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3888432" cy="2033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784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Gabriola" pitchFamily="82" charset="0"/>
              </a:rPr>
              <a:t>Основной этап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620688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Gabriola" pitchFamily="82" charset="0"/>
              </a:rPr>
              <a:t> Сбор материала  по подгруппам; 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Gabriola" pitchFamily="82" charset="0"/>
              </a:rPr>
              <a:t>Изготовление альбома вместе с детьми;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Gabriola" pitchFamily="82" charset="0"/>
              </a:rPr>
              <a:t> Оформление стенда в детском саду;</a:t>
            </a:r>
          </a:p>
        </p:txBody>
      </p:sp>
      <p:pic>
        <p:nvPicPr>
          <p:cNvPr id="15362" name="Picture 2" descr="http://baby-psyholog.ru/wp-content/uploads/2017/03/Depositphotos_9806622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420888"/>
            <a:ext cx="432048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edu.mari.ru/prof/ou31/DocLib1/%D0%A6%D0%B5%D0%BD%D1%82%D1%80%20%D0%94%D0%95%D0%A2%D0%A1%D0%A2%D0%92%D0%9E/_w/%D0%97%D0%B4%D0%B5%D1%81%D1%8C%20%D1%81%D0%BE%D0%BB%D0%BD%D1%86%D0%B5%20%D1%81%D0%B2%D0%B5%D1%82%D0%B8%D1%82%20%D0%BD%D0%B0%D0%BC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33265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Gabriola" pitchFamily="82" charset="0"/>
              </a:rPr>
              <a:t>Рефлексивный этап:</a:t>
            </a:r>
            <a:endParaRPr lang="ru-RU" sz="4000" b="1" dirty="0">
              <a:latin typeface="Gabriola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96752"/>
            <a:ext cx="7669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Gabriola" pitchFamily="82" charset="0"/>
              </a:rPr>
              <a:t>Подведение итогов:</a:t>
            </a:r>
          </a:p>
          <a:p>
            <a:pPr marL="534988">
              <a:buFont typeface="Arial" pitchFamily="34" charset="0"/>
              <a:buChar char="•"/>
            </a:pPr>
            <a:r>
              <a:rPr lang="ru-RU" sz="3200" b="1" dirty="0" smtClean="0">
                <a:latin typeface="Gabriola" pitchFamily="82" charset="0"/>
              </a:rPr>
              <a:t>Награждение участников;</a:t>
            </a:r>
          </a:p>
          <a:p>
            <a:pPr marL="534988" indent="92075">
              <a:buFont typeface="Arial" pitchFamily="34" charset="0"/>
              <a:buChar char="•"/>
            </a:pPr>
            <a:r>
              <a:rPr lang="ru-RU" sz="3200" b="1" dirty="0" smtClean="0">
                <a:latin typeface="Gabriola" pitchFamily="82" charset="0"/>
              </a:rPr>
              <a:t> </a:t>
            </a:r>
            <a:r>
              <a:rPr lang="ru-RU" sz="3200" b="1" dirty="0" smtClean="0">
                <a:latin typeface="Gabriola" pitchFamily="82" charset="0"/>
                <a:cs typeface="Times New Roman" pitchFamily="18" charset="0"/>
              </a:rPr>
              <a:t>Провести совместно с детьми и родителями  круглый стол, и обсудить альбом своей семьи.</a:t>
            </a:r>
            <a:endParaRPr lang="ru-RU" sz="3200" dirty="0" smtClean="0">
              <a:latin typeface="Gabriola" pitchFamily="82" charset="0"/>
            </a:endParaRPr>
          </a:p>
          <a:p>
            <a:pPr marL="534988" indent="92075">
              <a:buFont typeface="Arial" pitchFamily="34" charset="0"/>
              <a:buChar char="•"/>
            </a:pPr>
            <a:endParaRPr lang="ru-RU" sz="3200" b="1" dirty="0" smtClean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14338" name="Picture 2" descr="http://ds16-kb.narod.ru/images/p108_sdc14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56992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19672" y="332656"/>
            <a:ext cx="56886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5400" b="1" cap="none" spc="5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cap="none" spc="5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5400" b="1" cap="none" spc="50" dirty="0">
              <a:ln w="11430"/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eclipart.com/gimg/E62D0C3464FBCDE8/9942201-BOOK-READER-Stock-Vector-smiley-face-emot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92896"/>
            <a:ext cx="381354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0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Gabriola" pitchFamily="82" charset="0"/>
                <a:cs typeface="Gautami" pitchFamily="34" charset="0"/>
              </a:rPr>
              <a:t>        </a:t>
            </a:r>
            <a:r>
              <a:rPr lang="ru-RU" sz="3600" b="1" dirty="0" smtClean="0">
                <a:latin typeface="Gabriola" pitchFamily="82" charset="0"/>
                <a:cs typeface="Gautami" pitchFamily="34" charset="0"/>
              </a:rPr>
              <a:t>    Актуальность  проекта</a:t>
            </a:r>
          </a:p>
          <a:p>
            <a:endParaRPr lang="ru-RU" sz="3600" b="1" u="sng" dirty="0" smtClean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  <a:p>
            <a:endParaRPr lang="ru-RU" sz="1200" dirty="0" smtClean="0"/>
          </a:p>
          <a:p>
            <a:pPr marL="900113" indent="-90488"/>
            <a:endParaRPr lang="ru-RU" sz="1200" dirty="0" smtClean="0"/>
          </a:p>
          <a:p>
            <a:pPr marL="900113" indent="-90488"/>
            <a:endParaRPr lang="ru-RU" sz="1200" dirty="0" smtClean="0"/>
          </a:p>
          <a:p>
            <a:endParaRPr lang="ru-RU" sz="6000" b="1" dirty="0">
              <a:latin typeface="Gabriola" pitchFamily="82" charset="0"/>
              <a:cs typeface="Gautami" pitchFamily="34" charset="0"/>
            </a:endParaRPr>
          </a:p>
        </p:txBody>
      </p:sp>
      <p:pic>
        <p:nvPicPr>
          <p:cNvPr id="31746" name="Picture 2" descr="http://oukolos.omr.obr55.ru/files/2017/03/hand-made-s-rebyonkom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570306"/>
            <a:ext cx="3240360" cy="228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1560" y="908720"/>
            <a:ext cx="813690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Семейный альбом»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это модель создания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«Генеалогического древа»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обоснованная устными и письменными свидетельствами и фотодокументами, история семьи.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выполнения проекта, обучающиеся должны узнать о семейных традициях, составить семейную картотеку, создать генеалогическое древо, герб семьи, принять участие в фотоконкурсе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«Семейный альбом»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Обязательным условием проекта является добровольное участие семей обучающихся.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Актуальность данного проекта обусловлена социальной значимостью духовно-нравственного развития личности ребенка, начиная с младшего возраста, когда его восприятие открыто к формированию духовно-нравственных ценностей.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"/>
            <a:ext cx="87129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Gabriola" pitchFamily="82" charset="0"/>
                <a:cs typeface="Times New Roman" pitchFamily="18" charset="0"/>
              </a:rPr>
              <a:t>Цель проекта: </a:t>
            </a:r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привлечение родителей к образовательному  процессу детского сада;</a:t>
            </a:r>
            <a:endParaRPr lang="ru-RU" sz="2800" b="1" dirty="0" smtClean="0">
              <a:latin typeface="Gabriola" pitchFamily="82" charset="0"/>
              <a:cs typeface="Times New Roman" pitchFamily="18" charset="0"/>
            </a:endParaRPr>
          </a:p>
          <a:p>
            <a:r>
              <a:rPr lang="ru-RU" sz="2800" b="1" u="sng" dirty="0" smtClean="0">
                <a:latin typeface="Gabriola" pitchFamily="82" charset="0"/>
                <a:cs typeface="Gautami" pitchFamily="34" charset="0"/>
              </a:rPr>
              <a:t>Задачи: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Gabriola" pitchFamily="82" charset="0"/>
                <a:cs typeface="Gautami" pitchFamily="34" charset="0"/>
              </a:rPr>
              <a:t> Привлечь детей и родителей к  созданию семейного альбома.</a:t>
            </a:r>
            <a:endParaRPr lang="ru-RU" sz="2800" b="1" dirty="0" smtClean="0">
              <a:solidFill>
                <a:schemeClr val="accent2"/>
              </a:solidFill>
              <a:latin typeface="Gabriola" pitchFamily="82" charset="0"/>
              <a:cs typeface="Gauta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Gabriola" pitchFamily="82" charset="0"/>
                <a:cs typeface="Gautami" pitchFamily="34" charset="0"/>
              </a:rPr>
              <a:t> </a:t>
            </a:r>
            <a:r>
              <a:rPr lang="ru-RU" sz="2800" b="1" dirty="0" smtClean="0">
                <a:latin typeface="Gabriola" pitchFamily="82" charset="0"/>
                <a:cs typeface="Times New Roman" pitchFamily="18" charset="0"/>
              </a:rPr>
              <a:t>Развивать в детях чувство семейной сплочённости, воспитывать интерес к истории своей  семьи. </a:t>
            </a:r>
            <a:endParaRPr lang="ru-RU" sz="2800" b="1" dirty="0" smtClean="0">
              <a:latin typeface="Gabriola" pitchFamily="82" charset="0"/>
              <a:cs typeface="Gautam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Gabriola" pitchFamily="82" charset="0"/>
                <a:cs typeface="Gautami" pitchFamily="34" charset="0"/>
              </a:rPr>
              <a:t> Воспитывать у детей, умение работать в коллективе;</a:t>
            </a:r>
          </a:p>
          <a:p>
            <a:pPr>
              <a:buFont typeface="Wingdings" pitchFamily="2" charset="2"/>
              <a:buChar char="§"/>
            </a:pPr>
            <a:endParaRPr lang="ru-RU" sz="3200" b="1" dirty="0" smtClean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  <a:p>
            <a:endParaRPr lang="ru-RU" sz="4800" b="1" u="sng" dirty="0" smtClean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</p:txBody>
      </p:sp>
      <p:sp>
        <p:nvSpPr>
          <p:cNvPr id="30722" name="AutoShape 2" descr="http://tr.stockfresh.com/thumbs/andreypopov/5292350_g%C3%BClen-aile-bak%C4%B1yor-rahatlat%C4%B1c%C4%B1-kanep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://tr.stockfresh.com/thumbs/andreypopov/5292350_g%C3%BClen-aile-bak%C4%B1yor-rahatlat%C4%B1c%C4%B1-kanep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://tr.stockfresh.com/thumbs/andreypopov/5292350_g%C3%BClen-aile-bak%C4%B1yor-rahatlat%C4%B1c%C4%B1-kanep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http://tr.stockfresh.com/thumbs/andreypopov/5292350_g%C3%BClen-aile-bak%C4%B1yor-rahatlat%C4%B1c%C4%B1-kanep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0" name="Picture 10" descr="http://malishandriya.ru/wp-content/uploads/2016/04/%D1%80%D0%B8%D1%81%D0%B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852936"/>
            <a:ext cx="4536504" cy="3518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87824" y="-171400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Gabriola" pitchFamily="82" charset="0"/>
              </a:rPr>
              <a:t>Дорожная карта</a:t>
            </a:r>
            <a:endParaRPr lang="ru-RU" sz="4000" b="1" dirty="0">
              <a:latin typeface="Gabriola" pitchFamily="82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620689"/>
          <a:ext cx="8712967" cy="57606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4316"/>
                <a:gridCol w="974038"/>
                <a:gridCol w="2271039"/>
                <a:gridCol w="1297935"/>
                <a:gridCol w="1145237"/>
                <a:gridCol w="1860402"/>
              </a:tblGrid>
              <a:tr h="86409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Этап</a:t>
                      </a:r>
                      <a:r>
                        <a:rPr lang="ru-RU" sz="1200" b="1" baseline="0" dirty="0" smtClean="0"/>
                        <a:t> проектной деятельности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Временной</a:t>
                      </a:r>
                      <a:r>
                        <a:rPr lang="ru-RU" sz="1400" b="1" baseline="0" dirty="0" smtClean="0"/>
                        <a:t> промежуток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Деятельность</a:t>
                      </a:r>
                      <a:r>
                        <a:rPr lang="ru-RU" sz="1400" b="1" baseline="0" dirty="0" smtClean="0"/>
                        <a:t> педагога</a:t>
                      </a:r>
                      <a:endParaRPr lang="ru-RU" sz="1400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Деятельность</a:t>
                      </a:r>
                    </a:p>
                    <a:p>
                      <a:pPr algn="ctr"/>
                      <a:r>
                        <a:rPr lang="ru-RU" sz="1400" b="1" dirty="0" smtClean="0"/>
                        <a:t>детей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Деятельность родителей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Предполагаемый результат</a:t>
                      </a:r>
                      <a:endParaRPr lang="ru-RU" sz="1400" b="1" dirty="0"/>
                    </a:p>
                  </a:txBody>
                  <a:tcPr/>
                </a:tc>
              </a:tr>
              <a:tr h="481575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1. Подготовительный</a:t>
                      </a:r>
                      <a:endParaRPr lang="ru-RU" sz="1400" b="1" dirty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dirty="0" smtClean="0"/>
                        <a:t> 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dirty="0" smtClean="0"/>
                        <a:t>1 месяц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 Сбор родителей и детей;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Постановка цели и задач проекта 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 Понятие проекта;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 Распределение обязанностей;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 Определение </a:t>
                      </a:r>
                      <a:r>
                        <a:rPr lang="ru-RU" sz="1400" dirty="0" smtClean="0"/>
                        <a:t>сроков подготовки  проекта;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 Распределение на подгруппы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dirty="0" smtClean="0"/>
                        <a:t> Младший возраст;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dirty="0" smtClean="0"/>
                        <a:t> Средний возраст;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400" dirty="0" smtClean="0"/>
                        <a:t> Старший возраст;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 Проведение мастер-класса по изготовлению различных</a:t>
                      </a:r>
                      <a:r>
                        <a:rPr lang="ru-RU" sz="1400" baseline="0" dirty="0" smtClean="0"/>
                        <a:t> альбомов</a:t>
                      </a:r>
                      <a:endParaRPr lang="ru-RU" sz="14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  <a:r>
                        <a:rPr lang="ru-RU" sz="1400" dirty="0" smtClean="0"/>
                        <a:t>Совместная беседа родителей и детей о традициях</a:t>
                      </a:r>
                      <a:r>
                        <a:rPr lang="ru-RU" sz="1400" baseline="0" dirty="0" smtClean="0"/>
                        <a:t> своей семьи.</a:t>
                      </a:r>
                    </a:p>
                    <a:p>
                      <a:pPr marL="274638" indent="-274638">
                        <a:buFont typeface="Wingdings" pitchFamily="2" charset="2"/>
                        <a:buNone/>
                      </a:pPr>
                      <a:r>
                        <a:rPr lang="ru-RU" sz="1400" baseline="0" dirty="0" smtClean="0"/>
                        <a:t>Выявление интересов и желаний детей;</a:t>
                      </a:r>
                    </a:p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 Поиск информации, в интернете,  у воспитателей для альбома;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Заинтересо-ванность</a:t>
                      </a:r>
                      <a:r>
                        <a:rPr lang="ru-RU" sz="1400" baseline="0" dirty="0" smtClean="0"/>
                        <a:t> воспитателя, родителей и детей, темой проекта;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9712" y="18864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abriola" pitchFamily="82" charset="0"/>
              </a:rPr>
              <a:t>Дорожная карта ( продолжение)</a:t>
            </a:r>
            <a:endParaRPr lang="ru-RU" sz="3200" b="1" dirty="0">
              <a:latin typeface="Gabriola" pitchFamily="82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908720"/>
          <a:ext cx="8640960" cy="5544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4969"/>
                <a:gridCol w="800559"/>
                <a:gridCol w="1600643"/>
                <a:gridCol w="1600643"/>
                <a:gridCol w="1600643"/>
                <a:gridCol w="1933503"/>
              </a:tblGrid>
              <a:tr h="352162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2. </a:t>
                      </a:r>
                      <a:r>
                        <a:rPr lang="ru-RU" sz="1400" b="1" dirty="0" err="1" smtClean="0"/>
                        <a:t>Аналити-ческий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dirty="0" smtClean="0"/>
                        <a:t>1 неделя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 Сбор родителей по подгруппам с целью </a:t>
                      </a:r>
                      <a:r>
                        <a:rPr lang="ru-RU" sz="1400" baseline="0" dirty="0" smtClean="0"/>
                        <a:t> выбора лучших: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aseline="0" dirty="0" smtClean="0"/>
                        <a:t>  мастер-классов по изготовлению своего альбома;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1400" baseline="0" dirty="0" smtClean="0"/>
                        <a:t> эскизов оформления стенда с фотографиями;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 Подготовка  и отработка мастер-классов;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 Подготовка схем для изготовления альбома;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 Подбор материала для изготовления альбома;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 Обсуждена </a:t>
                      </a:r>
                      <a:r>
                        <a:rPr lang="ru-RU" sz="1400" dirty="0" smtClean="0"/>
                        <a:t>интересная информация;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400" baseline="0" dirty="0" smtClean="0"/>
                        <a:t> Выбраны эскизы оформления </a:t>
                      </a:r>
                      <a:r>
                        <a:rPr lang="ru-RU" sz="1400" baseline="0" dirty="0" err="1" smtClean="0"/>
                        <a:t>сденда</a:t>
                      </a:r>
                      <a:r>
                        <a:rPr lang="ru-RU" sz="1400" baseline="0" dirty="0" smtClean="0"/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 Выбраны мастер-классы по изготовлению альбома;</a:t>
                      </a:r>
                      <a:endParaRPr lang="ru-RU" sz="1400" dirty="0"/>
                    </a:p>
                  </a:txBody>
                  <a:tcPr/>
                </a:tc>
              </a:tr>
              <a:tr h="2022995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3. Основной </a:t>
                      </a:r>
                    </a:p>
                    <a:p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 недели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 Презентация своего альбома.</a:t>
                      </a:r>
                      <a:endParaRPr lang="ru-RU" sz="14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400" baseline="0" dirty="0" smtClean="0"/>
                        <a:t>Изготовление альбома вместе с детьми;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Оформление стенда в детском саду;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 </a:t>
                      </a:r>
                      <a:r>
                        <a:rPr lang="ru-RU" sz="1400" baseline="0" dirty="0" smtClean="0"/>
                        <a:t>Сбор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aseline="0" dirty="0" smtClean="0"/>
                        <a:t>материала по подгруппам;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aseline="0" dirty="0" smtClean="0"/>
                        <a:t>Детям детского сада, получить удовольствие от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baseline="0" dirty="0" smtClean="0"/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400" baseline="0" dirty="0" smtClean="0"/>
                        <a:t>проделанной работы;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9712" y="18864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abriola" pitchFamily="82" charset="0"/>
              </a:rPr>
              <a:t>Дорожная карта ( продолжение)</a:t>
            </a:r>
            <a:endParaRPr lang="ru-RU" sz="3200" b="1" dirty="0">
              <a:latin typeface="Gabriola" pitchFamily="82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836712"/>
          <a:ext cx="864096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120"/>
                <a:gridCol w="864096"/>
                <a:gridCol w="1584176"/>
                <a:gridCol w="1656184"/>
                <a:gridCol w="1512168"/>
                <a:gridCol w="1944216"/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4. </a:t>
                      </a:r>
                      <a:r>
                        <a:rPr lang="ru-RU" sz="1400" b="1" dirty="0" err="1" smtClean="0"/>
                        <a:t>Рефлексив-ный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400" dirty="0" smtClean="0"/>
                        <a:t>1 неделя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/>
                        <a:t> Подведение</a:t>
                      </a:r>
                      <a:r>
                        <a:rPr lang="ru-RU" sz="1400" b="0" baseline="0" dirty="0" smtClean="0"/>
                        <a:t> итогов;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latin typeface="+mn-lt"/>
                          <a:cs typeface="Times New Roman" pitchFamily="18" charset="0"/>
                        </a:rPr>
                        <a:t>Провести совместно с детьми и родителями  досуг «Семейный календарь»</a:t>
                      </a:r>
                      <a:endParaRPr lang="ru-RU" sz="1400" b="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  <a:r>
                        <a:rPr lang="ru-RU" sz="1400" dirty="0" smtClean="0"/>
                        <a:t>Подготовка</a:t>
                      </a:r>
                      <a:r>
                        <a:rPr lang="ru-RU" sz="1400" baseline="0" dirty="0" smtClean="0"/>
                        <a:t> призов для родителей;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  <a:r>
                        <a:rPr lang="ru-RU" sz="1400" dirty="0" smtClean="0"/>
                        <a:t>Подготовка призов для детей;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  <a:r>
                        <a:rPr lang="ru-RU" sz="1400" dirty="0" smtClean="0"/>
                        <a:t>Желание участвовать в следующих акциях большинства родителей;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5602" name="Picture 2" descr="http://izhmama.ru/upload/medialibrary/08e/08e27f54ca7627fd31e31e8956d744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095001"/>
            <a:ext cx="3888432" cy="3762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"/>
            <a:ext cx="87129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Gabriola" pitchFamily="82" charset="0"/>
                <a:cs typeface="Gautami" pitchFamily="34" charset="0"/>
              </a:rPr>
              <a:t>                 </a:t>
            </a:r>
            <a:r>
              <a:rPr lang="ru-RU" sz="3200" b="1" dirty="0" smtClean="0">
                <a:latin typeface="Gabriola" pitchFamily="82" charset="0"/>
                <a:cs typeface="Gautami" pitchFamily="34" charset="0"/>
              </a:rPr>
              <a:t>Подготовительный этап: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  <a:cs typeface="Gautami" pitchFamily="34" charset="0"/>
              </a:rPr>
              <a:t>Сбор родителей и детей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latin typeface="Gabriola" pitchFamily="82" charset="0"/>
                <a:cs typeface="Gautami" pitchFamily="34" charset="0"/>
              </a:rPr>
              <a:t>Тема проекта («Создание альбома, всей семьей»)</a:t>
            </a:r>
            <a:endParaRPr lang="ru-RU" sz="3200" b="1" dirty="0" smtClean="0">
              <a:latin typeface="Gabriola" pitchFamily="82" charset="0"/>
              <a:cs typeface="Gautami" pitchFamily="34" charset="0"/>
            </a:endParaRPr>
          </a:p>
          <a:p>
            <a:endParaRPr lang="ru-RU" sz="4800" b="1" u="sng" dirty="0" smtClean="0">
              <a:solidFill>
                <a:srgbClr val="C00000"/>
              </a:solidFill>
              <a:latin typeface="Gabriola" pitchFamily="82" charset="0"/>
              <a:cs typeface="Gautami" pitchFamily="34" charset="0"/>
            </a:endParaRPr>
          </a:p>
        </p:txBody>
      </p:sp>
      <p:pic>
        <p:nvPicPr>
          <p:cNvPr id="23554" name="Picture 2" descr="http://crestik.ucoz.ru/images/files/FORUM/moi_raboty/3_mesya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4355976" cy="306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st03.kakprosto.ru/tumb/680/images/article/2014/7/31/1_53fd91029492153fd9102949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17032"/>
            <a:ext cx="3816424" cy="2863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Gabriola" pitchFamily="82" charset="0"/>
              </a:rPr>
              <a:t>       </a:t>
            </a:r>
            <a:r>
              <a:rPr lang="ru-RU" sz="3600" b="1" dirty="0" smtClean="0">
                <a:latin typeface="Gabriola" pitchFamily="82" charset="0"/>
                <a:cs typeface="Gautami" pitchFamily="34" charset="0"/>
              </a:rPr>
              <a:t> Подготовительный этап(продолжение)</a:t>
            </a:r>
            <a:endParaRPr lang="ru-RU" sz="3600" b="1" dirty="0" smtClean="0">
              <a:latin typeface="Gabriola" pitchFamily="82" charset="0"/>
            </a:endParaRPr>
          </a:p>
          <a:p>
            <a:r>
              <a:rPr lang="ru-RU" sz="3600" b="1" u="sng" dirty="0" smtClean="0">
                <a:latin typeface="Gabriola" pitchFamily="82" charset="0"/>
              </a:rPr>
              <a:t>Проект</a:t>
            </a:r>
            <a:r>
              <a:rPr lang="ru-RU" sz="3600" b="1" dirty="0" smtClean="0">
                <a:latin typeface="Gabriola" pitchFamily="82" charset="0"/>
              </a:rPr>
              <a:t> – это работы, планы, мероприятия и другие задачи, направленные на создание  уникального продукта.</a:t>
            </a:r>
            <a:endParaRPr lang="ru-RU" sz="3600" b="1" dirty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2348880"/>
            <a:ext cx="813690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Gabriola" pitchFamily="82" charset="0"/>
              </a:rPr>
              <a:t>Этапы проекта:</a:t>
            </a:r>
          </a:p>
          <a:p>
            <a:pPr lvl="2">
              <a:buFont typeface="Wingdings" pitchFamily="2" charset="2"/>
              <a:buChar char="v"/>
            </a:pPr>
            <a:r>
              <a:rPr lang="ru-RU" sz="2800" b="1" dirty="0" smtClean="0">
                <a:latin typeface="Gabriola" pitchFamily="82" charset="0"/>
              </a:rPr>
              <a:t> Подготовительный;</a:t>
            </a:r>
          </a:p>
          <a:p>
            <a:pPr lvl="2">
              <a:buFont typeface="Wingdings" pitchFamily="2" charset="2"/>
              <a:buChar char="v"/>
            </a:pPr>
            <a:r>
              <a:rPr lang="ru-RU" sz="2800" b="1" dirty="0" smtClean="0">
                <a:latin typeface="Gabriola" pitchFamily="82" charset="0"/>
              </a:rPr>
              <a:t> Аналитический;</a:t>
            </a:r>
          </a:p>
          <a:p>
            <a:pPr lvl="2">
              <a:buFont typeface="Wingdings" pitchFamily="2" charset="2"/>
              <a:buChar char="v"/>
            </a:pPr>
            <a:r>
              <a:rPr lang="ru-RU" sz="2800" b="1" dirty="0" smtClean="0">
                <a:latin typeface="Gabriola" pitchFamily="82" charset="0"/>
              </a:rPr>
              <a:t> Основный ;</a:t>
            </a:r>
          </a:p>
          <a:p>
            <a:pPr lvl="2">
              <a:buFont typeface="Wingdings" pitchFamily="2" charset="2"/>
              <a:buChar char="v"/>
            </a:pPr>
            <a:r>
              <a:rPr lang="ru-RU" sz="2800" b="1" dirty="0" smtClean="0">
                <a:latin typeface="Gabriola" pitchFamily="82" charset="0"/>
              </a:rPr>
              <a:t> Рефлексивный;</a:t>
            </a:r>
          </a:p>
          <a:p>
            <a:pPr marL="0" lvl="2"/>
            <a:endParaRPr lang="ru-RU" sz="4000" b="1" dirty="0" smtClean="0">
              <a:latin typeface="Gabriola" pitchFamily="82" charset="0"/>
            </a:endParaRPr>
          </a:p>
          <a:p>
            <a:pPr marL="0" lvl="2"/>
            <a:r>
              <a:rPr lang="ru-RU" sz="4000" b="1" dirty="0" smtClean="0">
                <a:latin typeface="Gabriola" pitchFamily="82" charset="0"/>
              </a:rPr>
              <a:t>Конечный продукт: </a:t>
            </a:r>
          </a:p>
          <a:p>
            <a:pPr marL="0" lvl="2">
              <a:buFont typeface="Arial" pitchFamily="34" charset="0"/>
              <a:buChar char="•"/>
            </a:pPr>
            <a:r>
              <a:rPr lang="ru-RU" sz="3200" b="1" dirty="0" smtClean="0">
                <a:latin typeface="Gabriola" pitchFamily="82" charset="0"/>
              </a:rPr>
              <a:t> «Презентация своего альбома»</a:t>
            </a:r>
          </a:p>
          <a:p>
            <a:pPr marL="0" lvl="2"/>
            <a:endParaRPr lang="ru-RU" sz="3600" b="1" dirty="0" smtClean="0">
              <a:solidFill>
                <a:srgbClr val="C00000"/>
              </a:solidFill>
              <a:latin typeface="Gabriola" pitchFamily="82" charset="0"/>
            </a:endParaRPr>
          </a:p>
          <a:p>
            <a:endParaRPr lang="ru-RU" dirty="0"/>
          </a:p>
        </p:txBody>
      </p:sp>
      <p:pic>
        <p:nvPicPr>
          <p:cNvPr id="22530" name="Picture 2" descr="http://sovetclub.ru/tim/6584e94e07b0e43ddeca7f3226f2a1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060848"/>
            <a:ext cx="4571013" cy="295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0"/>
            <a:ext cx="87849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Gabriola" pitchFamily="82" charset="0"/>
                <a:cs typeface="Gautami" pitchFamily="34" charset="0"/>
              </a:rPr>
              <a:t> </a:t>
            </a:r>
            <a:r>
              <a:rPr lang="ru-RU" sz="3200" b="1" dirty="0" smtClean="0">
                <a:latin typeface="Gabriola" pitchFamily="82" charset="0"/>
                <a:cs typeface="Gautami" pitchFamily="34" charset="0"/>
              </a:rPr>
              <a:t>Подготовительный этап(продолжение)</a:t>
            </a:r>
            <a:endParaRPr lang="ru-RU" sz="3200" b="1" dirty="0" smtClean="0">
              <a:latin typeface="Gabriola" pitchFamily="82" charset="0"/>
            </a:endParaRPr>
          </a:p>
          <a:p>
            <a:r>
              <a:rPr lang="ru-RU" sz="3200" b="1" dirty="0" smtClean="0">
                <a:latin typeface="Gabriola" pitchFamily="82" charset="0"/>
              </a:rPr>
              <a:t>Распределение обязанностей, деление родителей и детей на подгруппы: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508518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Gabriola" pitchFamily="82" charset="0"/>
              </a:rPr>
              <a:t>-Сроки выполнения проекта: 2 месяца</a:t>
            </a:r>
          </a:p>
          <a:p>
            <a:r>
              <a:rPr lang="ru-RU" sz="3200" b="1" dirty="0" smtClean="0">
                <a:latin typeface="Gabriola" pitchFamily="82" charset="0"/>
              </a:rPr>
              <a:t>- Распределение работы между детьми и подготовка материала  родителям;</a:t>
            </a:r>
            <a:endParaRPr lang="ru-RU" sz="3200" b="1" dirty="0">
              <a:latin typeface="Gabriola" pitchFamily="82" charset="0"/>
            </a:endParaRPr>
          </a:p>
        </p:txBody>
      </p:sp>
      <p:pic>
        <p:nvPicPr>
          <p:cNvPr id="21506" name="Picture 2" descr="http://www.chtivo.ru/getpic3d/16775388/350/1505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2893690" cy="2893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fotodeti.dp.ua/images/forum/detskiy-sad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3960440" cy="2645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1038</TotalTime>
  <Words>589</Words>
  <Application>Microsoft Office PowerPoint</Application>
  <PresentationFormat>Экран (4:3)</PresentationFormat>
  <Paragraphs>142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107</cp:revision>
  <dcterms:modified xsi:type="dcterms:W3CDTF">2018-10-29T16:04:33Z</dcterms:modified>
</cp:coreProperties>
</file>