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2820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023" y="1546415"/>
            <a:ext cx="8256895" cy="1876607"/>
          </a:xfrm>
        </p:spPr>
        <p:txBody>
          <a:bodyPr>
            <a:normAutofit/>
          </a:bodyPr>
          <a:lstStyle/>
          <a:p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TORNADOES</a:t>
            </a:r>
            <a:endParaRPr lang="ru-RU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" y="365126"/>
            <a:ext cx="8789157" cy="1325563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  DO   YOU   KNOW   ABOUT   TORNADOES?</a:t>
            </a:r>
            <a:endParaRPr lang="ru-RU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012" y="1897039"/>
            <a:ext cx="8707272" cy="422533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Tornado is the most violent wind.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Tornadoes are may occur in any country but  in the USA more often.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The high of tornado is 58 km/h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The speed of a tornado is from 105 to 180 km/h, but  may be  320 km/h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When the  temperature is stabilized a tornado disappeared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gray">
          <a:xfrm rot="3419336" flipV="1">
            <a:off x="321942" y="5354295"/>
            <a:ext cx="479425" cy="480598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  <a:contourClr>
              <a:srgbClr val="99CC00"/>
            </a:contour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0"/>
            <a:ext cx="7886700" cy="795801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TRANSLATE   THE   PHRASES</a:t>
            </a:r>
            <a:endParaRPr lang="ru-RU" sz="4000" b="1" u="sng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291152" y="3454727"/>
            <a:ext cx="7610476" cy="693738"/>
            <a:chOff x="1248" y="1353"/>
            <a:chExt cx="4794" cy="437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1783" y="1353"/>
              <a:ext cx="42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3200" dirty="0" smtClean="0">
                  <a:solidFill>
                    <a:schemeClr val="bg1"/>
                  </a:solidFill>
                  <a:latin typeface="Arial Black" pitchFamily="34" charset="0"/>
                </a:rPr>
                <a:t>МОЖЕТ БЫТЬ ПРЕДСКАЗАН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345742" y="899206"/>
            <a:ext cx="5105400" cy="625475"/>
            <a:chOff x="1248" y="1986"/>
            <a:chExt cx="3216" cy="394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749" y="1986"/>
              <a:ext cx="21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3200" b="1" dirty="0" smtClean="0">
                  <a:solidFill>
                    <a:schemeClr val="bg1"/>
                  </a:solidFill>
                  <a:latin typeface="Arial Black" pitchFamily="34" charset="0"/>
                </a:rPr>
                <a:t>ЗВУКИ ГРОМА</a:t>
              </a:r>
              <a:endParaRPr lang="en-US" sz="32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318448" y="1696774"/>
            <a:ext cx="8634413" cy="652463"/>
            <a:chOff x="1248" y="2579"/>
            <a:chExt cx="5439" cy="411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1731" y="2579"/>
              <a:ext cx="49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3200" dirty="0" smtClean="0">
                  <a:solidFill>
                    <a:schemeClr val="bg1"/>
                  </a:solidFill>
                  <a:latin typeface="Arial Black" pitchFamily="34" charset="0"/>
                </a:rPr>
                <a:t>САМЫЙ</a:t>
              </a:r>
              <a:r>
                <a:rPr lang="ru-RU" sz="2400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r>
                <a:rPr lang="ru-RU" sz="3200" dirty="0" smtClean="0">
                  <a:solidFill>
                    <a:schemeClr val="bg1"/>
                  </a:solidFill>
                  <a:latin typeface="Arial Black" pitchFamily="34" charset="0"/>
                </a:rPr>
                <a:t>СИЛЬНЫЙ ИЗ ШТОРМОВ</a:t>
              </a:r>
              <a:endParaRPr lang="en-US" sz="2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277504" y="2561627"/>
            <a:ext cx="5953125" cy="666750"/>
            <a:chOff x="1248" y="3160"/>
            <a:chExt cx="3750" cy="42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1775" y="3160"/>
              <a:ext cx="322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3200" dirty="0" smtClean="0">
                  <a:solidFill>
                    <a:schemeClr val="bg1"/>
                  </a:solidFill>
                  <a:latin typeface="Arial Black" pitchFamily="34" charset="0"/>
                </a:rPr>
                <a:t>ВОЗНИКАЕТ ВЕСНОЙ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304800" y="4287216"/>
            <a:ext cx="5334001" cy="708025"/>
            <a:chOff x="1248" y="3134"/>
            <a:chExt cx="3360" cy="446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1757" y="3134"/>
              <a:ext cx="285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3200" dirty="0" smtClean="0">
                  <a:solidFill>
                    <a:schemeClr val="bg1"/>
                  </a:solidFill>
                  <a:latin typeface="Arial Black" pitchFamily="34" charset="0"/>
                </a:rPr>
                <a:t>УНОСИТ МАШИНЫ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328683" y="5258814"/>
            <a:ext cx="6581776" cy="666750"/>
            <a:chOff x="1296" y="3160"/>
            <a:chExt cx="4146" cy="420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1783" y="3160"/>
              <a:ext cx="36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3200" dirty="0" smtClean="0">
                  <a:solidFill>
                    <a:schemeClr val="bg1"/>
                  </a:solidFill>
                  <a:latin typeface="Arial Black" pitchFamily="34" charset="0"/>
                </a:rPr>
                <a:t>ШАНС ЗАЩИТИТЬ СЕБЯ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59559"/>
            <a:ext cx="91440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FIND   THE   WORDS   WITH </a:t>
            </a:r>
            <a:br>
              <a:rPr lang="en-US" sz="48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n-US" sz="48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SIMILAR   MEANINGS</a:t>
            </a:r>
            <a:endParaRPr lang="ru-RU" sz="4800" b="1" u="sng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77504" y="4193339"/>
            <a:ext cx="3475343" cy="612000"/>
            <a:chOff x="1248" y="1440"/>
            <a:chExt cx="3528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 flipV="1">
              <a:off x="1440" y="1789"/>
              <a:ext cx="3336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1813" y="1451"/>
              <a:ext cx="2947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dirty="0" smtClean="0">
                  <a:solidFill>
                    <a:schemeClr val="bg1"/>
                  </a:solidFill>
                  <a:latin typeface="Arial Black" pitchFamily="34" charset="0"/>
                </a:rPr>
                <a:t>TO DAMAGE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63857" y="1986178"/>
            <a:ext cx="3565229" cy="634192"/>
            <a:chOff x="1248" y="1952"/>
            <a:chExt cx="3674" cy="428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 flipV="1">
              <a:off x="1440" y="2371"/>
              <a:ext cx="3474" cy="9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890" y="1952"/>
              <a:ext cx="3032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b="1" dirty="0" smtClean="0">
                  <a:solidFill>
                    <a:schemeClr val="bg1"/>
                  </a:solidFill>
                  <a:latin typeface="Arial Black" pitchFamily="34" charset="0"/>
                </a:rPr>
                <a:t>HURRICANE</a:t>
              </a:r>
              <a:endParaRPr lang="en-US" sz="32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822210" y="2724681"/>
            <a:ext cx="3168000" cy="646319"/>
            <a:chOff x="1248" y="2565"/>
            <a:chExt cx="3216" cy="425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034" y="2565"/>
              <a:ext cx="2205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dirty="0" smtClean="0">
                  <a:solidFill>
                    <a:schemeClr val="bg1"/>
                  </a:solidFill>
                  <a:latin typeface="Arial Black" pitchFamily="34" charset="0"/>
                </a:rPr>
                <a:t>LUCKILY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862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7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77505" y="3390886"/>
            <a:ext cx="3371865" cy="635207"/>
            <a:chOff x="1248" y="3218"/>
            <a:chExt cx="3415" cy="362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1897" y="3218"/>
              <a:ext cx="2766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dirty="0" smtClean="0">
                  <a:solidFill>
                    <a:schemeClr val="bg1"/>
                  </a:solidFill>
                  <a:latin typeface="Arial Black" pitchFamily="34" charset="0"/>
                </a:rPr>
                <a:t>POWERFUL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32382" y="4908658"/>
            <a:ext cx="4007284" cy="1041156"/>
            <a:chOff x="1276" y="3565"/>
            <a:chExt cx="4068" cy="616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 flipV="1">
              <a:off x="1465" y="4173"/>
              <a:ext cx="3879" cy="8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89" y="3613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1632" y="3565"/>
              <a:ext cx="3697" cy="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dirty="0" smtClean="0">
                  <a:solidFill>
                    <a:schemeClr val="bg1"/>
                  </a:solidFill>
                  <a:latin typeface="Arial Black" pitchFamily="34" charset="0"/>
                </a:rPr>
                <a:t>THE MOST </a:t>
              </a:r>
            </a:p>
            <a:p>
              <a:pPr algn="l"/>
              <a:r>
                <a:rPr lang="en-US" sz="3200" dirty="0" smtClean="0">
                  <a:solidFill>
                    <a:schemeClr val="bg1"/>
                  </a:solidFill>
                  <a:latin typeface="Arial Black" pitchFamily="34" charset="0"/>
                </a:rPr>
                <a:t>COMFORTABLE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379" y="3615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4933666" y="5238752"/>
            <a:ext cx="3419194" cy="683692"/>
            <a:chOff x="1248" y="3194"/>
            <a:chExt cx="3471" cy="391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279" cy="5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gray">
            <a:xfrm>
              <a:off x="1840" y="3194"/>
              <a:ext cx="2879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dirty="0" smtClean="0">
                  <a:solidFill>
                    <a:schemeClr val="bg1"/>
                  </a:solidFill>
                  <a:latin typeface="Arial Black" pitchFamily="34" charset="0"/>
                </a:rPr>
                <a:t>TO HAPPEN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735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FFFFF"/>
                  </a:solidFill>
                </a:rPr>
                <a:t>10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8" name="Group 2"/>
          <p:cNvGrpSpPr>
            <a:grpSpLocks/>
          </p:cNvGrpSpPr>
          <p:nvPr/>
        </p:nvGrpSpPr>
        <p:grpSpPr bwMode="auto">
          <a:xfrm>
            <a:off x="4797188" y="4324415"/>
            <a:ext cx="4032896" cy="657463"/>
            <a:chOff x="1248" y="1420"/>
            <a:chExt cx="4094" cy="376"/>
          </a:xfrm>
        </p:grpSpPr>
        <p:sp>
          <p:nvSpPr>
            <p:cNvPr id="5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805" cy="6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61" name="Text Box 5"/>
            <p:cNvSpPr txBox="1">
              <a:spLocks noChangeArrowheads="1"/>
            </p:cNvSpPr>
            <p:nvPr/>
          </p:nvSpPr>
          <p:spPr bwMode="gray">
            <a:xfrm>
              <a:off x="1757" y="1420"/>
              <a:ext cx="3585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dirty="0" smtClean="0">
                  <a:solidFill>
                    <a:schemeClr val="bg1"/>
                  </a:solidFill>
                  <a:latin typeface="Arial Black" pitchFamily="34" charset="0"/>
                </a:rPr>
                <a:t>OPPORTUNITY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444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9</a:t>
              </a:r>
            </a:p>
          </p:txBody>
        </p:sp>
      </p:grpSp>
      <p:grpSp>
        <p:nvGrpSpPr>
          <p:cNvPr id="63" name="Group 17"/>
          <p:cNvGrpSpPr>
            <a:grpSpLocks/>
          </p:cNvGrpSpPr>
          <p:nvPr/>
        </p:nvGrpSpPr>
        <p:grpSpPr bwMode="auto">
          <a:xfrm>
            <a:off x="4838132" y="3501954"/>
            <a:ext cx="3390625" cy="647490"/>
            <a:chOff x="1248" y="3210"/>
            <a:chExt cx="3434" cy="369"/>
          </a:xfrm>
        </p:grpSpPr>
        <p:sp>
          <p:nvSpPr>
            <p:cNvPr id="64" name="Line 18"/>
            <p:cNvSpPr>
              <a:spLocks noChangeShapeType="1"/>
            </p:cNvSpPr>
            <p:nvPr/>
          </p:nvSpPr>
          <p:spPr bwMode="gray">
            <a:xfrm flipV="1">
              <a:off x="1441" y="3579"/>
              <a:ext cx="3200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gray">
            <a:xfrm>
              <a:off x="1855" y="3210"/>
              <a:ext cx="282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dirty="0" smtClean="0">
                  <a:solidFill>
                    <a:schemeClr val="bg1"/>
                  </a:solidFill>
                  <a:latin typeface="Arial Black" pitchFamily="34" charset="0"/>
                </a:rPr>
                <a:t>TO DEFEND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622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8</a:t>
              </a:r>
            </a:p>
          </p:txBody>
        </p:sp>
      </p:grpSp>
      <p:grpSp>
        <p:nvGrpSpPr>
          <p:cNvPr id="68" name="Group 12"/>
          <p:cNvGrpSpPr>
            <a:grpSpLocks/>
          </p:cNvGrpSpPr>
          <p:nvPr/>
        </p:nvGrpSpPr>
        <p:grpSpPr bwMode="auto">
          <a:xfrm>
            <a:off x="279778" y="2631542"/>
            <a:ext cx="3168000" cy="605259"/>
            <a:chOff x="1248" y="2592"/>
            <a:chExt cx="3216" cy="398"/>
          </a:xfrm>
        </p:grpSpPr>
        <p:sp>
          <p:nvSpPr>
            <p:cNvPr id="6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71" name="Text Box 15"/>
            <p:cNvSpPr txBox="1">
              <a:spLocks noChangeArrowheads="1"/>
            </p:cNvSpPr>
            <p:nvPr/>
          </p:nvSpPr>
          <p:spPr bwMode="gray">
            <a:xfrm>
              <a:off x="1923" y="2592"/>
              <a:ext cx="2013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b="1" dirty="0" smtClean="0">
                  <a:solidFill>
                    <a:schemeClr val="bg1"/>
                  </a:solidFill>
                  <a:latin typeface="Arial Black" pitchFamily="34" charset="0"/>
                </a:rPr>
                <a:t>NO ONE</a:t>
              </a:r>
              <a:endParaRPr lang="en-US" sz="32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73" name="Group 7"/>
          <p:cNvGrpSpPr>
            <a:grpSpLocks/>
          </p:cNvGrpSpPr>
          <p:nvPr/>
        </p:nvGrpSpPr>
        <p:grpSpPr bwMode="auto">
          <a:xfrm>
            <a:off x="4838132" y="1975659"/>
            <a:ext cx="3120788" cy="606038"/>
            <a:chOff x="1248" y="1971"/>
            <a:chExt cx="3216" cy="409"/>
          </a:xfrm>
        </p:grpSpPr>
        <p:sp>
          <p:nvSpPr>
            <p:cNvPr id="7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76" name="Text Box 10"/>
            <p:cNvSpPr txBox="1">
              <a:spLocks noChangeArrowheads="1"/>
            </p:cNvSpPr>
            <p:nvPr/>
          </p:nvSpPr>
          <p:spPr bwMode="gray">
            <a:xfrm>
              <a:off x="1876" y="1971"/>
              <a:ext cx="2516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3200" dirty="0" smtClean="0">
                  <a:solidFill>
                    <a:schemeClr val="bg1"/>
                  </a:solidFill>
                  <a:latin typeface="Arial Black" pitchFamily="34" charset="0"/>
                </a:rPr>
                <a:t>TO START</a:t>
              </a:r>
              <a:endParaRPr lang="en-US" sz="3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634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21" y="365126"/>
            <a:ext cx="8734567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FIND  IF  THE  SENTENCES </a:t>
            </a:r>
            <a:br>
              <a:rPr lang="en-US" sz="36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n-US" sz="36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TRUE  OR  FALSE</a:t>
            </a:r>
            <a:endParaRPr lang="ru-RU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716" y="1910687"/>
            <a:ext cx="8707272" cy="4266276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Baskerville Old Face" pitchFamily="18" charset="0"/>
              </a:rPr>
              <a:t>Tornadoes are the most terrible of all storms.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Baskerville Old Face" pitchFamily="18" charset="0"/>
              </a:rPr>
              <a:t>Tornadoes are dangerous because people get fly or bad cold after them.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Baskerville Old Face" pitchFamily="18" charset="0"/>
              </a:rPr>
              <a:t>Tornadoes occur in autumn when it`s cool and rainy.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Baskerville Old Face" pitchFamily="18" charset="0"/>
              </a:rPr>
              <a:t>The violent winds of tornadoes blow down almost everything on their way.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Baskerville Old Face" pitchFamily="18" charset="0"/>
              </a:rPr>
              <a:t>Unfortunately people can`t predict tornadoes now.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COMPLETE   THE   SENTENCES   WITH   THE   RIGHT   ENDINGS.</a:t>
            </a:r>
            <a:endParaRPr lang="ru-RU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49" y="1801503"/>
            <a:ext cx="8215099" cy="43754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Baskerville Old Face" pitchFamily="18" charset="0"/>
              </a:rPr>
              <a:t>1.  Tornadoes consist of …</a:t>
            </a:r>
          </a:p>
          <a:p>
            <a:pPr marL="457200" indent="-457200"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Baskerville Old Face" pitchFamily="18" charset="0"/>
              </a:rPr>
              <a:t>a) large clouds and terrible sounds</a:t>
            </a:r>
          </a:p>
          <a:p>
            <a:pPr marL="457200" indent="-457200"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Baskerville Old Face" pitchFamily="18" charset="0"/>
              </a:rPr>
              <a:t>b) very strong winds</a:t>
            </a:r>
          </a:p>
          <a:p>
            <a:pPr marL="457200" indent="-457200">
              <a:buNone/>
            </a:pPr>
            <a:endParaRPr lang="en-US" sz="1600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3500" b="1" dirty="0" smtClean="0">
                <a:solidFill>
                  <a:schemeClr val="bg1"/>
                </a:solidFill>
                <a:latin typeface="Baskerville Old Face" pitchFamily="18" charset="0"/>
              </a:rPr>
              <a:t>Bright flashes of lightning …</a:t>
            </a:r>
          </a:p>
          <a:p>
            <a:pPr marL="457200" indent="-457200"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Baskerville Old Face" pitchFamily="18" charset="0"/>
              </a:rPr>
              <a:t>a) are seen from  the distance</a:t>
            </a:r>
          </a:p>
          <a:p>
            <a:pPr marL="457200" indent="-457200"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Baskerville Old Face" pitchFamily="18" charset="0"/>
              </a:rPr>
              <a:t>b) blow down everything on their way</a:t>
            </a:r>
          </a:p>
          <a:p>
            <a:pPr marL="457200" indent="-457200">
              <a:buNone/>
            </a:pPr>
            <a:endParaRPr lang="en-US" sz="1600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3500" b="1" dirty="0" smtClean="0">
                <a:solidFill>
                  <a:schemeClr val="bg1"/>
                </a:solidFill>
                <a:latin typeface="Baskerville Old Face" pitchFamily="18" charset="0"/>
              </a:rPr>
              <a:t>Tornadoes are dangerous because …</a:t>
            </a:r>
          </a:p>
          <a:p>
            <a:pPr marL="457200" indent="-457200"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Baskerville Old Face" pitchFamily="18" charset="0"/>
              </a:rPr>
              <a:t>a) they occur in spring</a:t>
            </a:r>
          </a:p>
          <a:p>
            <a:pPr marL="457200" indent="-457200"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Baskerville Old Face" pitchFamily="18" charset="0"/>
              </a:rPr>
              <a:t>b) they destroy houses and pick everything they can</a:t>
            </a:r>
          </a:p>
          <a:p>
            <a:pPr marL="457200" indent="-457200">
              <a:buAutoNum type="alphaL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WHICH   ADJECTIVES   FROM   THE   LIST DESCRIBE   A   TORNADO   </a:t>
            </a:r>
            <a:b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BEST   OF   ALL</a:t>
            </a:r>
            <a:endParaRPr lang="ru-RU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2361063"/>
            <a:ext cx="7886700" cy="3815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terrible, dangerous, quick, weak, changeable, cruel, great, impressive, noisy, bright, threatening, dark, unusual, traditional, unfriendly, unpleasant, violent, useful, bright, destructive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586854"/>
            <a:ext cx="7886700" cy="55901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Baskerville Old Face" pitchFamily="18" charset="0"/>
              </a:rPr>
              <a:t>TELL   US   THE   INTERESTING FACTS   ABOUT   TORNADOES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294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TORNADOES</vt:lpstr>
      <vt:lpstr>WHAT   DO   YOU   KNOW   ABOUT   TORNADOES?</vt:lpstr>
      <vt:lpstr>TRANSLATE   THE   PHRASES</vt:lpstr>
      <vt:lpstr>FIND   THE   WORDS   WITH  SIMILAR   MEANINGS</vt:lpstr>
      <vt:lpstr>FIND  IF  THE  SENTENCES  TRUE  OR  FALSE</vt:lpstr>
      <vt:lpstr>COMPLETE   THE   SENTENCES   WITH   THE   RIGHT   ENDINGS.</vt:lpstr>
      <vt:lpstr>WHICH   ADJECTIVES   FROM   THE   LIST DESCRIBE   A   TORNADO    BEST   OF   ALL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_Administrator_</cp:lastModifiedBy>
  <cp:revision>41</cp:revision>
  <dcterms:created xsi:type="dcterms:W3CDTF">2014-11-21T11:00:06Z</dcterms:created>
  <dcterms:modified xsi:type="dcterms:W3CDTF">2018-11-13T08:43:36Z</dcterms:modified>
</cp:coreProperties>
</file>