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60" r:id="rId4"/>
    <p:sldId id="261" r:id="rId5"/>
    <p:sldId id="262" r:id="rId6"/>
    <p:sldId id="263" r:id="rId7"/>
    <p:sldId id="264" r:id="rId8"/>
    <p:sldId id="268" r:id="rId9"/>
    <p:sldId id="265" r:id="rId10"/>
    <p:sldId id="266" r:id="rId11"/>
    <p:sldId id="267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88" r:id="rId3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09.03.2015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09.03.2015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0" descr="a20ed45372b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611560" y="-244480"/>
            <a:ext cx="7488832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5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5400" b="1" dirty="0" smtClean="0">
              <a:solidFill>
                <a:srgbClr val="FF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54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Игра на пультах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54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</a:t>
            </a:r>
            <a:r>
              <a:rPr kumimoji="0" lang="ru-RU" sz="5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</a:t>
            </a:r>
            <a:r>
              <a:rPr kumimoji="0" lang="ru-RU" sz="5400" b="1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5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5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5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русскому языку </a:t>
            </a:r>
            <a:endParaRPr kumimoji="0" lang="ru-RU" sz="5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5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для 4 класса</a:t>
            </a:r>
            <a:endParaRPr kumimoji="0" lang="ru-RU" sz="5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5" descr="صورة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2" cy="685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611560" y="692696"/>
            <a:ext cx="7848872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3200" i="1" dirty="0" smtClean="0"/>
              <a:t> </a:t>
            </a:r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Укажи род прилагательного: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сладкое варенье </a:t>
            </a:r>
            <a:br>
              <a:rPr lang="ru-RU" sz="3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200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3200" b="1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lvl="0" indent="-514350" eaLnBrk="0" fontAlgn="base" hangingPunct="0">
              <a:spcBef>
                <a:spcPct val="0"/>
              </a:spcBef>
              <a:spcAft>
                <a:spcPct val="0"/>
              </a:spcAft>
              <a:buAutoNum type="arabicParenR"/>
            </a:pPr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женский</a:t>
            </a:r>
          </a:p>
          <a:p>
            <a:pPr marL="514350" lvl="0" indent="-514350" eaLnBrk="0" fontAlgn="base" hangingPunct="0">
              <a:spcBef>
                <a:spcPct val="0"/>
              </a:spcBef>
              <a:spcAft>
                <a:spcPct val="0"/>
              </a:spcAft>
              <a:buAutoNum type="arabicParenR"/>
            </a:pPr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мужской </a:t>
            </a:r>
          </a:p>
          <a:p>
            <a:pPr marL="514350" lvl="0" indent="-514350" eaLnBrk="0" fontAlgn="base" hangingPunct="0">
              <a:spcBef>
                <a:spcPct val="0"/>
              </a:spcBef>
              <a:spcAft>
                <a:spcPct val="0"/>
              </a:spcAft>
              <a:buAutoNum type="arabicParenR"/>
            </a:pPr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средний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3200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5" descr="صورة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2" cy="685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467544" y="764704"/>
            <a:ext cx="7848872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каких глаголах </a:t>
            </a:r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</a:t>
            </a:r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пишется «Ь»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а) не надо </a:t>
            </a:r>
            <a:r>
              <a:rPr lang="ru-RU" sz="32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боят</a:t>
            </a:r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…</a:t>
            </a:r>
            <a:r>
              <a:rPr lang="ru-RU" sz="32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ся</a:t>
            </a:r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ru-RU" sz="3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б) солнце садит…</a:t>
            </a:r>
            <a:r>
              <a:rPr lang="ru-RU" sz="32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ся</a:t>
            </a:r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 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в) надо хорошо учит…</a:t>
            </a:r>
            <a:r>
              <a:rPr lang="ru-RU" sz="32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ся</a:t>
            </a:r>
            <a:endParaRPr lang="ru-RU" sz="3200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3200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3200" b="1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lvl="0" indent="-514350" eaLnBrk="0" fontAlgn="base" hangingPunct="0">
              <a:spcBef>
                <a:spcPct val="0"/>
              </a:spcBef>
              <a:spcAft>
                <a:spcPct val="0"/>
              </a:spcAft>
              <a:buAutoNum type="arabicParenR"/>
            </a:pPr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 </a:t>
            </a:r>
          </a:p>
          <a:p>
            <a:pPr marL="514350" lvl="0" indent="-514350" eaLnBrk="0" fontAlgn="base" hangingPunct="0">
              <a:spcBef>
                <a:spcPct val="0"/>
              </a:spcBef>
              <a:spcAft>
                <a:spcPct val="0"/>
              </a:spcAft>
              <a:buAutoNum type="arabicParenR"/>
            </a:pPr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</a:t>
            </a:r>
          </a:p>
          <a:p>
            <a:pPr marL="514350" lvl="0" indent="-514350" eaLnBrk="0" fontAlgn="base" hangingPunct="0">
              <a:spcBef>
                <a:spcPct val="0"/>
              </a:spcBef>
              <a:spcAft>
                <a:spcPct val="0"/>
              </a:spcAft>
              <a:buAutoNum type="arabicParenR"/>
            </a:pPr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3200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5" descr="صورة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2" cy="685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755576" y="764704"/>
            <a:ext cx="756084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</a:t>
            </a:r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ень и ночь стучит оно,</a:t>
            </a:r>
            <a:br>
              <a:rPr lang="ru-RU" sz="3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Словно бы заведено.</a:t>
            </a:r>
            <a:br>
              <a:rPr lang="ru-RU" sz="3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Будет плохо, если вдруг</a:t>
            </a:r>
            <a:br>
              <a:rPr lang="ru-RU" sz="3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Прекратится этот стук.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3200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3200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3200" b="1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lvl="0" indent="-514350" eaLnBrk="0" fontAlgn="base" hangingPunct="0">
              <a:spcBef>
                <a:spcPct val="0"/>
              </a:spcBef>
              <a:spcAft>
                <a:spcPct val="0"/>
              </a:spcAft>
              <a:buAutoNum type="arabicParenR"/>
            </a:pPr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Сердце </a:t>
            </a:r>
          </a:p>
          <a:p>
            <a:pPr marL="514350" lvl="0" indent="-514350" eaLnBrk="0" fontAlgn="base" hangingPunct="0">
              <a:spcBef>
                <a:spcPct val="0"/>
              </a:spcBef>
              <a:spcAft>
                <a:spcPct val="0"/>
              </a:spcAft>
              <a:buAutoNum type="arabicParenR"/>
            </a:pPr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Часы</a:t>
            </a:r>
          </a:p>
          <a:p>
            <a:pPr marL="514350" lvl="0" indent="-514350" eaLnBrk="0" fontAlgn="base" hangingPunct="0">
              <a:spcBef>
                <a:spcPct val="0"/>
              </a:spcBef>
              <a:spcAft>
                <a:spcPct val="0"/>
              </a:spcAft>
              <a:buAutoNum type="arabicParenR"/>
            </a:pPr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Время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3200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5" descr="صورة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2" cy="685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323528" y="764704"/>
            <a:ext cx="7776864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Выберите слова, которые являются именами существительными:</a:t>
            </a:r>
          </a:p>
          <a:p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а) небо, стол, поёт, учебник, поле;</a:t>
            </a:r>
          </a:p>
          <a:p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б) книга, замолчал, лает, чирикает;</a:t>
            </a:r>
          </a:p>
          <a:p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в) ученик, ученица, стол, картина, план;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3200" b="1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lvl="0" indent="-514350" eaLnBrk="0" fontAlgn="base" hangingPunct="0">
              <a:spcBef>
                <a:spcPct val="0"/>
              </a:spcBef>
              <a:spcAft>
                <a:spcPct val="0"/>
              </a:spcAft>
              <a:buAutoNum type="arabicParenR"/>
            </a:pPr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 </a:t>
            </a:r>
          </a:p>
          <a:p>
            <a:pPr marL="514350" lvl="0" indent="-514350" eaLnBrk="0" fontAlgn="base" hangingPunct="0">
              <a:spcBef>
                <a:spcPct val="0"/>
              </a:spcBef>
              <a:spcAft>
                <a:spcPct val="0"/>
              </a:spcAft>
              <a:buAutoNum type="arabicParenR"/>
            </a:pPr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</a:t>
            </a:r>
          </a:p>
          <a:p>
            <a:pPr marL="514350" lvl="0" indent="-514350" eaLnBrk="0" fontAlgn="base" hangingPunct="0">
              <a:spcBef>
                <a:spcPct val="0"/>
              </a:spcBef>
              <a:spcAft>
                <a:spcPct val="0"/>
              </a:spcAft>
              <a:buAutoNum type="arabicParenR"/>
            </a:pPr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3200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" name="Содержимое 6" descr="10(392)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752600" y="2828925"/>
            <a:ext cx="6096000" cy="1809750"/>
          </a:xfrm>
        </p:spPr>
      </p:pic>
      <p:pic>
        <p:nvPicPr>
          <p:cNvPr id="4" name="Содержимое 5" descr="صورة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-2" y="0"/>
            <a:ext cx="9144002" cy="685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755576" y="548680"/>
            <a:ext cx="684076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ru-RU" sz="3200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3200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3200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3200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3200" b="1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lvl="0" indent="-514350" eaLnBrk="0" fontAlgn="base" hangingPunct="0">
              <a:spcBef>
                <a:spcPct val="0"/>
              </a:spcBef>
              <a:spcAft>
                <a:spcPct val="0"/>
              </a:spcAft>
              <a:buAutoNum type="arabicParenR"/>
            </a:pPr>
            <a:endParaRPr lang="ru-RU" sz="3200" b="1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lvl="0" indent="-514350" eaLnBrk="0" fontAlgn="base" hangingPunct="0">
              <a:spcBef>
                <a:spcPct val="0"/>
              </a:spcBef>
              <a:spcAft>
                <a:spcPct val="0"/>
              </a:spcAft>
              <a:buAutoNum type="arabicParenR"/>
            </a:pPr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Доска</a:t>
            </a:r>
          </a:p>
          <a:p>
            <a:pPr marL="514350" lvl="0" indent="-514350" eaLnBrk="0" fontAlgn="base" hangingPunct="0">
              <a:spcBef>
                <a:spcPct val="0"/>
              </a:spcBef>
              <a:spcAft>
                <a:spcPct val="0"/>
              </a:spcAft>
              <a:buAutoNum type="arabicParenR"/>
            </a:pPr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Досада</a:t>
            </a:r>
          </a:p>
          <a:p>
            <a:pPr marL="514350" lvl="0" indent="-514350" eaLnBrk="0" fontAlgn="base" hangingPunct="0">
              <a:spcBef>
                <a:spcPct val="0"/>
              </a:spcBef>
              <a:spcAft>
                <a:spcPct val="0"/>
              </a:spcAft>
              <a:buAutoNum type="arabicParenR"/>
            </a:pPr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Дома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3200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Содержимое 6" descr="10(392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15616" y="692696"/>
            <a:ext cx="6096000" cy="18097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8" name="Содержимое 7" descr="3(542)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752600" y="2828925"/>
            <a:ext cx="6096000" cy="1809750"/>
          </a:xfrm>
        </p:spPr>
      </p:pic>
      <p:pic>
        <p:nvPicPr>
          <p:cNvPr id="4" name="Содержимое 5" descr="صورة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2" cy="685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467544" y="764704"/>
            <a:ext cx="756084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ru-RU" sz="3200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3200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3200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3200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3200" b="1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lvl="0" indent="-514350" eaLnBrk="0" fontAlgn="base" hangingPunct="0">
              <a:spcBef>
                <a:spcPct val="0"/>
              </a:spcBef>
              <a:spcAft>
                <a:spcPct val="0"/>
              </a:spcAft>
              <a:buAutoNum type="arabicParenR"/>
            </a:pPr>
            <a:endParaRPr lang="ru-RU" sz="3200" b="1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lvl="0" indent="-514350" eaLnBrk="0" fontAlgn="base" hangingPunct="0">
              <a:spcBef>
                <a:spcPct val="0"/>
              </a:spcBef>
              <a:spcAft>
                <a:spcPct val="0"/>
              </a:spcAft>
              <a:buAutoNum type="arabicParenR"/>
            </a:pPr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Красный </a:t>
            </a:r>
          </a:p>
          <a:p>
            <a:pPr marL="514350" lvl="0" indent="-514350" eaLnBrk="0" fontAlgn="base" hangingPunct="0">
              <a:spcBef>
                <a:spcPct val="0"/>
              </a:spcBef>
              <a:spcAft>
                <a:spcPct val="0"/>
              </a:spcAft>
              <a:buAutoNum type="arabicParenR"/>
            </a:pPr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Краски</a:t>
            </a:r>
          </a:p>
          <a:p>
            <a:pPr marL="514350" lvl="0" indent="-514350" eaLnBrk="0" fontAlgn="base" hangingPunct="0">
              <a:spcBef>
                <a:spcPct val="0"/>
              </a:spcBef>
              <a:spcAft>
                <a:spcPct val="0"/>
              </a:spcAft>
              <a:buAutoNum type="arabicParenR"/>
            </a:pPr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Красивый 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3200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Содержимое 7" descr="3(542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15616" y="1196752"/>
            <a:ext cx="6624736" cy="196671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5" descr="صورة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2" cy="685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827584" y="764704"/>
            <a:ext cx="72008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Ездить нужно осторожно.</a:t>
            </a:r>
          </a:p>
          <a:p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 рога держаться можно. </a:t>
            </a:r>
          </a:p>
          <a:p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Жаль вот только — гривы нет. </a:t>
            </a:r>
          </a:p>
          <a:p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Что за конь? 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ru-RU" sz="3200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3200" b="1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lvl="0" indent="-514350" eaLnBrk="0" fontAlgn="base" hangingPunct="0">
              <a:spcBef>
                <a:spcPct val="0"/>
              </a:spcBef>
              <a:spcAft>
                <a:spcPct val="0"/>
              </a:spcAft>
              <a:buAutoNum type="arabicParenR"/>
            </a:pPr>
            <a:r>
              <a:rPr lang="ru-RU" sz="3200" b="1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Веласипет</a:t>
            </a:r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514350" lvl="0" indent="-514350" eaLnBrk="0" fontAlgn="base" hangingPunct="0">
              <a:spcBef>
                <a:spcPct val="0"/>
              </a:spcBef>
              <a:spcAft>
                <a:spcPct val="0"/>
              </a:spcAft>
              <a:buAutoNum type="arabicParenR"/>
            </a:pPr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Велосипед</a:t>
            </a:r>
          </a:p>
          <a:p>
            <a:pPr marL="514350" lvl="0" indent="-514350" eaLnBrk="0" fontAlgn="base" hangingPunct="0">
              <a:spcBef>
                <a:spcPct val="0"/>
              </a:spcBef>
              <a:spcAft>
                <a:spcPct val="0"/>
              </a:spcAft>
              <a:buAutoNum type="arabicParenR"/>
            </a:pPr>
            <a:r>
              <a:rPr lang="ru-RU" sz="3200" b="1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Веласипед</a:t>
            </a:r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3200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5" descr="صورة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2" cy="685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827584" y="764704"/>
            <a:ext cx="7200800" cy="5201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3200" b="1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Что </a:t>
            </a:r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производит пимокат?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ru-RU" sz="3200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3200" b="1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3200" b="1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3200" b="1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lvl="0" indent="-514350" eaLnBrk="0" fontAlgn="base" hangingPunct="0">
              <a:spcBef>
                <a:spcPct val="0"/>
              </a:spcBef>
              <a:spcAft>
                <a:spcPct val="0"/>
              </a:spcAft>
              <a:buAutoNum type="arabicParenR"/>
            </a:pPr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валенки</a:t>
            </a:r>
          </a:p>
          <a:p>
            <a:pPr marL="514350" lvl="0" indent="-514350" eaLnBrk="0" fontAlgn="base" hangingPunct="0">
              <a:spcBef>
                <a:spcPct val="0"/>
              </a:spcBef>
              <a:spcAft>
                <a:spcPct val="0"/>
              </a:spcAft>
              <a:buAutoNum type="arabicParenR"/>
            </a:pPr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дёготь   </a:t>
            </a:r>
          </a:p>
          <a:p>
            <a:pPr marL="514350" lvl="0" indent="-514350" eaLnBrk="0" fontAlgn="base" hangingPunct="0">
              <a:spcBef>
                <a:spcPct val="0"/>
              </a:spcBef>
              <a:spcAft>
                <a:spcPct val="0"/>
              </a:spcAft>
              <a:buAutoNum type="arabicParenR"/>
            </a:pPr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колёса</a:t>
            </a:r>
            <a:endParaRPr lang="ru-RU" sz="3600" b="1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3200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5" descr="صورة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2" y="0"/>
            <a:ext cx="9144002" cy="685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467544" y="764704"/>
            <a:ext cx="756084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Расставьте </a:t>
            </a:r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ударение в словах:</a:t>
            </a:r>
          </a:p>
          <a:p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Средства, красивее, </a:t>
            </a:r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прибывший</a:t>
            </a:r>
          </a:p>
          <a:p>
            <a:endParaRPr lang="ru-RU" sz="3200" b="1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endParaRPr lang="ru-RU" sz="3200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endParaRPr lang="ru-RU" sz="3200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514350" indent="-514350">
              <a:buAutoNum type="arabicParenR"/>
            </a:pPr>
            <a:r>
              <a:rPr lang="ru-RU" sz="3200" b="1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СредствА</a:t>
            </a:r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b="1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красИвее</a:t>
            </a:r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b="1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прибЫвший</a:t>
            </a:r>
            <a:endParaRPr lang="ru-RU" sz="3200" b="1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rabicParenR"/>
            </a:pPr>
            <a:r>
              <a:rPr lang="ru-RU" sz="3200" b="1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СрЕдства</a:t>
            </a:r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b="1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красИвее</a:t>
            </a:r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b="1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прибЫвший</a:t>
            </a:r>
            <a:endParaRPr lang="ru-RU" sz="3200" b="1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rabicParenR"/>
            </a:pPr>
            <a:r>
              <a:rPr lang="ru-RU" sz="3200" b="1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СрЕдства</a:t>
            </a:r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b="1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красивЕе</a:t>
            </a:r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b="1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прИбывший</a:t>
            </a:r>
            <a:endParaRPr lang="ru-RU" sz="3200" b="1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3200" b="1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3200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5" descr="صورة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2" cy="685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827584" y="764704"/>
            <a:ext cx="72008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ru-RU" sz="3200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Разгадай ребусы</a:t>
            </a:r>
          </a:p>
          <a:p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Р1А, 2Д, </a:t>
            </a:r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1УМ</a:t>
            </a:r>
          </a:p>
          <a:p>
            <a:endParaRPr lang="ru-RU" sz="3200" b="1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3200" b="1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lvl="0" indent="-514350" eaLnBrk="0" fontAlgn="base" hangingPunct="0">
              <a:spcBef>
                <a:spcPct val="0"/>
              </a:spcBef>
              <a:spcAft>
                <a:spcPct val="0"/>
              </a:spcAft>
              <a:buAutoNum type="arabicParenR"/>
            </a:pPr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Родина, двор, подиум</a:t>
            </a:r>
            <a:endParaRPr lang="ru-RU" sz="3200" b="1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lvl="0" indent="-514350" eaLnBrk="0" fontAlgn="base" hangingPunct="0">
              <a:spcBef>
                <a:spcPct val="0"/>
              </a:spcBef>
              <a:spcAft>
                <a:spcPct val="0"/>
              </a:spcAft>
              <a:buAutoNum type="arabicParenR"/>
            </a:pPr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Тревога, парад, парад</a:t>
            </a:r>
            <a:endParaRPr lang="ru-RU" sz="3200" b="1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lvl="0" indent="-514350" eaLnBrk="0" fontAlgn="base" hangingPunct="0">
              <a:spcBef>
                <a:spcPct val="0"/>
              </a:spcBef>
              <a:spcAft>
                <a:spcPct val="0"/>
              </a:spcAft>
              <a:buAutoNum type="arabicParenR"/>
            </a:pPr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Родина, парад, разум</a:t>
            </a:r>
            <a:endParaRPr lang="ru-RU" sz="3200" b="1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3200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5" descr="صورة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2" cy="685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857224" y="764704"/>
            <a:ext cx="7000924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Доскажи пословицу</a:t>
            </a:r>
            <a:endParaRPr lang="ru-RU" sz="3200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Под лежачий камень…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3200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3200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3200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3200" b="1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lvl="0" indent="-514350" eaLnBrk="0" fontAlgn="base" hangingPunct="0">
              <a:spcBef>
                <a:spcPct val="0"/>
              </a:spcBef>
              <a:spcAft>
                <a:spcPct val="0"/>
              </a:spcAft>
              <a:buAutoNum type="arabicParenR"/>
            </a:pPr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Спрячь клад </a:t>
            </a:r>
          </a:p>
          <a:p>
            <a:pPr marL="514350" lvl="0" indent="-514350" eaLnBrk="0" fontAlgn="base" hangingPunct="0">
              <a:spcBef>
                <a:spcPct val="0"/>
              </a:spcBef>
              <a:spcAft>
                <a:spcPct val="0"/>
              </a:spcAft>
              <a:buAutoNum type="arabicParenR"/>
            </a:pPr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Вода не течёт</a:t>
            </a:r>
          </a:p>
          <a:p>
            <a:pPr marL="514350" lvl="0" indent="-514350" eaLnBrk="0" fontAlgn="base" hangingPunct="0">
              <a:spcBef>
                <a:spcPct val="0"/>
              </a:spcBef>
              <a:spcAft>
                <a:spcPct val="0"/>
              </a:spcAft>
              <a:buAutoNum type="arabicParenR"/>
            </a:pPr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Посади семечко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3200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5" descr="صورة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2" cy="685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827584" y="764704"/>
            <a:ext cx="720080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Что можно сказать и мальчику и девочке</a:t>
            </a:r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3200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ru-RU" sz="3200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3200" b="1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3200" b="1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1)  </a:t>
            </a:r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расти большая</a:t>
            </a:r>
          </a:p>
          <a:p>
            <a:pPr marL="514350" lvl="0" indent="-514350" eaLnBrk="0" fontAlgn="base" hangingPunct="0">
              <a:spcBef>
                <a:spcPct val="0"/>
              </a:spcBef>
              <a:spcAft>
                <a:spcPct val="0"/>
              </a:spcAft>
              <a:buAutoNum type="arabicParenR" startAt="2"/>
            </a:pPr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расти большой</a:t>
            </a:r>
          </a:p>
          <a:p>
            <a:pPr marL="514350" lvl="0" indent="-514350" eaLnBrk="0" fontAlgn="base" hangingPunct="0">
              <a:spcBef>
                <a:spcPct val="0"/>
              </a:spcBef>
              <a:spcAft>
                <a:spcPct val="0"/>
              </a:spcAft>
              <a:buAutoNum type="arabicParenR" startAt="2"/>
            </a:pPr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расти </a:t>
            </a:r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большим</a:t>
            </a:r>
            <a:endParaRPr lang="ru-RU" sz="3200" b="1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5" descr="صورة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2" cy="685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827584" y="332656"/>
            <a:ext cx="720080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ru-RU" sz="3200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чём в былые времена можно было увидеть человека, которого называли форейтором?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3200" b="1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3200" b="1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на лошади</a:t>
            </a:r>
          </a:p>
          <a:p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2)</a:t>
            </a:r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на мачте корабля</a:t>
            </a:r>
          </a:p>
          <a:p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3)</a:t>
            </a:r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на колокольне</a:t>
            </a:r>
          </a:p>
          <a:p>
            <a:pPr marL="514350" lvl="0" indent="-514350" eaLnBrk="0" fontAlgn="base" hangingPunct="0">
              <a:spcBef>
                <a:spcPct val="0"/>
              </a:spcBef>
              <a:spcAft>
                <a:spcPct val="0"/>
              </a:spcAft>
              <a:buAutoNum type="arabicParenR"/>
            </a:pPr>
            <a:endParaRPr lang="ru-RU" sz="3200" b="1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3200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5" descr="صورة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2" cy="685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827584" y="764704"/>
            <a:ext cx="72008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</a:rPr>
              <a:t>В каком из этих слов есть приставка не-? </a:t>
            </a:r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</a:rPr>
              <a:t>немецкий; </a:t>
            </a:r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</a:rPr>
              <a:t>нежный</a:t>
            </a:r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</a:rPr>
              <a:t>; </a:t>
            </a:r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</a:rPr>
              <a:t>нервный; несчастный; небесный</a:t>
            </a:r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endParaRPr lang="ru-RU" sz="3200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3200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3200" b="1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rabicParenR"/>
            </a:pPr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</a:rPr>
              <a:t>нервный</a:t>
            </a:r>
            <a:endParaRPr lang="ru-RU" sz="3200" b="1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rabicParenR"/>
            </a:pPr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</a:rPr>
              <a:t>нежный</a:t>
            </a:r>
            <a:endParaRPr lang="ru-RU" sz="3200" b="1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rabicParenR"/>
            </a:pPr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</a:rPr>
              <a:t>н</a:t>
            </a:r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</a:rPr>
              <a:t>есчастный </a:t>
            </a:r>
            <a:endParaRPr lang="ru-RU" sz="3200" b="1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lvl="0" indent="-514350" eaLnBrk="0" fontAlgn="base" hangingPunct="0">
              <a:spcBef>
                <a:spcPct val="0"/>
              </a:spcBef>
              <a:spcAft>
                <a:spcPct val="0"/>
              </a:spcAft>
              <a:buAutoNum type="arabicParenR"/>
            </a:pPr>
            <a:endParaRPr lang="ru-RU" sz="3200" b="1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3200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5" descr="صورة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2" cy="685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827584" y="764704"/>
            <a:ext cx="72008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Есть в яблоке и сливе, а в саду нет; есть в луке и в салате, а в огороде нет. Что это</a:t>
            </a:r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endParaRPr lang="ru-RU" sz="3200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ru-RU" sz="3200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3200" b="1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rabicParenR"/>
            </a:pPr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суффикс</a:t>
            </a:r>
          </a:p>
          <a:p>
            <a:pPr marL="514350" lvl="0" indent="-514350"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rabicParenR"/>
            </a:pPr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буква л</a:t>
            </a:r>
          </a:p>
          <a:p>
            <a:pPr marL="514350" lvl="0" indent="-514350"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rabicParenR"/>
            </a:pPr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корень</a:t>
            </a:r>
          </a:p>
          <a:p>
            <a:pPr marL="514350" lvl="0" indent="-514350" eaLnBrk="0" fontAlgn="base" hangingPunct="0">
              <a:spcBef>
                <a:spcPct val="0"/>
              </a:spcBef>
              <a:spcAft>
                <a:spcPct val="0"/>
              </a:spcAft>
              <a:buAutoNum type="arabicParenR"/>
            </a:pPr>
            <a:endParaRPr lang="ru-RU" sz="3200" b="1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3200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5" descr="صورة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2" cy="685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827584" y="764704"/>
            <a:ext cx="72008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Мальчик заменил каждую букву своего имени порядковым номером этой буквы в русском алфавите, получилось  </a:t>
            </a:r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510141</a:t>
            </a:r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?  </a:t>
            </a:r>
            <a:endParaRPr lang="ru-RU" sz="3200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ru-RU" sz="3200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3200" b="1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lvl="0" indent="-514350" eaLnBrk="0" fontAlgn="base" hangingPunct="0">
              <a:spcBef>
                <a:spcPct val="0"/>
              </a:spcBef>
              <a:spcAft>
                <a:spcPct val="0"/>
              </a:spcAft>
              <a:buAutoNum type="arabicParenR"/>
            </a:pPr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Дима</a:t>
            </a:r>
            <a:endParaRPr lang="ru-RU" sz="3200" b="1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lvl="0" indent="-514350" eaLnBrk="0" fontAlgn="base" hangingPunct="0">
              <a:spcBef>
                <a:spcPct val="0"/>
              </a:spcBef>
              <a:spcAft>
                <a:spcPct val="0"/>
              </a:spcAft>
              <a:buAutoNum type="arabicParenR"/>
            </a:pPr>
            <a:r>
              <a:rPr lang="ru-RU" sz="3200" b="1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Демид</a:t>
            </a:r>
            <a:endParaRPr lang="ru-RU" sz="3200" b="1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lvl="0" indent="-514350" eaLnBrk="0" fontAlgn="base" hangingPunct="0">
              <a:spcBef>
                <a:spcPct val="0"/>
              </a:spcBef>
              <a:spcAft>
                <a:spcPct val="0"/>
              </a:spcAft>
              <a:buAutoNum type="arabicParenR"/>
            </a:pPr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Даниил </a:t>
            </a:r>
            <a:endParaRPr lang="ru-RU" sz="3200" b="1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3200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5" descr="صورة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2" y="0"/>
            <a:ext cx="9144002" cy="685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827584" y="764704"/>
            <a:ext cx="72008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Какое слово написано с ошибкой</a:t>
            </a:r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endParaRPr lang="ru-RU" sz="3200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3200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3200" b="1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3200" b="1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3200" b="1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lvl="0" indent="-514350" eaLnBrk="0" fontAlgn="base" hangingPunct="0">
              <a:spcBef>
                <a:spcPct val="0"/>
              </a:spcBef>
              <a:spcAft>
                <a:spcPct val="0"/>
              </a:spcAft>
              <a:buAutoNum type="arabicParenR"/>
            </a:pPr>
            <a:r>
              <a:rPr lang="ru-RU" sz="3200" b="1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клеют</a:t>
            </a:r>
            <a:endParaRPr lang="ru-RU" sz="3200" b="1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lvl="0" indent="-514350" eaLnBrk="0" fontAlgn="base" hangingPunct="0">
              <a:spcBef>
                <a:spcPct val="0"/>
              </a:spcBef>
              <a:spcAft>
                <a:spcPct val="0"/>
              </a:spcAft>
              <a:buAutoNum type="arabicParenR"/>
            </a:pPr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реют</a:t>
            </a:r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ru-RU" sz="3200" b="1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lvl="0" indent="-514350" eaLnBrk="0" fontAlgn="base" hangingPunct="0">
              <a:spcBef>
                <a:spcPct val="0"/>
              </a:spcBef>
              <a:spcAft>
                <a:spcPct val="0"/>
              </a:spcAft>
              <a:buAutoNum type="arabicParenR"/>
            </a:pPr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сеют</a:t>
            </a:r>
            <a:endParaRPr lang="ru-RU" sz="3200" b="1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3200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5" descr="صورة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2" cy="685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539552" y="764704"/>
            <a:ext cx="8064896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Вот список существительных:</a:t>
            </a:r>
          </a:p>
          <a:p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 бигуди, жалюзи, усы, санки, </a:t>
            </a:r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лыжи</a:t>
            </a:r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 </a:t>
            </a:r>
            <a:endParaRPr lang="ru-RU" sz="3200" b="1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коньки</a:t>
            </a:r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 </a:t>
            </a:r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каникулы. </a:t>
            </a:r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каких из них нет формы единственного числа</a:t>
            </a:r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ru-RU" sz="3200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3200" b="1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eaLnBrk="0" fontAlgn="base" hangingPunct="0">
              <a:spcBef>
                <a:spcPct val="0"/>
              </a:spcBef>
              <a:spcAft>
                <a:spcPct val="0"/>
              </a:spcAft>
              <a:buAutoNum type="arabicParenR"/>
            </a:pPr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коньки,</a:t>
            </a:r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жалюзи, </a:t>
            </a:r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санки, каникулы</a:t>
            </a:r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indent="-514350"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rabicParenR"/>
            </a:pPr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жалюзи, бигуди, санки</a:t>
            </a:r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 каникулы.</a:t>
            </a:r>
          </a:p>
          <a:p>
            <a:pPr marL="514350" indent="-514350"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rabicParenR"/>
            </a:pPr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каникулы, жалюзи санки.</a:t>
            </a:r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marL="514350" indent="-514350" eaLnBrk="0" fontAlgn="base" hangingPunct="0">
              <a:spcBef>
                <a:spcPct val="0"/>
              </a:spcBef>
              <a:spcAft>
                <a:spcPct val="0"/>
              </a:spcAft>
              <a:buAutoNum type="arabicParenR"/>
            </a:pPr>
            <a:endParaRPr lang="ru-RU" sz="3200" b="1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3200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5" descr="صورة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2" cy="685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827584" y="764704"/>
            <a:ext cx="720080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Сколько твердых и сколько мягких согласных звуков обозначены буквой Л в стихотворении:</a:t>
            </a:r>
          </a:p>
          <a:p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Ливень льёт! Ливень льёт!</a:t>
            </a:r>
          </a:p>
          <a:p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Пляшут капли в лужице.</a:t>
            </a:r>
          </a:p>
          <a:p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Плот плывёт! Плот плывёт!</a:t>
            </a:r>
          </a:p>
          <a:p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Плот по луже кружится</a:t>
            </a:r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sz="3200" b="1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lvl="0" indent="-514350" eaLnBrk="0" fontAlgn="base" hangingPunct="0">
              <a:spcBef>
                <a:spcPct val="0"/>
              </a:spcBef>
              <a:spcAft>
                <a:spcPct val="0"/>
              </a:spcAft>
              <a:buAutoNum type="arabicParenR"/>
            </a:pPr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[Л]- 8</a:t>
            </a:r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[Л'] – </a:t>
            </a:r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7. </a:t>
            </a:r>
            <a:endParaRPr lang="ru-RU" sz="3200" b="1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lvl="0" indent="-514350" eaLnBrk="0" fontAlgn="base" hangingPunct="0">
              <a:spcBef>
                <a:spcPct val="0"/>
              </a:spcBef>
              <a:spcAft>
                <a:spcPct val="0"/>
              </a:spcAft>
              <a:buAutoNum type="arabicParenR"/>
            </a:pPr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[Л]- </a:t>
            </a:r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6, </a:t>
            </a:r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[Л'] – </a:t>
            </a:r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5. </a:t>
            </a:r>
            <a:endParaRPr lang="ru-RU" sz="3200" b="1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lvl="0" indent="-514350" eaLnBrk="0" fontAlgn="base" hangingPunct="0">
              <a:spcBef>
                <a:spcPct val="0"/>
              </a:spcBef>
              <a:spcAft>
                <a:spcPct val="0"/>
              </a:spcAft>
              <a:buAutoNum type="arabicParenR"/>
            </a:pPr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[Л]- 7, [Л'] – 6. </a:t>
            </a:r>
            <a:endParaRPr lang="ru-RU" sz="3200" b="1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3200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5" descr="صورة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2" cy="685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827584" y="764704"/>
            <a:ext cx="72008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Как переводится на русский язык слово, которое по-польски звучит как «</a:t>
            </a:r>
            <a:r>
              <a:rPr lang="ru-RU" sz="32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сушарка</a:t>
            </a:r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»?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ru-RU" sz="3200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3200" b="1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lvl="0" indent="-514350" eaLnBrk="0" fontAlgn="base" hangingPunct="0">
              <a:spcBef>
                <a:spcPct val="0"/>
              </a:spcBef>
              <a:spcAft>
                <a:spcPct val="0"/>
              </a:spcAft>
              <a:buAutoNum type="arabicParenR"/>
            </a:pPr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миксер</a:t>
            </a:r>
            <a:endParaRPr lang="ru-RU" sz="3200" b="1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lvl="0" indent="-514350" eaLnBrk="0" fontAlgn="base" hangingPunct="0">
              <a:spcBef>
                <a:spcPct val="0"/>
              </a:spcBef>
              <a:spcAft>
                <a:spcPct val="0"/>
              </a:spcAft>
              <a:buAutoNum type="arabicParenR"/>
            </a:pPr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утюг</a:t>
            </a:r>
          </a:p>
          <a:p>
            <a:pPr marL="514350" lvl="0" indent="-514350" eaLnBrk="0" fontAlgn="base" hangingPunct="0">
              <a:spcBef>
                <a:spcPct val="0"/>
              </a:spcBef>
              <a:spcAft>
                <a:spcPct val="0"/>
              </a:spcAft>
              <a:buAutoNum type="arabicParenR"/>
            </a:pPr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фен</a:t>
            </a:r>
            <a:endParaRPr lang="ru-RU" sz="3200" b="1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lvl="0" indent="-514350" eaLnBrk="0" fontAlgn="base" hangingPunct="0">
              <a:spcBef>
                <a:spcPct val="0"/>
              </a:spcBef>
              <a:spcAft>
                <a:spcPct val="0"/>
              </a:spcAft>
              <a:buAutoNum type="arabicParenR"/>
            </a:pPr>
            <a:endParaRPr lang="ru-RU" sz="3200" b="1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3200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5" descr="صورة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2" cy="685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827584" y="764704"/>
            <a:ext cx="72008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</a:rPr>
              <a:t>Сейчас, описывая заготовку леса, говорят, что его рубят. А были времена, когда говорили, что деревья при </a:t>
            </a:r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</a:rPr>
              <a:t>заготовке </a:t>
            </a:r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?  </a:t>
            </a:r>
            <a:endParaRPr lang="ru-RU" sz="3200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ru-RU" sz="3200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3200" b="1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lvl="0" indent="-514350" eaLnBrk="0" fontAlgn="base" hangingPunct="0">
              <a:spcBef>
                <a:spcPct val="0"/>
              </a:spcBef>
              <a:spcAft>
                <a:spcPct val="0"/>
              </a:spcAft>
              <a:buAutoNum type="arabicParenR"/>
            </a:pPr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молотят</a:t>
            </a:r>
            <a:endParaRPr lang="ru-RU" sz="3200" b="1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lvl="0" indent="-514350" eaLnBrk="0" fontAlgn="base" hangingPunct="0">
              <a:spcBef>
                <a:spcPct val="0"/>
              </a:spcBef>
              <a:spcAft>
                <a:spcPct val="0"/>
              </a:spcAft>
              <a:buAutoNum type="arabicParenR"/>
            </a:pPr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секут</a:t>
            </a:r>
            <a:endParaRPr lang="ru-RU" sz="3200" b="1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lvl="0" indent="-514350" eaLnBrk="0" fontAlgn="base" hangingPunct="0">
              <a:spcBef>
                <a:spcPct val="0"/>
              </a:spcBef>
              <a:spcAft>
                <a:spcPct val="0"/>
              </a:spcAft>
              <a:buAutoNum type="arabicParenR"/>
            </a:pPr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колотят</a:t>
            </a:r>
            <a:endParaRPr lang="ru-RU" sz="3200" b="1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3200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5" descr="صورة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2" cy="685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642910" y="764704"/>
            <a:ext cx="621509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Часть одежды, которую рекомендуют держать шире?</a:t>
            </a:r>
            <a:endParaRPr lang="ru-RU" sz="3200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3200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3200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3200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3200" b="1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lvl="0" indent="-514350" eaLnBrk="0" fontAlgn="base" hangingPunct="0">
              <a:spcBef>
                <a:spcPct val="0"/>
              </a:spcBef>
              <a:spcAft>
                <a:spcPct val="0"/>
              </a:spcAft>
              <a:buAutoNum type="arabicParenR"/>
            </a:pPr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Карман  </a:t>
            </a:r>
          </a:p>
          <a:p>
            <a:pPr marL="514350" lvl="0" indent="-514350" eaLnBrk="0" fontAlgn="base" hangingPunct="0">
              <a:spcBef>
                <a:spcPct val="0"/>
              </a:spcBef>
              <a:spcAft>
                <a:spcPct val="0"/>
              </a:spcAft>
              <a:buAutoNum type="arabicParenR"/>
            </a:pPr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Воротник</a:t>
            </a:r>
          </a:p>
          <a:p>
            <a:pPr marL="514350" lvl="0" indent="-514350" eaLnBrk="0" fontAlgn="base" hangingPunct="0">
              <a:spcBef>
                <a:spcPct val="0"/>
              </a:spcBef>
              <a:spcAft>
                <a:spcPct val="0"/>
              </a:spcAft>
              <a:buAutoNum type="arabicParenR"/>
            </a:pPr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Рукав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3200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5" descr="صورة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2" cy="685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827584" y="764704"/>
            <a:ext cx="72008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каком слове нет того корня, который есть в четырёх остальных? </a:t>
            </a:r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ежевечерний; </a:t>
            </a:r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ежевика</a:t>
            </a:r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ежегодный</a:t>
            </a:r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еженедельник</a:t>
            </a:r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32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ежеутренний</a:t>
            </a:r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ru-RU" sz="3200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3200" b="1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lvl="0" indent="-514350" eaLnBrk="0" fontAlgn="base" hangingPunct="0">
              <a:spcBef>
                <a:spcPct val="0"/>
              </a:spcBef>
              <a:spcAft>
                <a:spcPct val="0"/>
              </a:spcAft>
              <a:buAutoNum type="arabicParenR"/>
            </a:pPr>
            <a:r>
              <a:rPr lang="ru-RU" sz="3200" b="1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Ежеутренний</a:t>
            </a:r>
            <a:endParaRPr lang="ru-RU" sz="3200" b="1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lvl="0" indent="-514350" eaLnBrk="0" fontAlgn="base" hangingPunct="0">
              <a:spcBef>
                <a:spcPct val="0"/>
              </a:spcBef>
              <a:spcAft>
                <a:spcPct val="0"/>
              </a:spcAft>
              <a:buAutoNum type="arabicParenR"/>
            </a:pPr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ежевечерний</a:t>
            </a:r>
            <a:endParaRPr lang="ru-RU" sz="3200" b="1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lvl="0" indent="-514350" eaLnBrk="0" fontAlgn="base" hangingPunct="0">
              <a:spcBef>
                <a:spcPct val="0"/>
              </a:spcBef>
              <a:spcAft>
                <a:spcPct val="0"/>
              </a:spcAft>
              <a:buAutoNum type="arabicParenR"/>
            </a:pPr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ежевика</a:t>
            </a:r>
            <a:endParaRPr lang="ru-RU" sz="3200" b="1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3200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5" descr="صورة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2" cy="685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827584" y="764704"/>
            <a:ext cx="72008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</a:rPr>
              <a:t>Сколько в русском языке названий месяцев, у которых в форме родительного падежа единственного числа ударение падает на окончание? </a:t>
            </a:r>
            <a:endParaRPr lang="ru-RU" sz="3200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3200" b="1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3200" b="1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lvl="0" indent="-514350" eaLnBrk="0" fontAlgn="base" hangingPunct="0">
              <a:spcBef>
                <a:spcPct val="0"/>
              </a:spcBef>
              <a:spcAft>
                <a:spcPct val="0"/>
              </a:spcAft>
              <a:buAutoNum type="arabicParenR"/>
            </a:pPr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</a:rPr>
              <a:t>шесть</a:t>
            </a:r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3200" b="1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lvl="0" indent="-514350" eaLnBrk="0" fontAlgn="base" hangingPunct="0">
              <a:spcBef>
                <a:spcPct val="0"/>
              </a:spcBef>
              <a:spcAft>
                <a:spcPct val="0"/>
              </a:spcAft>
              <a:buAutoNum type="arabicParenR"/>
            </a:pPr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</a:rPr>
              <a:t>четыре</a:t>
            </a:r>
            <a:endParaRPr lang="ru-RU" sz="3200" b="1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lvl="0" indent="-514350" eaLnBrk="0" fontAlgn="base" hangingPunct="0">
              <a:spcBef>
                <a:spcPct val="0"/>
              </a:spcBef>
              <a:spcAft>
                <a:spcPct val="0"/>
              </a:spcAft>
              <a:buAutoNum type="arabicParenR"/>
            </a:pPr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</a:rPr>
              <a:t>семь</a:t>
            </a:r>
            <a:endParaRPr lang="ru-RU" sz="3200" b="1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3200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5" descr="صورة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2" cy="685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683568" y="404664"/>
            <a:ext cx="7488832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200" dirty="0" smtClean="0"/>
              <a:t> </a:t>
            </a:r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3200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3200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3200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3200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3200" b="1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lvl="0" indent="-514350" eaLnBrk="0" fontAlgn="base" hangingPunct="0">
              <a:spcBef>
                <a:spcPct val="0"/>
              </a:spcBef>
              <a:spcAft>
                <a:spcPct val="0"/>
              </a:spcAft>
              <a:buAutoNum type="arabicParenR"/>
            </a:pPr>
            <a:endParaRPr lang="ru-RU" sz="3200" b="1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lvl="0" indent="-514350" eaLnBrk="0" fontAlgn="base" hangingPunct="0">
              <a:spcBef>
                <a:spcPct val="0"/>
              </a:spcBef>
              <a:spcAft>
                <a:spcPct val="0"/>
              </a:spcAft>
              <a:buAutoNum type="arabicParenR"/>
            </a:pPr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Дециметр</a:t>
            </a:r>
          </a:p>
          <a:p>
            <a:pPr marL="514350" lvl="0" indent="-514350" eaLnBrk="0" fontAlgn="base" hangingPunct="0">
              <a:spcBef>
                <a:spcPct val="0"/>
              </a:spcBef>
              <a:spcAft>
                <a:spcPct val="0"/>
              </a:spcAft>
              <a:buAutoNum type="arabicParenR"/>
            </a:pPr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Миллиметр</a:t>
            </a:r>
          </a:p>
          <a:p>
            <a:pPr marL="514350" lvl="0" indent="-514350" eaLnBrk="0" fontAlgn="base" hangingPunct="0">
              <a:spcBef>
                <a:spcPct val="0"/>
              </a:spcBef>
              <a:spcAft>
                <a:spcPct val="0"/>
              </a:spcAft>
              <a:buAutoNum type="arabicParenR"/>
            </a:pPr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Километр 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3200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539552" y="510918"/>
            <a:ext cx="7560840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28613" algn="l"/>
              </a:tabLst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Я одна десятая от сантиметра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28613" algn="l"/>
              </a:tabLst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 одна тысячная от одного метра. 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28613" algn="l"/>
              </a:tabLst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Если знаешь как зовут,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28613" algn="l"/>
              </a:tabLst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Длину измерить помогу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5" descr="صورة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2" cy="685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539552" y="764704"/>
            <a:ext cx="7247158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Что означает фразеологическое   сочетание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«Не ударить в грязь лицом».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ru-RU" sz="3200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3200" b="1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lvl="0" indent="-514350" eaLnBrk="0" fontAlgn="base" hangingPunct="0">
              <a:spcBef>
                <a:spcPct val="0"/>
              </a:spcBef>
              <a:spcAft>
                <a:spcPct val="0"/>
              </a:spcAft>
              <a:buAutoNum type="arabicParenR"/>
            </a:pP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Показать себя с лучшей стороны</a:t>
            </a:r>
          </a:p>
          <a:p>
            <a:pPr marL="514350" lvl="0" indent="-514350" eaLnBrk="0" fontAlgn="base" hangingPunct="0">
              <a:spcBef>
                <a:spcPct val="0"/>
              </a:spcBef>
              <a:spcAft>
                <a:spcPct val="0"/>
              </a:spcAft>
              <a:buAutoNum type="arabicParenR"/>
            </a:pP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Показать свою красоту</a:t>
            </a:r>
          </a:p>
          <a:p>
            <a:pPr marL="514350" lvl="0" indent="-514350" eaLnBrk="0" fontAlgn="base" hangingPunct="0">
              <a:spcBef>
                <a:spcPct val="0"/>
              </a:spcBef>
              <a:spcAft>
                <a:spcPct val="0"/>
              </a:spcAft>
              <a:buAutoNum type="arabicParenR"/>
            </a:pP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Показать себя с худшей стороны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3200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5" descr="صورة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2" cy="685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428596" y="764704"/>
            <a:ext cx="7572428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/>
              <a:t> </a:t>
            </a:r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Распредели слова </a:t>
            </a:r>
          </a:p>
          <a:p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алфавитном порядке.</a:t>
            </a:r>
            <a:endParaRPr lang="ru-RU" sz="3200" i="1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ЛЕБЕДЬ</a:t>
            </a:r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3200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МОРЕ,</a:t>
            </a:r>
          </a:p>
          <a:p>
            <a:r>
              <a:rPr lang="ru-RU" sz="3200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ЛЕСТНИЦА,КРЫЛО.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3200" b="1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lvl="0" indent="-51435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3200" b="1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lvl="0" indent="-514350" eaLnBrk="0" fontAlgn="base" hangingPunct="0">
              <a:spcBef>
                <a:spcPct val="0"/>
              </a:spcBef>
              <a:spcAft>
                <a:spcPct val="0"/>
              </a:spcAft>
              <a:buAutoNum type="arabicParenR"/>
            </a:pPr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Море, крыло, лебедь, лестница </a:t>
            </a:r>
          </a:p>
          <a:p>
            <a:pPr marL="514350" indent="-514350"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rabicParenR"/>
            </a:pPr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Крыло, лестница, лебедь, море </a:t>
            </a:r>
          </a:p>
          <a:p>
            <a:pPr marL="514350" lvl="0" indent="-514350"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rabicParenR"/>
            </a:pPr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Крыло, лебедь, лестница, море</a:t>
            </a:r>
          </a:p>
          <a:p>
            <a:pPr marL="514350" indent="-514350"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rabicParenR"/>
            </a:pPr>
            <a:endParaRPr lang="ru-RU" sz="3200" b="1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lvl="0" indent="-51435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3200" b="1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3200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5" descr="صورة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2" cy="685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571472" y="764704"/>
            <a:ext cx="7572428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3200" i="1" dirty="0" smtClean="0"/>
              <a:t> </a:t>
            </a:r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каком времени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употреблён глагол в предложении: </a:t>
            </a:r>
            <a:br>
              <a:rPr lang="ru-RU" sz="3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Капли дождя зашлёпали по листьям. 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 </a:t>
            </a:r>
            <a:br>
              <a:rPr lang="ru-RU" sz="3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200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3200" b="1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lvl="0" indent="-514350" eaLnBrk="0" fontAlgn="base" hangingPunct="0">
              <a:spcBef>
                <a:spcPct val="0"/>
              </a:spcBef>
              <a:spcAft>
                <a:spcPct val="0"/>
              </a:spcAft>
              <a:buAutoNum type="arabicParenR"/>
            </a:pPr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в прошедшем</a:t>
            </a:r>
          </a:p>
          <a:p>
            <a:pPr marL="514350" lvl="0" indent="-514350" eaLnBrk="0" fontAlgn="base" hangingPunct="0">
              <a:spcBef>
                <a:spcPct val="0"/>
              </a:spcBef>
              <a:spcAft>
                <a:spcPct val="0"/>
              </a:spcAft>
              <a:buAutoNum type="arabicParenR"/>
            </a:pPr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в будущем</a:t>
            </a:r>
          </a:p>
          <a:p>
            <a:pPr marL="514350" lvl="0" indent="-514350" eaLnBrk="0" fontAlgn="base" hangingPunct="0">
              <a:spcBef>
                <a:spcPct val="0"/>
              </a:spcBef>
              <a:spcAft>
                <a:spcPct val="0"/>
              </a:spcAft>
              <a:buAutoNum type="arabicParenR"/>
            </a:pPr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в настоящем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3200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5" descr="صورة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2" y="0"/>
            <a:ext cx="9144002" cy="685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539552" y="764704"/>
            <a:ext cx="756084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 Слова, противоположные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 значению, называются:</a:t>
            </a:r>
            <a:br>
              <a:rPr lang="ru-RU" sz="3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а) антонимами  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б) синонимами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в) омонимами 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3200" b="1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lvl="0" indent="-514350" eaLnBrk="0" fontAlgn="base" hangingPunct="0">
              <a:spcBef>
                <a:spcPct val="0"/>
              </a:spcBef>
              <a:spcAft>
                <a:spcPct val="0"/>
              </a:spcAft>
              <a:buAutoNum type="arabicParenR"/>
            </a:pPr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</a:t>
            </a:r>
          </a:p>
          <a:p>
            <a:pPr marL="514350" lvl="0" indent="-514350" eaLnBrk="0" fontAlgn="base" hangingPunct="0">
              <a:spcBef>
                <a:spcPct val="0"/>
              </a:spcBef>
              <a:spcAft>
                <a:spcPct val="0"/>
              </a:spcAft>
              <a:buAutoNum type="arabicParenR"/>
            </a:pPr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</a:t>
            </a:r>
          </a:p>
          <a:p>
            <a:pPr marL="514350" lvl="0" indent="-514350" eaLnBrk="0" fontAlgn="base" hangingPunct="0">
              <a:spcBef>
                <a:spcPct val="0"/>
              </a:spcBef>
              <a:spcAft>
                <a:spcPct val="0"/>
              </a:spcAft>
              <a:buAutoNum type="arabicParenR"/>
            </a:pPr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3200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5" descr="صورة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2" cy="685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714348" y="764704"/>
            <a:ext cx="7458052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3200" i="1" dirty="0" smtClean="0"/>
              <a:t>  </a:t>
            </a:r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Укажи антонимы: </a:t>
            </a:r>
            <a:r>
              <a:rPr lang="ru-RU" sz="3200" i="1" dirty="0" smtClean="0"/>
              <a:t/>
            </a:r>
            <a:br>
              <a:rPr lang="ru-RU" sz="3200" i="1" dirty="0" smtClean="0"/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    </a:t>
            </a:r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а) добрый - честный </a:t>
            </a:r>
            <a:br>
              <a:rPr lang="ru-RU" sz="3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б) смеётся- плачет </a:t>
            </a:r>
            <a:br>
              <a:rPr lang="ru-RU" sz="3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в)смелый - отважный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3200" b="1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3200" b="1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lvl="0" indent="-514350" eaLnBrk="0" fontAlgn="base" hangingPunct="0">
              <a:spcBef>
                <a:spcPct val="0"/>
              </a:spcBef>
              <a:spcAft>
                <a:spcPct val="0"/>
              </a:spcAft>
              <a:buAutoNum type="arabicParenR"/>
            </a:pPr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</a:t>
            </a:r>
          </a:p>
          <a:p>
            <a:pPr marL="514350" lvl="0" indent="-514350" eaLnBrk="0" fontAlgn="base" hangingPunct="0">
              <a:spcBef>
                <a:spcPct val="0"/>
              </a:spcBef>
              <a:spcAft>
                <a:spcPct val="0"/>
              </a:spcAft>
              <a:buAutoNum type="arabicParenR"/>
            </a:pPr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</a:t>
            </a:r>
          </a:p>
          <a:p>
            <a:pPr marL="514350" lvl="0" indent="-514350" eaLnBrk="0" fontAlgn="base" hangingPunct="0">
              <a:spcBef>
                <a:spcPct val="0"/>
              </a:spcBef>
              <a:spcAft>
                <a:spcPct val="0"/>
              </a:spcAft>
              <a:buAutoNum type="arabicParenR"/>
            </a:pPr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3200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442</TotalTime>
  <Words>543</Words>
  <Application>Microsoft Office PowerPoint</Application>
  <PresentationFormat>Экран (4:3)</PresentationFormat>
  <Paragraphs>239</Paragraphs>
  <Slides>31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31</vt:i4>
      </vt:variant>
    </vt:vector>
  </HeadingPairs>
  <TitlesOfParts>
    <vt:vector size="32" baseType="lpstr">
      <vt:lpstr>Справедливость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кристина</dc:creator>
  <cp:lastModifiedBy>кристина</cp:lastModifiedBy>
  <cp:revision>49</cp:revision>
  <dcterms:created xsi:type="dcterms:W3CDTF">2014-11-13T19:38:03Z</dcterms:created>
  <dcterms:modified xsi:type="dcterms:W3CDTF">2015-03-09T18:17:10Z</dcterms:modified>
</cp:coreProperties>
</file>