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unknown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Default Extension="wav" ContentType="audio/wav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1" r:id="rId3"/>
    <p:sldId id="272" r:id="rId4"/>
    <p:sldId id="268" r:id="rId5"/>
    <p:sldId id="279" r:id="rId6"/>
    <p:sldId id="280" r:id="rId7"/>
    <p:sldId id="260" r:id="rId8"/>
    <p:sldId id="259" r:id="rId9"/>
    <p:sldId id="281" r:id="rId10"/>
    <p:sldId id="264" r:id="rId11"/>
    <p:sldId id="282" r:id="rId12"/>
    <p:sldId id="263" r:id="rId1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336" y="-3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6" descr="3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113"/>
            <a:ext cx="9144000" cy="683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7" descr="3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113"/>
            <a:ext cx="9144000" cy="683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8" descr="1.jp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0"/>
            <a:ext cx="9134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2F1DE7-ADAA-4A85-AD67-D2F4C0C925AA}" type="datetimeFigureOut">
              <a:rPr lang="ru-RU"/>
              <a:pPr>
                <a:defRPr/>
              </a:pPr>
              <a:t>05.11.2018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E320D2-86A5-47DB-A169-2E814667E0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5" descr="5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3" y="0"/>
            <a:ext cx="9134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A676D3-8A0A-41CD-852B-94A8869401BE}" type="datetimeFigureOut">
              <a:rPr lang="ru-RU"/>
              <a:pPr>
                <a:defRPr/>
              </a:pPr>
              <a:t>05.11.2018</a:t>
            </a:fld>
            <a:endParaRPr lang="ru-RU"/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6CE1A3-B4FD-4E94-8421-A5BBDECD19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2B9092-9B6C-47B7-8511-E544770EA0EC}" type="datetimeFigureOut">
              <a:rPr lang="ru-RU"/>
              <a:pPr>
                <a:defRPr/>
              </a:pPr>
              <a:t>05.11.2018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422DF3-4F60-468D-BE7A-A1BF8DB0F6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801662-418D-40FA-B061-44FD855D8EA1}" type="datetimeFigureOut">
              <a:rPr lang="ru-RU"/>
              <a:pPr>
                <a:defRPr/>
              </a:pPr>
              <a:t>05.11.2018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710C1E-9EF5-46E5-9462-A48AE41FF9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940A6F-8803-4740-8C92-6E29CEA6C9DE}" type="datetimeFigureOut">
              <a:rPr lang="ru-RU"/>
              <a:pPr>
                <a:defRPr/>
              </a:pPr>
              <a:t>05.11.2018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108B69-66F0-4D6F-B33A-0494552917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E87EF7-B3EE-480D-8ED7-ABAE84C2FDA4}" type="datetimeFigureOut">
              <a:rPr lang="ru-RU"/>
              <a:pPr>
                <a:defRPr/>
              </a:pPr>
              <a:t>05.11.2018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2EB258-05EC-4EF9-9797-6A0C64F07D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3A8B7C-73F9-49B9-8926-8F12CBD85594}" type="datetimeFigureOut">
              <a:rPr lang="ru-RU"/>
              <a:pPr>
                <a:defRPr/>
              </a:pPr>
              <a:t>05.11.2018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23D2AC-B9DB-4726-9BBB-CDDD4997A9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6" descr="3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113"/>
            <a:ext cx="9144000" cy="683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7" descr="9 Мая.jp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0"/>
            <a:ext cx="9134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66309B-D07C-4C96-AD6A-C89BD8C43784}" type="datetimeFigureOut">
              <a:rPr lang="ru-RU"/>
              <a:pPr>
                <a:defRPr/>
              </a:pPr>
              <a:t>05.11.2018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7E57BC-C879-47B0-AD91-D8DBE32818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6" descr="3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113"/>
            <a:ext cx="9144000" cy="683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7" descr="9 Мая.jp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0"/>
            <a:ext cx="9134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8" descr="4.jp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63" y="0"/>
            <a:ext cx="9134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3C8AF5-FCF4-4ED8-BA11-1463485AEB93}" type="datetimeFigureOut">
              <a:rPr lang="ru-RU"/>
              <a:pPr>
                <a:defRPr/>
              </a:pPr>
              <a:t>05.11.2018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517BB9-F6CE-4B91-A471-30749EED82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FBF316-55F3-45B7-A3AB-870AB3035979}" type="datetimeFigureOut">
              <a:rPr lang="ru-RU"/>
              <a:pPr>
                <a:defRPr/>
              </a:pPr>
              <a:t>05.11.2018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5F0D7A-D837-403D-8610-6B023B5394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6" descr="6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3" y="0"/>
            <a:ext cx="9134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662437-1632-447E-81DA-2303A5DC1B34}" type="datetimeFigureOut">
              <a:rPr lang="ru-RU"/>
              <a:pPr>
                <a:defRPr/>
              </a:pPr>
              <a:t>05.11.2018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C6C9CF-2B2E-434B-A7E9-FC3CA0706C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5B85D2-743F-4D0C-8715-E6E78EF49AEA}" type="datetimeFigureOut">
              <a:rPr lang="ru-RU"/>
              <a:pPr>
                <a:defRPr/>
              </a:pPr>
              <a:t>05.11.2018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4E612A-6664-416C-844F-6526D1F1AF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B600BF-9C71-4080-9BAB-47F1212E9A7E}" type="datetimeFigureOut">
              <a:rPr lang="ru-RU"/>
              <a:pPr>
                <a:defRPr/>
              </a:pPr>
              <a:t>05.11.2018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A36B09-D08D-401E-87FD-1A7D75453E7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72C699-F0E7-4F12-A2EE-DAD75AB0F52A}" type="datetimeFigureOut">
              <a:rPr lang="ru-RU"/>
              <a:pPr>
                <a:defRPr/>
              </a:pPr>
              <a:t>05.11.2018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DDB762-9C04-4E3B-81DF-2E0E864520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2ADE88-AAAB-4224-92FD-8B2A5DEC355D}" type="datetimeFigureOut">
              <a:rPr lang="ru-RU"/>
              <a:pPr>
                <a:defRPr/>
              </a:pPr>
              <a:t>05.11.2018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C451F1-B1A9-4AE2-86DF-B7349C383A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AC9653C-CC91-4014-A764-80F4A6E7401C}" type="datetimeFigureOut">
              <a:rPr lang="ru-RU"/>
              <a:pPr>
                <a:defRPr/>
              </a:pPr>
              <a:t>05.11.2018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0695E13-1EF4-4771-8C68-A2F2146D969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pic>
        <p:nvPicPr>
          <p:cNvPr id="1031" name="Рисунок 6" descr="2.jpg"/>
          <p:cNvPicPr>
            <a:picLocks noChangeAspect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0" y="11113"/>
            <a:ext cx="9144000" cy="683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Рисунок 7" descr="7.jpg"/>
          <p:cNvPicPr>
            <a:picLocks noChangeAspect="1"/>
          </p:cNvPicPr>
          <p:nvPr userDrawn="1"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4763" y="0"/>
            <a:ext cx="9134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3" r:id="rId4"/>
    <p:sldLayoutId id="2147483667" r:id="rId5"/>
    <p:sldLayoutId id="2147483662" r:id="rId6"/>
    <p:sldLayoutId id="2147483661" r:id="rId7"/>
    <p:sldLayoutId id="2147483660" r:id="rId8"/>
    <p:sldLayoutId id="2147483659" r:id="rId9"/>
    <p:sldLayoutId id="2147483668" r:id="rId10"/>
    <p:sldLayoutId id="2147483658" r:id="rId11"/>
    <p:sldLayoutId id="2147483657" r:id="rId12"/>
    <p:sldLayoutId id="2147483656" r:id="rId13"/>
    <p:sldLayoutId id="2147483655" r:id="rId14"/>
    <p:sldLayoutId id="2147483654" r:id="rId15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media" Target="../media/media2.mp3"/><Relationship Id="rId2" Type="http://schemas.openxmlformats.org/officeDocument/2006/relationships/video" Target="NULL" TargetMode="External"/><Relationship Id="rId1" Type="http://schemas.openxmlformats.org/officeDocument/2006/relationships/audio" Target="../media/media1.wav"/><Relationship Id="rId6" Type="http://schemas.openxmlformats.org/officeDocument/2006/relationships/image" Target="../media/image10.png"/><Relationship Id="rId5" Type="http://schemas.microsoft.com/office/2007/relationships/media" Target="../media/media1.wav"/><Relationship Id="rId4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playcast.ru/uploads/2014/04/16/8252760.png" TargetMode="External"/><Relationship Id="rId3" Type="http://schemas.openxmlformats.org/officeDocument/2006/relationships/hyperlink" Target="http://foto-ramki.com/fon/zhelt/fon38.jpg" TargetMode="External"/><Relationship Id="rId7" Type="http://schemas.openxmlformats.org/officeDocument/2006/relationships/hyperlink" Target="http://86sch4-nyagan.edusite.ru/images/70letpobedyi.png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Relationship Id="rId6" Type="http://schemas.openxmlformats.org/officeDocument/2006/relationships/hyperlink" Target="http://img1.liveinternet.ru/images/attach/b/4/112/788/112788281_112781337_100666489_0_891fb_a6e5cc8b_L.png" TargetMode="External"/><Relationship Id="rId5" Type="http://schemas.openxmlformats.org/officeDocument/2006/relationships/hyperlink" Target="http://migalaite.blog.tut.by/files/2012/05/0_dd13d_b2465aa9_L.png" TargetMode="External"/><Relationship Id="rId4" Type="http://schemas.openxmlformats.org/officeDocument/2006/relationships/hyperlink" Target="http://www.playcast.ru/uploads/2014/04/27/8384936.png" TargetMode="External"/><Relationship Id="rId9" Type="http://schemas.openxmlformats.org/officeDocument/2006/relationships/hyperlink" Target="http://img1.liveinternet.ru/images/attach/b/4/112/823/112823673_9m__8_.png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gif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дзаголовок 20"/>
          <p:cNvSpPr txBox="1">
            <a:spLocks/>
          </p:cNvSpPr>
          <p:nvPr/>
        </p:nvSpPr>
        <p:spPr>
          <a:xfrm>
            <a:off x="0" y="3933056"/>
            <a:ext cx="5540375" cy="1752600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342900" indent="-342900" algn="ctr">
              <a:spcBef>
                <a:spcPct val="20000"/>
              </a:spcBef>
            </a:pPr>
            <a:endParaRPr lang="ru-RU" sz="2000" b="1" i="1" dirty="0" smtClean="0">
              <a:solidFill>
                <a:srgbClr val="984807"/>
              </a:solidFill>
              <a:latin typeface="Constantia" pitchFamily="18" charset="0"/>
              <a:ea typeface="Aharoni"/>
              <a:cs typeface="Aharoni"/>
            </a:endParaRPr>
          </a:p>
          <a:p>
            <a:pPr marL="342900" indent="-342900" algn="ctr">
              <a:spcBef>
                <a:spcPct val="20000"/>
              </a:spcBef>
            </a:pPr>
            <a:r>
              <a:rPr lang="ru-RU" sz="2000" b="1" i="1" dirty="0" smtClean="0">
                <a:solidFill>
                  <a:srgbClr val="984807"/>
                </a:solidFill>
                <a:latin typeface="Constantia" pitchFamily="18" charset="0"/>
                <a:ea typeface="Aharoni"/>
                <a:cs typeface="Aharoni"/>
              </a:rPr>
              <a:t> Выполнил ученик </a:t>
            </a:r>
            <a:r>
              <a:rPr lang="ru-RU" sz="2000" b="1" i="1" dirty="0" smtClean="0">
                <a:solidFill>
                  <a:srgbClr val="984807"/>
                </a:solidFill>
                <a:latin typeface="Constantia" pitchFamily="18" charset="0"/>
                <a:ea typeface="Aharoni"/>
                <a:cs typeface="Aharoni"/>
              </a:rPr>
              <a:t>4 </a:t>
            </a:r>
            <a:r>
              <a:rPr lang="ru-RU" sz="2000" b="1" i="1" dirty="0" smtClean="0">
                <a:solidFill>
                  <a:srgbClr val="984807"/>
                </a:solidFill>
                <a:latin typeface="Constantia" pitchFamily="18" charset="0"/>
                <a:ea typeface="Aharoni"/>
                <a:cs typeface="Aharoni"/>
              </a:rPr>
              <a:t>класса »в»</a:t>
            </a:r>
          </a:p>
          <a:p>
            <a:pPr marL="342900" indent="-342900" algn="ctr">
              <a:spcBef>
                <a:spcPct val="20000"/>
              </a:spcBef>
            </a:pPr>
            <a:r>
              <a:rPr lang="ru-RU" sz="2000" b="1" i="1" dirty="0" smtClean="0">
                <a:solidFill>
                  <a:srgbClr val="984807"/>
                </a:solidFill>
                <a:latin typeface="Constantia" pitchFamily="18" charset="0"/>
                <a:ea typeface="Aharoni"/>
                <a:cs typeface="Aharoni"/>
              </a:rPr>
              <a:t>МОУ «</a:t>
            </a:r>
            <a:r>
              <a:rPr lang="ru-RU" sz="2000" b="1" i="1" dirty="0" err="1" smtClean="0">
                <a:solidFill>
                  <a:srgbClr val="984807"/>
                </a:solidFill>
                <a:latin typeface="Constantia" pitchFamily="18" charset="0"/>
                <a:ea typeface="Aharoni"/>
                <a:cs typeface="Aharoni"/>
              </a:rPr>
              <a:t>Жарковская</a:t>
            </a:r>
            <a:r>
              <a:rPr lang="ru-RU" sz="2000" b="1" i="1" dirty="0" smtClean="0">
                <a:solidFill>
                  <a:srgbClr val="984807"/>
                </a:solidFill>
                <a:latin typeface="Constantia" pitchFamily="18" charset="0"/>
                <a:ea typeface="Aharoni"/>
                <a:cs typeface="Aharoni"/>
              </a:rPr>
              <a:t> СОШ №1»</a:t>
            </a:r>
          </a:p>
          <a:p>
            <a:pPr marL="342900" indent="-342900" algn="ctr">
              <a:spcBef>
                <a:spcPct val="20000"/>
              </a:spcBef>
            </a:pPr>
            <a:r>
              <a:rPr lang="ru-RU" sz="2000" b="1" i="1" dirty="0" smtClean="0">
                <a:solidFill>
                  <a:srgbClr val="984807"/>
                </a:solidFill>
                <a:latin typeface="Constantia" pitchFamily="18" charset="0"/>
                <a:ea typeface="Aharoni"/>
                <a:cs typeface="Aharoni"/>
              </a:rPr>
              <a:t>КОРШАКОВ АНДРЕЙ</a:t>
            </a:r>
          </a:p>
          <a:p>
            <a:pPr marL="342900" indent="-342900" algn="ctr">
              <a:spcBef>
                <a:spcPct val="20000"/>
              </a:spcBef>
            </a:pPr>
            <a:r>
              <a:rPr lang="ru-RU" sz="2000" b="1" i="1" dirty="0" smtClean="0">
                <a:solidFill>
                  <a:srgbClr val="984807"/>
                </a:solidFill>
                <a:latin typeface="Constantia" pitchFamily="18" charset="0"/>
                <a:ea typeface="Aharoni"/>
                <a:cs typeface="Aharoni"/>
              </a:rPr>
              <a:t>Руководитель Гафурова </a:t>
            </a:r>
            <a:r>
              <a:rPr lang="ru-RU" sz="2000" b="1" i="1" dirty="0" err="1" smtClean="0">
                <a:solidFill>
                  <a:srgbClr val="984807"/>
                </a:solidFill>
                <a:latin typeface="Constantia" pitchFamily="18" charset="0"/>
                <a:ea typeface="Aharoni"/>
                <a:cs typeface="Aharoni"/>
              </a:rPr>
              <a:t>Махбуба</a:t>
            </a:r>
            <a:r>
              <a:rPr lang="ru-RU" sz="2000" b="1" i="1" dirty="0" smtClean="0">
                <a:solidFill>
                  <a:srgbClr val="984807"/>
                </a:solidFill>
                <a:latin typeface="Constantia" pitchFamily="18" charset="0"/>
                <a:ea typeface="Aharoni"/>
                <a:cs typeface="Aharoni"/>
              </a:rPr>
              <a:t> </a:t>
            </a:r>
            <a:r>
              <a:rPr lang="ru-RU" sz="2000" b="1" i="1" dirty="0" err="1" smtClean="0">
                <a:solidFill>
                  <a:srgbClr val="984807"/>
                </a:solidFill>
                <a:latin typeface="Constantia" pitchFamily="18" charset="0"/>
                <a:ea typeface="Aharoni"/>
                <a:cs typeface="Aharoni"/>
              </a:rPr>
              <a:t>Хусаиновна</a:t>
            </a:r>
            <a:endParaRPr lang="ru-RU" sz="2000" b="1" i="1" dirty="0">
              <a:solidFill>
                <a:srgbClr val="984807"/>
              </a:solidFill>
              <a:latin typeface="Cambria" pitchFamily="18" charset="0"/>
              <a:ea typeface="Aharoni"/>
              <a:cs typeface="Aharon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948264" y="2132856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79512" y="-603448"/>
            <a:ext cx="8492480" cy="4752528"/>
          </a:xfrm>
        </p:spPr>
        <p:txBody>
          <a:bodyPr/>
          <a:lstStyle/>
          <a:p>
            <a:r>
              <a:rPr lang="ru-RU" sz="3200" b="1" dirty="0" smtClean="0">
                <a:solidFill>
                  <a:srgbClr val="0070C0"/>
                </a:solidFill>
              </a:rPr>
              <a:t>                              </a:t>
            </a:r>
            <a:r>
              <a:rPr lang="ru-RU" sz="3600" b="1" dirty="0" smtClean="0">
                <a:solidFill>
                  <a:srgbClr val="0070C0"/>
                </a:solidFill>
              </a:rPr>
              <a:t>Исследовательский  проект   </a:t>
            </a:r>
            <a:r>
              <a:rPr lang="ru-RU" sz="3200" b="1" dirty="0" smtClean="0">
                <a:solidFill>
                  <a:srgbClr val="0070C0"/>
                </a:solidFill>
              </a:rPr>
              <a:t>                </a:t>
            </a:r>
            <a:r>
              <a:rPr lang="ru-RU" sz="4000" b="1" dirty="0" smtClean="0">
                <a:solidFill>
                  <a:srgbClr val="FF0000"/>
                </a:solidFill>
              </a:rPr>
              <a:t/>
            </a:r>
            <a:br>
              <a:rPr lang="ru-RU" sz="4000" b="1" dirty="0" smtClean="0">
                <a:solidFill>
                  <a:srgbClr val="FF0000"/>
                </a:solidFill>
              </a:rPr>
            </a:br>
            <a:r>
              <a:rPr lang="ru-RU" sz="4000" b="1" smtClean="0">
                <a:solidFill>
                  <a:srgbClr val="FF0000"/>
                </a:solidFill>
              </a:rPr>
              <a:t> «Спасибо </a:t>
            </a:r>
            <a:r>
              <a:rPr lang="ru-RU" sz="4000" b="1" dirty="0" smtClean="0">
                <a:solidFill>
                  <a:srgbClr val="FF0000"/>
                </a:solidFill>
              </a:rPr>
              <a:t>Деду</a:t>
            </a:r>
            <a:br>
              <a:rPr lang="ru-RU" sz="4000" b="1" dirty="0" smtClean="0">
                <a:solidFill>
                  <a:srgbClr val="FF0000"/>
                </a:solidFill>
              </a:rPr>
            </a:br>
            <a:r>
              <a:rPr lang="ru-RU" sz="4000" b="1" dirty="0" smtClean="0">
                <a:solidFill>
                  <a:srgbClr val="FF0000"/>
                </a:solidFill>
              </a:rPr>
              <a:t> </a:t>
            </a:r>
            <a:r>
              <a:rPr lang="ru-RU" sz="4000" b="1" dirty="0" smtClean="0">
                <a:solidFill>
                  <a:srgbClr val="FF0000"/>
                </a:solidFill>
              </a:rPr>
              <a:t>з</a:t>
            </a:r>
            <a:r>
              <a:rPr lang="ru-RU" sz="4000" b="1" dirty="0" smtClean="0">
                <a:solidFill>
                  <a:srgbClr val="FF0000"/>
                </a:solidFill>
              </a:rPr>
              <a:t>а </a:t>
            </a:r>
            <a:r>
              <a:rPr lang="ru-RU" sz="4000" b="1" smtClean="0">
                <a:solidFill>
                  <a:srgbClr val="FF0000"/>
                </a:solidFill>
              </a:rPr>
              <a:t>Победу</a:t>
            </a:r>
            <a:r>
              <a:rPr lang="ru-RU" b="1" smtClean="0">
                <a:solidFill>
                  <a:srgbClr val="FF0000"/>
                </a:solidFill>
              </a:rPr>
              <a:t>!»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C:\Users\Учитель\Desktop\андрей\DSCN004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484784"/>
            <a:ext cx="2483768" cy="303362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Записанный звук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6" name="О той весне плюс.mp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7">
                  <p14:trim end="178812.1892"/>
                </p14:media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5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/>
          <a:lstStyle/>
          <a:p>
            <a:pPr marL="273050" lvl="0" indent="-273050">
              <a:spcBef>
                <a:spcPct val="20000"/>
              </a:spcBef>
            </a:pPr>
            <a:r>
              <a:rPr lang="ru-RU" b="1" i="1" dirty="0" smtClean="0">
                <a:solidFill>
                  <a:srgbClr val="FF0000"/>
                </a:solidFill>
              </a:rPr>
              <a:t>ВЫВОД: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980728"/>
            <a:ext cx="8229600" cy="4525963"/>
          </a:xfrm>
        </p:spPr>
        <p:txBody>
          <a:bodyPr/>
          <a:lstStyle/>
          <a:p>
            <a:pPr marL="0" lvl="0" indent="0" fontAlgn="auto">
              <a:spcBef>
                <a:spcPts val="0"/>
              </a:spcBef>
              <a:spcAft>
                <a:spcPts val="0"/>
              </a:spcAft>
              <a:buNone/>
            </a:pPr>
            <a:endParaRPr lang="ru-RU" dirty="0" smtClean="0">
              <a:solidFill>
                <a:srgbClr val="0070C0"/>
              </a:solidFill>
              <a:latin typeface="Impact" pitchFamily="34" charset="0"/>
              <a:ea typeface="Times New Roman" pitchFamily="18" charset="0"/>
            </a:endParaRPr>
          </a:p>
          <a:p>
            <a:pPr marL="0" lvl="0" indent="0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 smtClean="0">
                <a:solidFill>
                  <a:srgbClr val="7030A0"/>
                </a:solidFill>
                <a:ea typeface="Times New Roman" pitchFamily="18" charset="0"/>
              </a:rPr>
              <a:t>Я никогда не видел дедушку, но из рассказов я узнал ,что он был мужественным, храбрым и добрым человеком. </a:t>
            </a:r>
          </a:p>
          <a:p>
            <a:pPr marL="0" lvl="0" indent="0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 smtClean="0">
                <a:solidFill>
                  <a:srgbClr val="7030A0"/>
                </a:solidFill>
                <a:ea typeface="Times New Roman" pitchFamily="18" charset="0"/>
              </a:rPr>
              <a:t>Я горжусь своим дедом и рад был рассказать вам дорогие ребята.</a:t>
            </a:r>
          </a:p>
          <a:p>
            <a:pPr marL="0" lvl="0" indent="0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 smtClean="0">
                <a:solidFill>
                  <a:srgbClr val="7030A0"/>
                </a:solidFill>
                <a:ea typeface="Times New Roman" pitchFamily="18" charset="0"/>
              </a:rPr>
              <a:t> </a:t>
            </a:r>
            <a:r>
              <a:rPr lang="ru-RU" b="1" dirty="0">
                <a:solidFill>
                  <a:srgbClr val="7030A0"/>
                </a:solidFill>
                <a:ea typeface="Times New Roman" pitchFamily="18" charset="0"/>
              </a:rPr>
              <a:t>Долг живых – никогда не забывать о той страшной войне, о тех, кто спас </a:t>
            </a:r>
            <a:r>
              <a:rPr lang="ru-RU" b="1" dirty="0" smtClean="0">
                <a:solidFill>
                  <a:srgbClr val="7030A0"/>
                </a:solidFill>
                <a:ea typeface="Times New Roman" pitchFamily="18" charset="0"/>
              </a:rPr>
              <a:t>Родину.</a:t>
            </a:r>
            <a:endParaRPr lang="ru-RU" b="1" dirty="0">
              <a:solidFill>
                <a:srgbClr val="7030A0"/>
              </a:solidFill>
            </a:endParaRPr>
          </a:p>
          <a:p>
            <a:pPr marL="0" lvl="0" indent="0" fontAlgn="auto">
              <a:spcBef>
                <a:spcPts val="0"/>
              </a:spcBef>
              <a:spcAft>
                <a:spcPts val="0"/>
              </a:spcAft>
              <a:buNone/>
            </a:pPr>
            <a:endParaRPr lang="ru-RU" b="1" dirty="0">
              <a:solidFill>
                <a:srgbClr val="7030A0"/>
              </a:solidFill>
              <a:latin typeface="Impact" pitchFamily="34" charset="0"/>
            </a:endParaRP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47864" y="5013176"/>
            <a:ext cx="5078413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251118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Сергей\Desktop\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6693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Заголовок 2"/>
          <p:cNvPicPr>
            <a:picLocks noGrp="1" noChangeArrowheads="1"/>
          </p:cNvPicPr>
          <p:nvPr>
            <p:ph type="title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76275" y="182563"/>
            <a:ext cx="8242300" cy="1152525"/>
          </a:xfrm>
        </p:spPr>
      </p:pic>
      <p:sp>
        <p:nvSpPr>
          <p:cNvPr id="4" name="Прямоугольник 3"/>
          <p:cNvSpPr/>
          <p:nvPr/>
        </p:nvSpPr>
        <p:spPr>
          <a:xfrm>
            <a:off x="684213" y="1268413"/>
            <a:ext cx="4965700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atin typeface="+mn-lt"/>
                <a:hlinkClick r:id="rId3"/>
              </a:rPr>
              <a:t>http://</a:t>
            </a:r>
            <a:r>
              <a:rPr lang="en-US" dirty="0">
                <a:latin typeface="+mn-lt"/>
                <a:hlinkClick r:id="rId3"/>
              </a:rPr>
              <a:t>foto-ramki.com/fon/zhelt/fon38.jpg</a:t>
            </a:r>
            <a:r>
              <a:rPr lang="ru-RU" sz="2000" dirty="0">
                <a:latin typeface="+mn-lt"/>
              </a:rPr>
              <a:t> </a:t>
            </a:r>
            <a:r>
              <a:rPr lang="ru-RU" b="1" i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- фон</a:t>
            </a:r>
            <a:r>
              <a:rPr lang="en-US" b="1" i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 </a:t>
            </a:r>
            <a:endParaRPr lang="ru-RU" b="1" i="1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84213" y="1628775"/>
            <a:ext cx="7704137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hlinkClick r:id="rId4"/>
              </a:rPr>
              <a:t>http://www.playcast.ru/uploads/2014/04/27/8384936.png</a:t>
            </a:r>
            <a:r>
              <a:rPr lang="ru-RU" dirty="0">
                <a:latin typeface="+mn-lt"/>
              </a:rPr>
              <a:t> </a:t>
            </a:r>
            <a:r>
              <a:rPr lang="ru-RU" b="1" i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- георгиевские ленточки</a:t>
            </a:r>
          </a:p>
        </p:txBody>
      </p:sp>
      <p:sp>
        <p:nvSpPr>
          <p:cNvPr id="22532" name="Прямоугольник 5"/>
          <p:cNvSpPr>
            <a:spLocks noChangeArrowheads="1"/>
          </p:cNvSpPr>
          <p:nvPr/>
        </p:nvSpPr>
        <p:spPr bwMode="auto">
          <a:xfrm>
            <a:off x="684213" y="2276475"/>
            <a:ext cx="72009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  <a:hlinkClick r:id="rId5"/>
              </a:rPr>
              <a:t>http://migalaite.blog.tut.by/files/2012/05/0_dd13d_b2465aa9_L.png</a:t>
            </a:r>
            <a:r>
              <a:rPr lang="ru-RU">
                <a:latin typeface="Calibri" pitchFamily="34" charset="0"/>
              </a:rPr>
              <a:t> </a:t>
            </a:r>
          </a:p>
        </p:txBody>
      </p:sp>
      <p:sp>
        <p:nvSpPr>
          <p:cNvPr id="22533" name="Прямоугольник 6"/>
          <p:cNvSpPr>
            <a:spLocks noChangeArrowheads="1"/>
          </p:cNvSpPr>
          <p:nvPr/>
        </p:nvSpPr>
        <p:spPr bwMode="auto">
          <a:xfrm>
            <a:off x="684213" y="2636838"/>
            <a:ext cx="792003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  <a:hlinkClick r:id="rId6"/>
              </a:rPr>
              <a:t>http://img1.liveinternet.ru/images/attach/b/4/112/788/112788281_112781337_100666489_0_891fb_a6e5cc8b_L.png</a:t>
            </a:r>
            <a:r>
              <a:rPr lang="ru-RU">
                <a:latin typeface="Calibri" pitchFamily="34" charset="0"/>
              </a:rPr>
              <a:t> </a:t>
            </a:r>
          </a:p>
        </p:txBody>
      </p:sp>
      <p:sp>
        <p:nvSpPr>
          <p:cNvPr id="22534" name="Прямоугольник 7"/>
          <p:cNvSpPr>
            <a:spLocks noChangeArrowheads="1"/>
          </p:cNvSpPr>
          <p:nvPr/>
        </p:nvSpPr>
        <p:spPr bwMode="auto">
          <a:xfrm>
            <a:off x="684213" y="3284538"/>
            <a:ext cx="79200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  <a:hlinkClick r:id="rId7"/>
              </a:rPr>
              <a:t>http://86sch4-nyagan.edusite.ru/images/70letpobedyi.png</a:t>
            </a:r>
            <a:r>
              <a:rPr lang="ru-RU">
                <a:latin typeface="Calibri" pitchFamily="34" charset="0"/>
              </a:rPr>
              <a:t> </a:t>
            </a:r>
          </a:p>
        </p:txBody>
      </p:sp>
      <p:sp>
        <p:nvSpPr>
          <p:cNvPr id="22535" name="Прямоугольник 8"/>
          <p:cNvSpPr>
            <a:spLocks noChangeArrowheads="1"/>
          </p:cNvSpPr>
          <p:nvPr/>
        </p:nvSpPr>
        <p:spPr bwMode="auto">
          <a:xfrm>
            <a:off x="684213" y="3644900"/>
            <a:ext cx="74882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  <a:hlinkClick r:id="rId8"/>
              </a:rPr>
              <a:t>http://www.playcast.ru/uploads/2014/04/16/8252760.png</a:t>
            </a:r>
            <a:r>
              <a:rPr lang="ru-RU">
                <a:latin typeface="Calibri" pitchFamily="34" charset="0"/>
              </a:rPr>
              <a:t> </a:t>
            </a:r>
          </a:p>
        </p:txBody>
      </p:sp>
      <p:sp>
        <p:nvSpPr>
          <p:cNvPr id="22536" name="Прямоугольник 9"/>
          <p:cNvSpPr>
            <a:spLocks noChangeArrowheads="1"/>
          </p:cNvSpPr>
          <p:nvPr/>
        </p:nvSpPr>
        <p:spPr bwMode="auto">
          <a:xfrm>
            <a:off x="684213" y="4005263"/>
            <a:ext cx="79200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  <a:hlinkClick r:id="rId9"/>
              </a:rPr>
              <a:t>http://img1.liveinternet.ru/images/attach/b/4/112/823/112823673_9m__8_.png</a:t>
            </a:r>
            <a:r>
              <a:rPr lang="ru-RU">
                <a:latin typeface="Calibri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i="1" dirty="0" smtClean="0">
                <a:solidFill>
                  <a:srgbClr val="C0504D">
                    <a:lumMod val="50000"/>
                  </a:srgbClr>
                </a:solidFill>
              </a:rPr>
              <a:t/>
            </a:r>
            <a:br>
              <a:rPr lang="ru-RU" sz="4000" b="1" i="1" dirty="0" smtClean="0">
                <a:solidFill>
                  <a:srgbClr val="C0504D">
                    <a:lumMod val="50000"/>
                  </a:srgbClr>
                </a:solidFill>
              </a:rPr>
            </a:br>
            <a:r>
              <a:rPr lang="ru-RU" sz="4000" b="1" i="1" dirty="0">
                <a:solidFill>
                  <a:srgbClr val="C0504D">
                    <a:lumMod val="50000"/>
                  </a:srgbClr>
                </a:solidFill>
              </a:rPr>
              <a:t/>
            </a:r>
            <a:br>
              <a:rPr lang="ru-RU" sz="4000" b="1" i="1" dirty="0">
                <a:solidFill>
                  <a:srgbClr val="C0504D">
                    <a:lumMod val="50000"/>
                  </a:srgbClr>
                </a:solidFill>
              </a:rPr>
            </a:br>
            <a:r>
              <a:rPr lang="ru-RU" sz="4000" b="1" i="1" dirty="0" smtClean="0">
                <a:solidFill>
                  <a:srgbClr val="FF0000"/>
                </a:solidFill>
              </a:rPr>
              <a:t>Цель </a:t>
            </a:r>
            <a:r>
              <a:rPr lang="ru-RU" sz="4000" b="1" i="1" dirty="0">
                <a:solidFill>
                  <a:srgbClr val="FF0000"/>
                </a:solidFill>
              </a:rPr>
              <a:t>работы</a:t>
            </a:r>
            <a:r>
              <a:rPr lang="ru-RU" sz="4000" b="1" i="1" dirty="0">
                <a:solidFill>
                  <a:srgbClr val="C0504D">
                    <a:lumMod val="50000"/>
                  </a:srgbClr>
                </a:solidFill>
              </a:rPr>
              <a:t>: Узнать о членах моей семьи, принявших участие в ВОВ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eaLnBrk="0" hangingPunct="0">
              <a:buNone/>
              <a:defRPr/>
            </a:pPr>
            <a:endParaRPr lang="ru-RU" sz="2000" b="1" dirty="0">
              <a:solidFill>
                <a:srgbClr val="4A1B1A"/>
              </a:solidFill>
            </a:endParaRPr>
          </a:p>
          <a:p>
            <a:pPr marL="0" lvl="0" indent="0" eaLnBrk="0" hangingPunct="0">
              <a:buNone/>
              <a:defRPr/>
            </a:pPr>
            <a:endParaRPr lang="ru-RU" sz="2000" b="1" dirty="0" smtClean="0">
              <a:solidFill>
                <a:srgbClr val="4A1B1A"/>
              </a:solidFill>
            </a:endParaRPr>
          </a:p>
          <a:p>
            <a:pPr marL="0" lvl="0" indent="0" eaLnBrk="0" hangingPunct="0">
              <a:buNone/>
              <a:defRPr/>
            </a:pPr>
            <a:r>
              <a:rPr lang="ru-RU" sz="4000" b="1" dirty="0" smtClean="0">
                <a:solidFill>
                  <a:srgbClr val="FF0000"/>
                </a:solidFill>
              </a:rPr>
              <a:t>Задачи</a:t>
            </a:r>
            <a:r>
              <a:rPr lang="ru-RU" sz="2000" b="1" dirty="0">
                <a:solidFill>
                  <a:srgbClr val="FF0000"/>
                </a:solidFill>
              </a:rPr>
              <a:t>:</a:t>
            </a:r>
          </a:p>
          <a:p>
            <a:pPr marL="0" lvl="0" indent="0" eaLnBrk="0" hangingPunct="0">
              <a:buNone/>
              <a:defRPr/>
            </a:pPr>
            <a:endParaRPr lang="ru-RU" sz="2000" b="1" dirty="0">
              <a:solidFill>
                <a:srgbClr val="4A1B1A"/>
              </a:solidFill>
            </a:endParaRPr>
          </a:p>
          <a:p>
            <a:pPr marL="514350" lvl="0" indent="-514350" eaLnBrk="0" hangingPunct="0">
              <a:buNone/>
              <a:defRPr/>
            </a:pPr>
            <a:r>
              <a:rPr lang="ru-RU" sz="2000" b="1" i="1" dirty="0">
                <a:solidFill>
                  <a:srgbClr val="7030A0"/>
                </a:solidFill>
              </a:rPr>
              <a:t>1)Узнать о судьбе моего дедушки во время ВОВ</a:t>
            </a:r>
          </a:p>
          <a:p>
            <a:pPr marL="514350" lvl="0" indent="-514350" eaLnBrk="0" hangingPunct="0">
              <a:buNone/>
              <a:defRPr/>
            </a:pPr>
            <a:r>
              <a:rPr lang="ru-RU" sz="2000" b="1" i="1" dirty="0">
                <a:solidFill>
                  <a:srgbClr val="7030A0"/>
                </a:solidFill>
              </a:rPr>
              <a:t>2) Изучить его награды и медали.</a:t>
            </a:r>
          </a:p>
          <a:p>
            <a:pPr marL="514350" lvl="0" indent="-514350" eaLnBrk="0" hangingPunct="0">
              <a:buNone/>
              <a:defRPr/>
            </a:pPr>
            <a:r>
              <a:rPr lang="ru-RU" sz="2000" b="1" i="1" dirty="0">
                <a:solidFill>
                  <a:srgbClr val="7030A0"/>
                </a:solidFill>
              </a:rPr>
              <a:t>3) Рассказать о моём дедушке другим  одноклассникам.</a:t>
            </a:r>
          </a:p>
          <a:p>
            <a:endParaRPr lang="ru-RU" i="1" dirty="0"/>
          </a:p>
        </p:txBody>
      </p:sp>
      <p:pic>
        <p:nvPicPr>
          <p:cNvPr id="4" name="Picture 3" descr="H:\Для СЕЛЕЗНЕВОЙ\в день поб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876800"/>
            <a:ext cx="507682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150788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0070C0"/>
                </a:solidFill>
              </a:rPr>
              <a:t>КОРШАКОВ ПЁТР ИВАНОВИЧ</a:t>
            </a:r>
            <a:endParaRPr lang="ru-RU" b="1" i="1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67544" y="1628800"/>
            <a:ext cx="4608512" cy="4997152"/>
          </a:xfrm>
        </p:spPr>
        <p:txBody>
          <a:bodyPr/>
          <a:lstStyle/>
          <a:p>
            <a:pPr marL="0" lvl="0" indent="0">
              <a:buNone/>
            </a:pPr>
            <a:r>
              <a:rPr lang="ru-RU" sz="2000" b="1" dirty="0" smtClean="0">
                <a:solidFill>
                  <a:srgbClr val="7030A0"/>
                </a:solidFill>
              </a:rPr>
              <a:t>Мой дедушка родился 12 марта 1925 года  в деревне </a:t>
            </a:r>
            <a:r>
              <a:rPr lang="ru-RU" sz="2000" b="1" dirty="0" err="1" smtClean="0">
                <a:solidFill>
                  <a:srgbClr val="7030A0"/>
                </a:solidFill>
              </a:rPr>
              <a:t>Максимовка</a:t>
            </a:r>
            <a:r>
              <a:rPr lang="ru-RU" sz="2000" b="1" dirty="0" smtClean="0">
                <a:solidFill>
                  <a:srgbClr val="7030A0"/>
                </a:solidFill>
              </a:rPr>
              <a:t> Бельского района Калининской области в крестьянской семье. Когда началась война ему было 16 лет. В  1943 году после освобождения г. Белый от фашистов ему исполнилось 18 лет. Получив повестку на фронт  он был отправлен в учебную бригаду, где обучался военным навыкам. Был назначен командиром отделения. Из его рассказов </a:t>
            </a:r>
            <a:r>
              <a:rPr lang="ru-RU" sz="2000" b="1" dirty="0">
                <a:solidFill>
                  <a:srgbClr val="7030A0"/>
                </a:solidFill>
              </a:rPr>
              <a:t> </a:t>
            </a:r>
            <a:r>
              <a:rPr lang="ru-RU" sz="2000" b="1" dirty="0" smtClean="0">
                <a:solidFill>
                  <a:srgbClr val="7030A0"/>
                </a:solidFill>
              </a:rPr>
              <a:t>от папы  я узнал, что все бойцы стремились овладеть оружием и скорее пойти на фронт, защищать Родину от фашистов</a:t>
            </a:r>
            <a:r>
              <a:rPr lang="ru-RU" sz="2000" b="1" dirty="0" smtClean="0">
                <a:solidFill>
                  <a:srgbClr val="002060"/>
                </a:solidFill>
              </a:rPr>
              <a:t>.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3074" name="Picture 2" descr="C:\Users\Учитель\Desktop\андрей\DSCN004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916832"/>
            <a:ext cx="3394472" cy="452596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77814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>
                <a:solidFill>
                  <a:srgbClr val="FF0000"/>
                </a:solidFill>
              </a:rPr>
              <a:t>Первый бой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51520" y="1484784"/>
            <a:ext cx="4392488" cy="4641379"/>
          </a:xfrm>
        </p:spPr>
        <p:txBody>
          <a:bodyPr/>
          <a:lstStyle/>
          <a:p>
            <a:pPr marL="0" indent="0">
              <a:buNone/>
            </a:pPr>
            <a:r>
              <a:rPr lang="ru-RU" sz="2400" b="1" dirty="0" smtClean="0">
                <a:solidFill>
                  <a:srgbClr val="7030A0"/>
                </a:solidFill>
              </a:rPr>
              <a:t>Первый бой Пётр Иванович принял в районе реки Висла. Он был автоматчиком в  танковой разведке и всегда находился на броне. Шел ожесточенный бой. Действуя смело мой дедушка положил много фашистов и оказывал медицинскую помощь раненым солдатам. За этот бой был представлен к государственной награде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pic>
        <p:nvPicPr>
          <p:cNvPr id="5" name="Объект 4" descr="http://www.tankfront.ru/foto/ussr/tk/gvtk06tk12/gvtk06-006.jpg"/>
          <p:cNvPicPr>
            <a:picLocks noGrp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3163" y="1124744"/>
            <a:ext cx="3744416" cy="360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3" descr="H:\Для СЕЛЕЗНЕВОЙ\в день поб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3928" y="5160934"/>
            <a:ext cx="507682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H:\Для СЕЛЕЗНЕВОЙ\в день поб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8358" y="5182388"/>
            <a:ext cx="507682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640745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 smtClean="0">
                <a:solidFill>
                  <a:srgbClr val="FF0000"/>
                </a:solidFill>
              </a:rPr>
              <a:t>Правительственная награда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1605855"/>
          </a:xfrm>
        </p:spPr>
        <p:txBody>
          <a:bodyPr/>
          <a:lstStyle/>
          <a:p>
            <a:r>
              <a:rPr lang="ru-RU" dirty="0" smtClean="0">
                <a:solidFill>
                  <a:srgbClr val="7030A0"/>
                </a:solidFill>
              </a:rPr>
              <a:t>Гвардии младший сержант Коршаков Пётр Иванович  награжден орденом «Красной Звезды»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288471" y="3211653"/>
            <a:ext cx="2377646" cy="1877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2"/>
            <a:ext cx="4041775" cy="3118024"/>
          </a:xfrm>
        </p:spPr>
        <p:txBody>
          <a:bodyPr/>
          <a:lstStyle/>
          <a:p>
            <a:r>
              <a:rPr lang="ru-RU" sz="2000" dirty="0" smtClean="0">
                <a:solidFill>
                  <a:srgbClr val="7030A0"/>
                </a:solidFill>
              </a:rPr>
              <a:t>За мужество и отвагу на подступах  и в уличных боях к польскому городу </a:t>
            </a:r>
            <a:r>
              <a:rPr lang="ru-RU" sz="2000" dirty="0" err="1" smtClean="0">
                <a:solidFill>
                  <a:srgbClr val="7030A0"/>
                </a:solidFill>
              </a:rPr>
              <a:t>Ченстохово</a:t>
            </a:r>
            <a:r>
              <a:rPr lang="ru-RU" sz="2000" dirty="0" smtClean="0">
                <a:solidFill>
                  <a:srgbClr val="7030A0"/>
                </a:solidFill>
              </a:rPr>
              <a:t> </a:t>
            </a:r>
            <a:r>
              <a:rPr lang="ru-RU" sz="2000" dirty="0">
                <a:solidFill>
                  <a:srgbClr val="7030A0"/>
                </a:solidFill>
              </a:rPr>
              <a:t> </a:t>
            </a:r>
            <a:r>
              <a:rPr lang="ru-RU" sz="2000" dirty="0" smtClean="0">
                <a:solidFill>
                  <a:srgbClr val="FF0000"/>
                </a:solidFill>
              </a:rPr>
              <a:t>Коршаков Пётр Иванович </a:t>
            </a:r>
            <a:r>
              <a:rPr lang="ru-RU" sz="2000" dirty="0" smtClean="0">
                <a:solidFill>
                  <a:srgbClr val="7030A0"/>
                </a:solidFill>
              </a:rPr>
              <a:t>ворвавшись в траншею противника с гранатами,  уничтожил 7 немцев и действуя решительно на улицах города уничтожил еще 5 гитлеровцев.</a:t>
            </a:r>
            <a:endParaRPr lang="ru-RU" sz="2000" dirty="0">
              <a:solidFill>
                <a:srgbClr val="7030A0"/>
              </a:solidFill>
            </a:endParaRPr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832401" y="5013176"/>
            <a:ext cx="2231329" cy="1511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 descr="H:\Для СЕЛЕЗНЕВОЙ\в день поб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5013176"/>
            <a:ext cx="507682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531525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chemeClr val="accent3">
                    <a:shade val="75000"/>
                  </a:schemeClr>
                </a:solidFill>
              </a:rPr>
              <a:t/>
            </a:r>
            <a:br>
              <a:rPr lang="ru-RU" sz="3600" b="1" dirty="0" smtClean="0">
                <a:solidFill>
                  <a:schemeClr val="accent3">
                    <a:shade val="75000"/>
                  </a:schemeClr>
                </a:solidFill>
              </a:rPr>
            </a:br>
            <a:r>
              <a:rPr lang="ru-RU" sz="3600" b="1" dirty="0" smtClean="0">
                <a:solidFill>
                  <a:schemeClr val="accent3">
                    <a:shade val="75000"/>
                  </a:schemeClr>
                </a:solidFill>
              </a:rPr>
              <a:t/>
            </a:r>
            <a:br>
              <a:rPr lang="ru-RU" sz="3600" b="1" dirty="0" smtClean="0">
                <a:solidFill>
                  <a:schemeClr val="accent3">
                    <a:shade val="75000"/>
                  </a:schemeClr>
                </a:solidFill>
              </a:rPr>
            </a:br>
            <a:r>
              <a:rPr lang="ru-RU" sz="3600" b="1" dirty="0" smtClean="0">
                <a:solidFill>
                  <a:schemeClr val="accent3">
                    <a:shade val="75000"/>
                  </a:schemeClr>
                </a:solidFill>
              </a:rPr>
              <a:t/>
            </a:r>
            <a:br>
              <a:rPr lang="ru-RU" sz="3600" b="1" dirty="0" smtClean="0">
                <a:solidFill>
                  <a:schemeClr val="accent3">
                    <a:shade val="75000"/>
                  </a:schemeClr>
                </a:solidFill>
              </a:rPr>
            </a:br>
            <a:r>
              <a:rPr lang="ru-RU" sz="3600" b="1" dirty="0" smtClean="0">
                <a:solidFill>
                  <a:schemeClr val="accent3">
                    <a:shade val="75000"/>
                  </a:schemeClr>
                </a:solidFill>
              </a:rPr>
              <a:t/>
            </a:r>
            <a:br>
              <a:rPr lang="ru-RU" sz="3600" b="1" dirty="0" smtClean="0">
                <a:solidFill>
                  <a:schemeClr val="accent3">
                    <a:shade val="75000"/>
                  </a:schemeClr>
                </a:solidFill>
              </a:rPr>
            </a:br>
            <a:r>
              <a:rPr lang="ru-RU" b="1" i="1" dirty="0" smtClean="0">
                <a:solidFill>
                  <a:srgbClr val="FF0000"/>
                </a:solidFill>
              </a:rPr>
              <a:t>                           Награды</a:t>
            </a:r>
            <a:br>
              <a:rPr lang="ru-RU" b="1" i="1" dirty="0" smtClean="0">
                <a:solidFill>
                  <a:srgbClr val="FF0000"/>
                </a:solidFill>
              </a:rPr>
            </a:br>
            <a:r>
              <a:rPr lang="ru-RU" b="1" i="1" dirty="0" smtClean="0">
                <a:solidFill>
                  <a:srgbClr val="FF0000"/>
                </a:solidFill>
              </a:rPr>
              <a:t/>
            </a:r>
            <a:br>
              <a:rPr lang="ru-RU" b="1" i="1" dirty="0" smtClean="0">
                <a:solidFill>
                  <a:srgbClr val="FF0000"/>
                </a:solidFill>
              </a:rPr>
            </a:br>
            <a:r>
              <a:rPr lang="ru-RU" sz="3600" b="1" dirty="0" smtClean="0">
                <a:solidFill>
                  <a:schemeClr val="accent3">
                    <a:shade val="75000"/>
                  </a:schemeClr>
                </a:solidFill>
              </a:rPr>
              <a:t/>
            </a:r>
            <a:br>
              <a:rPr lang="ru-RU" sz="3600" b="1" dirty="0" smtClean="0">
                <a:solidFill>
                  <a:schemeClr val="accent3">
                    <a:shade val="75000"/>
                  </a:schemeClr>
                </a:solidFill>
              </a:rPr>
            </a:br>
            <a:r>
              <a:rPr lang="ru-RU" sz="3600" b="1" dirty="0" smtClean="0">
                <a:solidFill>
                  <a:schemeClr val="accent3">
                    <a:shade val="75000"/>
                  </a:schemeClr>
                </a:solidFill>
              </a:rPr>
              <a:t/>
            </a:r>
            <a:br>
              <a:rPr lang="ru-RU" sz="3600" b="1" dirty="0" smtClean="0">
                <a:solidFill>
                  <a:schemeClr val="accent3">
                    <a:shade val="75000"/>
                  </a:schemeClr>
                </a:solidFill>
              </a:rPr>
            </a:br>
            <a:r>
              <a:rPr lang="ru-RU" sz="3600" b="1" dirty="0" smtClean="0">
                <a:solidFill>
                  <a:schemeClr val="accent3">
                    <a:shade val="75000"/>
                  </a:schemeClr>
                </a:solidFill>
              </a:rPr>
              <a:t>                      </a:t>
            </a:r>
            <a:endParaRPr lang="ru-RU" spc="600" dirty="0">
              <a:solidFill>
                <a:srgbClr val="FF0000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sz="half" idx="1"/>
          </p:nvPr>
        </p:nvSpPr>
        <p:spPr>
          <a:xfrm>
            <a:off x="0" y="1571625"/>
            <a:ext cx="4340225" cy="5286375"/>
          </a:xfrm>
        </p:spPr>
        <p:txBody>
          <a:bodyPr>
            <a:normAutofit/>
          </a:bodyPr>
          <a:lstStyle/>
          <a:p>
            <a:pPr marL="274320" indent="-274320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ru-RU" sz="2800" b="1" dirty="0" smtClean="0">
                <a:solidFill>
                  <a:srgbClr val="7030A0"/>
                </a:solidFill>
              </a:rPr>
              <a:t>Орден Красной Звезды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ru-RU" sz="2800" b="1" dirty="0" smtClean="0">
                <a:solidFill>
                  <a:srgbClr val="7030A0"/>
                </a:solidFill>
              </a:rPr>
              <a:t>Орден Отечественной войны </a:t>
            </a:r>
            <a:r>
              <a:rPr lang="en-US" sz="2800" b="1" dirty="0" smtClean="0">
                <a:solidFill>
                  <a:srgbClr val="7030A0"/>
                </a:solidFill>
              </a:rPr>
              <a:t>I</a:t>
            </a:r>
            <a:r>
              <a:rPr lang="ru-RU" sz="2800" b="1" dirty="0" smtClean="0">
                <a:solidFill>
                  <a:srgbClr val="7030A0"/>
                </a:solidFill>
              </a:rPr>
              <a:t> степени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ru-RU" sz="2800" b="1" dirty="0" smtClean="0">
                <a:solidFill>
                  <a:srgbClr val="7030A0"/>
                </a:solidFill>
              </a:rPr>
              <a:t>Медаль «За Победу над Германией»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ru-RU" b="1" dirty="0" smtClean="0">
                <a:solidFill>
                  <a:srgbClr val="7030A0"/>
                </a:solidFill>
              </a:rPr>
              <a:t>Юбилейные медали</a:t>
            </a:r>
            <a:endParaRPr lang="ru-RU" sz="2800" b="1" dirty="0" smtClean="0">
              <a:solidFill>
                <a:srgbClr val="7030A0"/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8184" y="3000372"/>
            <a:ext cx="1754339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00892" y="1071546"/>
            <a:ext cx="1785950" cy="1927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1071546"/>
            <a:ext cx="1928826" cy="1916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8" name="Picture 3" descr="H:\Для СЕЛЕЗНЕВОЙ\в день поб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2724" y="4854380"/>
            <a:ext cx="507682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793227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/>
          <a:lstStyle/>
          <a:p>
            <a:r>
              <a:rPr lang="ru-RU" sz="4000" b="1" dirty="0">
                <a:solidFill>
                  <a:srgbClr val="FF0000"/>
                </a:solidFill>
              </a:rPr>
              <a:t>Послевоенная жизнь</a:t>
            </a:r>
            <a:r>
              <a:rPr lang="ru-RU" sz="4000" b="1" dirty="0">
                <a:solidFill>
                  <a:srgbClr val="00B0F0"/>
                </a:solidFill>
              </a:rPr>
              <a:t/>
            </a:r>
            <a:br>
              <a:rPr lang="ru-RU" sz="4000" b="1" dirty="0">
                <a:solidFill>
                  <a:srgbClr val="00B0F0"/>
                </a:solidFill>
              </a:rPr>
            </a:br>
            <a:r>
              <a:rPr lang="ru-RU" sz="2000" b="1" dirty="0">
                <a:solidFill>
                  <a:srgbClr val="7030A0"/>
                </a:solidFill>
                <a:latin typeface="Georgia"/>
              </a:rPr>
              <a:t>В </a:t>
            </a:r>
            <a:r>
              <a:rPr lang="ru-RU" sz="2000" b="1" dirty="0" smtClean="0">
                <a:solidFill>
                  <a:srgbClr val="7030A0"/>
                </a:solidFill>
                <a:latin typeface="Georgia"/>
              </a:rPr>
              <a:t>родную деревню дедушка </a:t>
            </a:r>
            <a:r>
              <a:rPr lang="ru-RU" sz="2000" b="1" dirty="0">
                <a:solidFill>
                  <a:srgbClr val="7030A0"/>
                </a:solidFill>
                <a:latin typeface="Georgia"/>
              </a:rPr>
              <a:t>вернулся только </a:t>
            </a:r>
            <a:r>
              <a:rPr lang="ru-RU" sz="2000" b="1" dirty="0" smtClean="0">
                <a:solidFill>
                  <a:srgbClr val="7030A0"/>
                </a:solidFill>
                <a:latin typeface="Georgia"/>
              </a:rPr>
              <a:t>в октябре </a:t>
            </a:r>
            <a:r>
              <a:rPr lang="ru-RU" sz="2000" b="1" smtClean="0">
                <a:solidFill>
                  <a:srgbClr val="7030A0"/>
                </a:solidFill>
                <a:latin typeface="Georgia"/>
              </a:rPr>
              <a:t>1945 года  </a:t>
            </a:r>
            <a:r>
              <a:rPr lang="ru-RU" sz="2000" b="1" dirty="0" smtClean="0">
                <a:solidFill>
                  <a:srgbClr val="7030A0"/>
                </a:solidFill>
                <a:latin typeface="Georgia"/>
              </a:rPr>
              <a:t>из госпиталя, после ранения в ногу.</a:t>
            </a:r>
            <a:endParaRPr lang="ru-RU" sz="3200" b="1" i="1" dirty="0" smtClean="0">
              <a:solidFill>
                <a:srgbClr val="7030A0"/>
              </a:solidFill>
            </a:endParaRPr>
          </a:p>
        </p:txBody>
      </p:sp>
      <p:pic>
        <p:nvPicPr>
          <p:cNvPr id="1026" name="Picture 2" descr="C:\Users\Учитель\Desktop\андрей\IMG_20170427_0859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1393" y="2636912"/>
            <a:ext cx="2880032" cy="31911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Учитель\Desktop\андрей\IMG_20170427_0900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988840"/>
            <a:ext cx="5256584" cy="353241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4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FF0000"/>
                </a:solidFill>
              </a:rPr>
              <a:t>Пётр Иванович Коршаков с внуком Романом</a:t>
            </a:r>
          </a:p>
        </p:txBody>
      </p:sp>
      <p:pic>
        <p:nvPicPr>
          <p:cNvPr id="2050" name="Picture 2" descr="C:\Users\Учитель\Desktop\андрей\IMG_20170427_0859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1600201"/>
            <a:ext cx="2736304" cy="41947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pic>
        <p:nvPicPr>
          <p:cNvPr id="1025" name="Рисунок 1" descr="Описание: C:\Users\Учитель\Desktop\андрей\IMG_20170427_0901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700808"/>
            <a:ext cx="4598615" cy="37444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75656" y="5877272"/>
            <a:ext cx="7186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+mj-lt"/>
              </a:rPr>
              <a:t>Дедушка с моим старшим братом.</a:t>
            </a:r>
            <a:endParaRPr lang="ru-RU" sz="2800" b="1" dirty="0">
              <a:solidFill>
                <a:srgbClr val="00206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4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4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4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274638"/>
            <a:ext cx="8147050" cy="2867025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b="1" dirty="0" smtClean="0">
                <a:solidFill>
                  <a:srgbClr val="7030A0"/>
                </a:solidFill>
                <a:latin typeface="+mn-lt"/>
              </a:rPr>
              <a:t>Он выжил и прошел долгую дорогу войны. </a:t>
            </a:r>
            <a:br>
              <a:rPr lang="ru-RU" sz="3200" b="1" dirty="0" smtClean="0">
                <a:solidFill>
                  <a:srgbClr val="7030A0"/>
                </a:solidFill>
                <a:latin typeface="+mn-lt"/>
              </a:rPr>
            </a:br>
            <a:r>
              <a:rPr lang="ru-RU" sz="3200" b="1" dirty="0" smtClean="0">
                <a:solidFill>
                  <a:srgbClr val="7030A0"/>
                </a:solidFill>
                <a:latin typeface="+mn-lt"/>
              </a:rPr>
              <a:t>И жизнь его оборвалась в 2009 году</a:t>
            </a:r>
            <a:r>
              <a:rPr lang="ru-RU" sz="3200" b="1" dirty="0" smtClean="0">
                <a:latin typeface="Century Schoolbook" pitchFamily="18" charset="0"/>
              </a:rPr>
              <a:t/>
            </a:r>
            <a:br>
              <a:rPr lang="ru-RU" sz="3200" b="1" dirty="0" smtClean="0">
                <a:latin typeface="Century Schoolbook" pitchFamily="18" charset="0"/>
              </a:rPr>
            </a:br>
            <a:endParaRPr lang="ru-RU" sz="3200" b="1" dirty="0" smtClean="0">
              <a:latin typeface="Century Schoolbook" pitchFamily="18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H:\андрей\Без имени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276872"/>
            <a:ext cx="3199225" cy="4402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G:\14933428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3413075"/>
            <a:ext cx="4062246" cy="2954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63747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422</TotalTime>
  <Words>368</Words>
  <Application>Microsoft Office PowerPoint</Application>
  <PresentationFormat>Экран (4:3)</PresentationFormat>
  <Paragraphs>42</Paragraphs>
  <Slides>12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                              Исследовательский  проект                     «Спасибо Деду  за Победу!»</vt:lpstr>
      <vt:lpstr>  Цель работы: Узнать о членах моей семьи, принявших участие в ВОВ</vt:lpstr>
      <vt:lpstr>КОРШАКОВ ПЁТР ИВАНОВИЧ</vt:lpstr>
      <vt:lpstr>Первый бой</vt:lpstr>
      <vt:lpstr>Правительственная награда</vt:lpstr>
      <vt:lpstr>                               Награды                          </vt:lpstr>
      <vt:lpstr>Послевоенная жизнь В родную деревню дедушка вернулся только в октябре 1945 года  из госпиталя, после ранения в ногу.</vt:lpstr>
      <vt:lpstr>Пётр Иванович Коршаков с внуком Романом</vt:lpstr>
      <vt:lpstr>Он выжил и прошел долгую дорогу войны.  И жизнь его оборвалась в 2009 году </vt:lpstr>
      <vt:lpstr>ВЫВОД:</vt:lpstr>
      <vt:lpstr>Слайд 11</vt:lpstr>
      <vt:lpstr>Слайд 12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Сергей</cp:lastModifiedBy>
  <cp:revision>62</cp:revision>
  <dcterms:created xsi:type="dcterms:W3CDTF">2015-04-11T16:33:53Z</dcterms:created>
  <dcterms:modified xsi:type="dcterms:W3CDTF">2018-11-05T17:55:19Z</dcterms:modified>
</cp:coreProperties>
</file>