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56" r:id="rId3"/>
    <p:sldId id="270" r:id="rId4"/>
    <p:sldId id="257" r:id="rId5"/>
    <p:sldId id="273" r:id="rId6"/>
    <p:sldId id="268" r:id="rId7"/>
    <p:sldId id="267" r:id="rId8"/>
    <p:sldId id="266" r:id="rId9"/>
    <p:sldId id="265" r:id="rId10"/>
    <p:sldId id="271" r:id="rId11"/>
    <p:sldId id="264" r:id="rId12"/>
    <p:sldId id="272" r:id="rId13"/>
    <p:sldId id="263" r:id="rId14"/>
    <p:sldId id="262" r:id="rId15"/>
    <p:sldId id="258" r:id="rId16"/>
    <p:sldId id="259" r:id="rId17"/>
    <p:sldId id="261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4A179-F8DD-4080-9971-AA327508F7F6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E7E1-EF99-462C-A0B8-DB5F4F75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1AFC9-343C-4AC2-97C8-C88EDBF49E7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28921-252A-4717-BE1D-EBD46E199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8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8921-252A-4717-BE1D-EBD46E1991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4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4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0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9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0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0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3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4E7D-61D2-4D93-A734-8EF4F3793FA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785-F07C-418A-AA78-BDF520D4B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4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7875" y="4581128"/>
            <a:ext cx="4576125" cy="18497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3023DD"/>
                </a:solidFill>
                <a:latin typeface="Comic Sans MS" pitchFamily="66" charset="0"/>
              </a:rPr>
              <a:t>у</a:t>
            </a:r>
            <a:r>
              <a:rPr lang="ru-RU" dirty="0" smtClean="0">
                <a:solidFill>
                  <a:srgbClr val="3023DD"/>
                </a:solidFill>
                <a:latin typeface="Comic Sans MS" pitchFamily="66" charset="0"/>
              </a:rPr>
              <a:t>читель начальных классов МБОУ «Средняя общеобразовательная школа №19» г. Белгорода </a:t>
            </a:r>
            <a:r>
              <a:rPr lang="ru-RU" dirty="0" err="1" smtClean="0">
                <a:solidFill>
                  <a:srgbClr val="3023DD"/>
                </a:solidFill>
                <a:latin typeface="Comic Sans MS" pitchFamily="66" charset="0"/>
              </a:rPr>
              <a:t>им.В.Казанцева</a:t>
            </a:r>
            <a:endParaRPr lang="ru-RU" dirty="0" smtClean="0">
              <a:solidFill>
                <a:srgbClr val="3023DD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3023DD"/>
                </a:solidFill>
                <a:latin typeface="Comic Sans MS" pitchFamily="66" charset="0"/>
              </a:rPr>
              <a:t> Санникова Елена Ивановна </a:t>
            </a:r>
            <a:endParaRPr lang="ru-RU" dirty="0">
              <a:solidFill>
                <a:srgbClr val="3023DD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4090" y="1556792"/>
            <a:ext cx="577433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7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itchFamily="18" charset="0"/>
              </a:rPr>
              <a:t>Г</a:t>
            </a:r>
            <a:r>
              <a:rPr lang="ru-RU" sz="7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itchFamily="18" charset="0"/>
              </a:rPr>
              <a:t>имнастика</a:t>
            </a:r>
          </a:p>
          <a:p>
            <a:pPr algn="ctr"/>
            <a:r>
              <a:rPr lang="ru-RU" sz="7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itchFamily="18" charset="0"/>
              </a:rPr>
              <a:t> для ума»</a:t>
            </a:r>
            <a:endParaRPr lang="ru-RU" sz="7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740727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15"/>
          <p:cNvGrpSpPr/>
          <p:nvPr/>
        </p:nvGrpSpPr>
        <p:grpSpPr>
          <a:xfrm>
            <a:off x="2964645" y="3767104"/>
            <a:ext cx="4643470" cy="2628224"/>
            <a:chOff x="3786182" y="2857496"/>
            <a:chExt cx="4643470" cy="2628224"/>
          </a:xfrm>
        </p:grpSpPr>
        <p:pic>
          <p:nvPicPr>
            <p:cNvPr id="8" name="Picture 5" descr="2 вишни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86182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2 вишни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29124" y="2857496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2 вишни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57884" y="292893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2 вишни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00826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2 вишни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72066" y="3357562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39" y="-171400"/>
            <a:ext cx="3129458" cy="28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852936"/>
            <a:ext cx="7126560" cy="132357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Calibri" pitchFamily="34" charset="0"/>
              </a:rPr>
              <a:t>7 воробышек спустились на грядки,</a:t>
            </a:r>
            <a:br>
              <a:rPr lang="ru-RU" sz="2800" b="1" dirty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0033CC"/>
                </a:solidFill>
                <a:latin typeface="Calibri" pitchFamily="34" charset="0"/>
              </a:rPr>
              <a:t>Скачут и что - то клюют без оглядки.</a:t>
            </a:r>
            <a:br>
              <a:rPr lang="ru-RU" sz="2800" b="1" dirty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0033CC"/>
                </a:solidFill>
                <a:latin typeface="Calibri" pitchFamily="34" charset="0"/>
              </a:rPr>
              <a:t>Котик - хитрюга внезапно подкрался,</a:t>
            </a:r>
            <a:br>
              <a:rPr lang="ru-RU" sz="2800" b="1" dirty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0033CC"/>
                </a:solidFill>
                <a:latin typeface="Calibri" pitchFamily="34" charset="0"/>
              </a:rPr>
              <a:t>Мигом схватил одного и умчался.</a:t>
            </a:r>
            <a:br>
              <a:rPr lang="ru-RU" sz="2800" b="1" dirty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0033CC"/>
                </a:solidFill>
                <a:latin typeface="Calibri" pitchFamily="34" charset="0"/>
              </a:rPr>
              <a:t>Вот как опасно клевать, без оглядки!</a:t>
            </a:r>
            <a:br>
              <a:rPr lang="ru-RU" sz="2800" b="1" dirty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0033CC"/>
                </a:solidFill>
                <a:latin typeface="Calibri" pitchFamily="34" charset="0"/>
              </a:rPr>
              <a:t>Сколько теперь их осталось на грядке?</a:t>
            </a:r>
            <a:br>
              <a:rPr lang="ru-RU" sz="2800" b="1" dirty="0">
                <a:solidFill>
                  <a:srgbClr val="0033CC"/>
                </a:solidFill>
                <a:latin typeface="Calibri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20688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Задачи - тесты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6627" y="1372508"/>
            <a:ext cx="4356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Calibri" pitchFamily="34" charset="0"/>
              </a:rPr>
              <a:t>Выбери правильный ответ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522907" y="5229200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0</a:t>
            </a:r>
          </a:p>
        </p:txBody>
      </p:sp>
      <p:sp>
        <p:nvSpPr>
          <p:cNvPr id="9" name="Кольцо 8"/>
          <p:cNvSpPr/>
          <p:nvPr/>
        </p:nvSpPr>
        <p:spPr>
          <a:xfrm>
            <a:off x="4567875" y="5229200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6</a:t>
            </a:r>
          </a:p>
        </p:txBody>
      </p:sp>
      <p:sp>
        <p:nvSpPr>
          <p:cNvPr id="10" name="Кольцо 9"/>
          <p:cNvSpPr/>
          <p:nvPr/>
        </p:nvSpPr>
        <p:spPr>
          <a:xfrm>
            <a:off x="6588224" y="5229200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30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316969"/>
            <a:ext cx="4356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Calibri" pitchFamily="34" charset="0"/>
              </a:rPr>
              <a:t>Выбери правильный ответ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038671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alibri" pitchFamily="34" charset="0"/>
              </a:rPr>
              <a:t>Дед, баба, внучка, Жучка, кошка и мышка тянули-тянули репку и, наконец, вытянули. Сколько глаз  смотрело     на репку? </a:t>
            </a:r>
          </a:p>
        </p:txBody>
      </p:sp>
      <p:pic>
        <p:nvPicPr>
          <p:cNvPr id="7" name="i-main-pic" descr="Картинка 4 из 818"/>
          <p:cNvPicPr>
            <a:picLocks noChangeAspect="1" noChangeArrowheads="1"/>
          </p:cNvPicPr>
          <p:nvPr/>
        </p:nvPicPr>
        <p:blipFill>
          <a:blip r:embed="rId3"/>
          <a:srcRect t="5624" r="755" b="6248"/>
          <a:stretch>
            <a:fillRect/>
          </a:stretch>
        </p:blipFill>
        <p:spPr bwMode="auto">
          <a:xfrm>
            <a:off x="3150163" y="2492896"/>
            <a:ext cx="5643705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763688" y="2420888"/>
            <a:ext cx="1143000" cy="1214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0" name="Овал 9"/>
          <p:cNvSpPr/>
          <p:nvPr/>
        </p:nvSpPr>
        <p:spPr>
          <a:xfrm>
            <a:off x="1691680" y="3780197"/>
            <a:ext cx="1143000" cy="1214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763688" y="5229200"/>
            <a:ext cx="1143000" cy="1214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53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297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052736"/>
            <a:ext cx="6480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</a:t>
            </a:r>
          </a:p>
          <a:p>
            <a:pPr algn="ctr" eaLnBrk="0" hangingPunct="0"/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4 угла, в каждом углу по одной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кошке, </a:t>
            </a: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 каждой кошки по три кошки, на хвосте у каждой кошки, по одной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кошке. </a:t>
            </a: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кошек в комнате?</a:t>
            </a: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240918" y="2889300"/>
            <a:ext cx="6046440" cy="2448272"/>
          </a:xfrm>
          <a:prstGeom prst="frame">
            <a:avLst>
              <a:gd name="adj1" fmla="val 823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/>
          </a:p>
        </p:txBody>
      </p:sp>
      <p:pic>
        <p:nvPicPr>
          <p:cNvPr id="8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6759" y="2420888"/>
            <a:ext cx="13573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4437112"/>
            <a:ext cx="13573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3421" y="2386932"/>
            <a:ext cx="12858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6727" y="4372867"/>
            <a:ext cx="12858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34072" y="56323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кошки.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 каждой кошки по три кошки в трёх углах, и каждая кошка сидит на своём хвосте!</a:t>
            </a:r>
          </a:p>
        </p:txBody>
      </p:sp>
    </p:spTree>
    <p:extLst>
      <p:ext uri="{BB962C8B-B14F-4D97-AF65-F5344CB8AC3E}">
        <p14:creationId xmlns:p14="http://schemas.microsoft.com/office/powerpoint/2010/main" val="32263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04664"/>
            <a:ext cx="6596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Магические квадраты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31636"/>
              </p:ext>
            </p:extLst>
          </p:nvPr>
        </p:nvGraphicFramePr>
        <p:xfrm>
          <a:off x="2843808" y="1158788"/>
          <a:ext cx="3592563" cy="3854388"/>
        </p:xfrm>
        <a:graphic>
          <a:graphicData uri="http://schemas.openxmlformats.org/drawingml/2006/table">
            <a:tbl>
              <a:tblPr/>
              <a:tblGrid>
                <a:gridCol w="1197521"/>
                <a:gridCol w="1197521"/>
                <a:gridCol w="1197521"/>
              </a:tblGrid>
              <a:tr h="1284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84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84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9"/>
            <a:ext cx="864096" cy="11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36" y="962620"/>
            <a:ext cx="1998515" cy="181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23375"/>
            <a:ext cx="1584176" cy="189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00517"/>
            <a:ext cx="1550307" cy="185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30" y="3501008"/>
            <a:ext cx="214008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1107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D3D3D5"/>
              </a:clrFrom>
              <a:clrTo>
                <a:srgbClr val="D3D3D5">
                  <a:alpha val="0"/>
                </a:srgbClr>
              </a:clrTo>
            </a:clrChange>
          </a:blip>
          <a:srcRect l="8890" t="15741" r="9714" b="12037"/>
          <a:stretch>
            <a:fillRect/>
          </a:stretch>
        </p:blipFill>
        <p:spPr>
          <a:xfrm rot="5400000">
            <a:off x="6270075" y="1617536"/>
            <a:ext cx="2892154" cy="2399872"/>
          </a:xfrm>
          <a:prstGeom prst="rect">
            <a:avLst/>
          </a:prstGeom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61" y="4725144"/>
            <a:ext cx="196373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51" y="4725143"/>
            <a:ext cx="196373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13" y="4797152"/>
            <a:ext cx="196373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72" y="4725145"/>
            <a:ext cx="1963737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7185"/>
            <a:ext cx="1963737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7647627" y="1719835"/>
            <a:ext cx="786665" cy="743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46" y="1382710"/>
            <a:ext cx="1636626" cy="14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3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94" y="188640"/>
            <a:ext cx="3903980" cy="75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Расставьте пингвинов - Графическая головолом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939526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8012" y="486861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Расставьте пингвинов так, чтобы сумма чисел проставленных на пингвинах во всех указанных рядах, составляла 12.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64807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3023DD"/>
                </a:solidFill>
              </a:rPr>
              <a:t>Вывод: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     </a:t>
            </a:r>
            <a:r>
              <a:rPr lang="ru-RU" sz="2000" dirty="0"/>
              <a:t>Работа над проектом </a:t>
            </a:r>
            <a:r>
              <a:rPr lang="ru-RU" sz="2000" dirty="0" smtClean="0"/>
              <a:t>показала, </a:t>
            </a:r>
            <a:r>
              <a:rPr lang="ru-RU" sz="2000" dirty="0"/>
              <a:t>что математика не сухая наука, а занимательная и интересная.</a:t>
            </a:r>
          </a:p>
          <a:p>
            <a:pPr algn="ctr">
              <a:lnSpc>
                <a:spcPct val="150000"/>
              </a:lnSpc>
            </a:pPr>
            <a:r>
              <a:rPr lang="ru-RU" sz="2000" i="1" dirty="0"/>
              <a:t> «Занимательная математика» пробуждает в нас наблюдательность, умение логически  мыслить, тренирует </a:t>
            </a:r>
            <a:r>
              <a:rPr lang="ru-RU" sz="2000" i="1" dirty="0" smtClean="0"/>
              <a:t>мозг</a:t>
            </a:r>
            <a:r>
              <a:rPr lang="ru-RU" sz="2000" i="1" dirty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20485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"Если вы хотите научиться плавать, смело входите в воду!</a:t>
            </a:r>
            <a:endParaRPr lang="ru-RU" dirty="0"/>
          </a:p>
          <a:p>
            <a:pPr algn="ctr"/>
            <a:r>
              <a:rPr lang="ru-RU" b="1" dirty="0"/>
              <a:t>А если хотите научиться решать задачи - решайте их!"</a:t>
            </a:r>
            <a:endParaRPr lang="ru-RU" dirty="0"/>
          </a:p>
        </p:txBody>
      </p:sp>
      <p:pic>
        <p:nvPicPr>
          <p:cNvPr id="12292" name="Picture 4" descr="http://v.img.com.ua/b/orig/c/94/b0a41eb7e23285ecc44c37af5ac899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3816424" cy="25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twidler.ru/Content/Images/pedagogika/7/272471/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48883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3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-30021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5432" y="3367877"/>
            <a:ext cx="6624736" cy="233169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br>
              <a:rPr lang="ru-RU" sz="2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подобрать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различный занимательной материал по математике;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 и классифицировать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по разделам (ребусы, задачи в стихах, задачи-тесты, логические задачи, магические квадраты, головоломки);</a:t>
            </a:r>
            <a:r>
              <a:rPr lang="ru-RU" sz="27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азвивать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умения детей самостоятельно использовать полученные знания в разных видах деятельности, вовлекать сверстников  в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развернутые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игры.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32656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создание книжки с занимательными задачами по математике для привития интереса у младших школьников к предмету «Математика».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5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2276872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  темы:</a:t>
            </a:r>
            <a:r>
              <a:rPr lang="ru-RU" b="1" dirty="0"/>
              <a:t> </a:t>
            </a:r>
          </a:p>
          <a:p>
            <a:pPr algn="ctr">
              <a:buNone/>
            </a:pPr>
            <a:r>
              <a:rPr lang="ru-RU" dirty="0"/>
              <a:t>Современному обществу нужны люди интеллектуально смелые, самостоятельные, оригинально мыслящие, творческие, умеющие принимать нестандартные решения. Все эти качества личности в школьном возрасте можно сформировать при помощи разнообразных игр.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8935">
            <a:off x="1772073" y="710999"/>
            <a:ext cx="2310331" cy="154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75789"/>
            <a:ext cx="1584176" cy="147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266">
            <a:off x="6735432" y="709754"/>
            <a:ext cx="2163426" cy="163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20313"/>
            <a:ext cx="1527575" cy="12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24" y="476672"/>
            <a:ext cx="2173140" cy="12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130">
            <a:off x="6639906" y="4858582"/>
            <a:ext cx="2038567" cy="13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334">
            <a:off x="1706230" y="4930485"/>
            <a:ext cx="2041451" cy="11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18" y="5106536"/>
            <a:ext cx="2036499" cy="13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59700"/>
            <a:ext cx="2736304" cy="2016224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rgbClr val="3023DD"/>
                </a:solidFill>
              </a:rPr>
              <a:t>Проблема</a:t>
            </a:r>
            <a:r>
              <a:rPr lang="ru-RU" sz="2400" dirty="0">
                <a:solidFill>
                  <a:schemeClr val="tx1"/>
                </a:solidFill>
              </a:rPr>
              <a:t> :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можно </a:t>
            </a:r>
            <a:r>
              <a:rPr lang="ru-RU" sz="2400" dirty="0">
                <a:solidFill>
                  <a:schemeClr val="tx1"/>
                </a:solidFill>
              </a:rPr>
              <a:t>ли обойтись без занимательных задач при изучении математики?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68217"/>
            <a:ext cx="680298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23DD"/>
                </a:solidFill>
              </a:rPr>
              <a:t>АНКЕТИРОВАНИЕ</a:t>
            </a:r>
            <a:endParaRPr lang="ru-RU" dirty="0">
              <a:solidFill>
                <a:srgbClr val="3023D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4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565" y="332656"/>
            <a:ext cx="7139880" cy="12241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</a:t>
            </a:r>
            <a:r>
              <a:rPr lang="ru-RU" sz="2800" b="1" i="1" dirty="0" smtClean="0"/>
              <a:t>Думать – это самая сложная из работ, видимо поэтому так мало людей ею занимаются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41" y="1700808"/>
            <a:ext cx="73083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787405" cy="1398017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3023DD"/>
                </a:solidFill>
              </a:rPr>
              <a:t>СОДЕРЖАНИЕ</a:t>
            </a:r>
            <a:endParaRPr lang="ru-RU" b="1" i="1" u="sng" dirty="0">
              <a:solidFill>
                <a:srgbClr val="3023D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861066"/>
            <a:ext cx="6400800" cy="1752600"/>
          </a:xfrm>
        </p:spPr>
        <p:txBody>
          <a:bodyPr/>
          <a:lstStyle/>
          <a:p>
            <a:r>
              <a:rPr lang="ru-RU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Задачи в стихах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924944"/>
            <a:ext cx="4572032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Задачи - тесты</a:t>
            </a:r>
            <a:endParaRPr lang="ru-RU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1702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77" y="3933056"/>
            <a:ext cx="6297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6982" y="4896919"/>
            <a:ext cx="5311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Магические квадраты</a:t>
            </a:r>
          </a:p>
          <a:p>
            <a:r>
              <a:rPr lang="ru-RU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    </a:t>
            </a:r>
            <a:endParaRPr lang="ru-RU" sz="32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4" y="5913021"/>
            <a:ext cx="3903980" cy="75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7" y="45503"/>
            <a:ext cx="9152249" cy="68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1771"/>
            <a:ext cx="4510392" cy="136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q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1052736"/>
            <a:ext cx="2086920" cy="1440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920"/>
            <a:ext cx="2162124" cy="148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20130"/>
            <a:ext cx="2016224" cy="15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97" y="4077073"/>
            <a:ext cx="222144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32" y="4164701"/>
            <a:ext cx="2344515" cy="125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32" y="3660303"/>
            <a:ext cx="15970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2" y="2056999"/>
            <a:ext cx="2813064" cy="19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12" y="2072821"/>
            <a:ext cx="2639863" cy="20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25" y="2338168"/>
            <a:ext cx="1302301" cy="157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91" y="5114957"/>
            <a:ext cx="1438130" cy="174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11" y="5013086"/>
            <a:ext cx="1485649" cy="180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11" y="5061405"/>
            <a:ext cx="1405955" cy="17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презентаций по математ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" y="0"/>
            <a:ext cx="9152249" cy="68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8593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46" y="1046842"/>
            <a:ext cx="5822658" cy="33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red-hatochka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60979" y="2505632"/>
            <a:ext cx="2783021" cy="3874752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34686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266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Задачи:  подобрать различный занимательной материал по математике; собрать и классифицировать информацию по разделам (ребусы, задачи в стихах, задачи-тесты, логические задачи, магические квадраты, головоломки); развивать умения детей самостоятельно использовать полученные знания в разных видах деятельности, вовлекать сверстников  в развернутые игры.  </vt:lpstr>
      <vt:lpstr>Презентация PowerPoint</vt:lpstr>
      <vt:lpstr>Презентация PowerPoint</vt:lpstr>
      <vt:lpstr>АНКЕТИРОВАНИЕ</vt:lpstr>
      <vt:lpstr>«Думать – это самая сложная из работ, видимо поэтому так мало людей ею занимаются».</vt:lpstr>
      <vt:lpstr>СОДЕРЖАНИЕ</vt:lpstr>
      <vt:lpstr>Презентация PowerPoint</vt:lpstr>
      <vt:lpstr>Презентация PowerPoint</vt:lpstr>
      <vt:lpstr>Презентация PowerPoint</vt:lpstr>
      <vt:lpstr>7 воробышек спустились на грядки, Скачут и что - то клюют без оглядки. Котик - хитрюга внезапно подкрался, Мигом схватил одного и умчался. Вот как опасно клевать, без оглядки! Сколько теперь их осталось на грядке?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26</cp:revision>
  <dcterms:created xsi:type="dcterms:W3CDTF">2017-11-18T09:34:46Z</dcterms:created>
  <dcterms:modified xsi:type="dcterms:W3CDTF">2018-11-02T19:22:48Z</dcterms:modified>
</cp:coreProperties>
</file>