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60" r:id="rId6"/>
    <p:sldId id="259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4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CEE8"/>
    <a:srgbClr val="1E9DC0"/>
    <a:srgbClr val="23B4DB"/>
    <a:srgbClr val="47C0E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7072" autoAdjust="0"/>
    <p:restoredTop sz="89594" autoAdjust="0"/>
  </p:normalViewPr>
  <p:slideViewPr>
    <p:cSldViewPr>
      <p:cViewPr>
        <p:scale>
          <a:sx n="80" d="100"/>
          <a:sy n="80" d="100"/>
        </p:scale>
        <p:origin x="-834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736C6-8FBF-44F1-8C0A-3044FA964766}" type="datetimeFigureOut">
              <a:rPr lang="ru-RU"/>
              <a:pPr>
                <a:defRPr/>
              </a:pPr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8875D-FCA7-44AE-BC91-88A02B99D2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82708-DCCC-47BB-8DB5-025E6F8F3B90}" type="datetimeFigureOut">
              <a:rPr lang="ru-RU"/>
              <a:pPr>
                <a:defRPr/>
              </a:pPr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CBCE5-5411-4235-B997-AFFCC40C8A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C5273-C4F9-4EC0-8813-4D329A4F544E}" type="datetimeFigureOut">
              <a:rPr lang="ru-RU"/>
              <a:pPr>
                <a:defRPr/>
              </a:pPr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55E67-624B-4DF4-86AC-4FFCC87CC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51C0F-CF84-4FB3-85A2-E302EFEFDEDC}" type="datetimeFigureOut">
              <a:rPr lang="ru-RU"/>
              <a:pPr>
                <a:defRPr/>
              </a:pPr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94A7B-B1D1-42F8-8BCF-C87063DC3E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4F320-F3E3-4D7F-A3B5-F99FEE5D0763}" type="datetimeFigureOut">
              <a:rPr lang="ru-RU"/>
              <a:pPr>
                <a:defRPr/>
              </a:pPr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7CE38-3066-448C-9DFD-CDC2985EA9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451AF-B8EA-49CB-9153-48196DE25B9F}" type="datetimeFigureOut">
              <a:rPr lang="ru-RU"/>
              <a:pPr>
                <a:defRPr/>
              </a:pPr>
              <a:t>31.10.2017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AB841-23BA-409B-8C5C-CB53FFE940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6308D-C9AA-4E6C-87E8-5C2222D24239}" type="datetimeFigureOut">
              <a:rPr lang="ru-RU"/>
              <a:pPr>
                <a:defRPr/>
              </a:pPr>
              <a:t>31.10.2017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FB992-1B29-4BAD-8AFB-9C08444FDB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C5049-6BF5-449D-A8A0-39BDF9929BD4}" type="datetimeFigureOut">
              <a:rPr lang="ru-RU"/>
              <a:pPr>
                <a:defRPr/>
              </a:pPr>
              <a:t>31.10.2017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EC259-3EEA-4E38-B267-FD4BF939B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3A7E1-E85F-459C-AC54-C00FFC06430A}" type="datetimeFigureOut">
              <a:rPr lang="ru-RU"/>
              <a:pPr>
                <a:defRPr/>
              </a:pPr>
              <a:t>31.10.2017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DFFC0-3D63-4949-B860-12235F6E3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3C7A2-8BD0-43D9-B5FC-F8195C38046E}" type="datetimeFigureOut">
              <a:rPr lang="ru-RU"/>
              <a:pPr>
                <a:defRPr/>
              </a:pPr>
              <a:t>31.10.2017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C3B1B-EFC8-4FDD-BE14-9A3180ADE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17E3B-F8FA-40BA-95D9-8C7FACB56AFB}" type="datetimeFigureOut">
              <a:rPr lang="ru-RU"/>
              <a:pPr>
                <a:defRPr/>
              </a:pPr>
              <a:t>31.10.2017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281C5-156B-4283-9D57-77694F669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C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711E3E-8234-4A8F-B90E-D79E508F6A4B}" type="datetimeFigureOut">
              <a:rPr lang="ru-RU"/>
              <a:pPr>
                <a:defRPr/>
              </a:pPr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5C344E-A3D8-43E2-85EC-1BB74D665B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077072"/>
            <a:ext cx="8424936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«Формирование привычки к здоровому образу жизни у детей дошкольного возраста (особенности работы в </a:t>
            </a:r>
            <a:r>
              <a:rPr lang="ru-RU" sz="2400" b="1" dirty="0" err="1" smtClean="0"/>
              <a:t>ДОУ</a:t>
            </a:r>
            <a:r>
              <a:rPr lang="ru-RU" sz="2400" b="1" dirty="0" smtClean="0"/>
              <a:t>)»</a:t>
            </a:r>
            <a:br>
              <a:rPr lang="ru-RU" sz="2400" b="1" dirty="0" smtClean="0"/>
            </a:br>
            <a:r>
              <a:rPr lang="ru-RU" sz="1800" b="1" i="1" dirty="0" smtClean="0"/>
              <a:t>(из опыта работы)</a:t>
            </a:r>
            <a:r>
              <a:rPr lang="ru-RU" sz="2800" b="1" i="1" dirty="0" smtClean="0"/>
              <a:t> </a:t>
            </a:r>
            <a:endParaRPr lang="ru-RU" sz="3600" b="1" i="1" dirty="0"/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5805264"/>
            <a:ext cx="5040560" cy="878244"/>
          </a:xfrm>
        </p:spPr>
        <p:txBody>
          <a:bodyPr/>
          <a:lstStyle/>
          <a:p>
            <a:pPr algn="r" eaLnBrk="1" hangingPunct="1"/>
            <a:r>
              <a:rPr lang="ru-RU" sz="1600" i="1" dirty="0" smtClean="0">
                <a:solidFill>
                  <a:schemeClr val="tx1"/>
                </a:solidFill>
              </a:rPr>
              <a:t>Подготовила : </a:t>
            </a:r>
            <a:r>
              <a:rPr lang="ru-RU" sz="1600" b="1" i="1" dirty="0" smtClean="0">
                <a:solidFill>
                  <a:schemeClr val="tx1"/>
                </a:solidFill>
              </a:rPr>
              <a:t>Воспитатель: Блохина В.А.</a:t>
            </a:r>
          </a:p>
          <a:p>
            <a:pPr algn="r" eaLnBrk="1" hangingPunct="1"/>
            <a:r>
              <a:rPr lang="ru-RU" sz="1600" i="1" dirty="0" smtClean="0">
                <a:solidFill>
                  <a:schemeClr val="tx1"/>
                </a:solidFill>
              </a:rPr>
              <a:t>2 младшая группа №3</a:t>
            </a:r>
          </a:p>
        </p:txBody>
      </p:sp>
      <p:pic>
        <p:nvPicPr>
          <p:cNvPr id="13315" name="Picture 6" descr="stihi-zariad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795534"/>
            <a:ext cx="4680520" cy="333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i="1" dirty="0" smtClean="0">
                <a:solidFill>
                  <a:prstClr val="black"/>
                </a:solidFill>
                <a:latin typeface="Calibri"/>
                <a:cs typeface="+mn-cs"/>
              </a:rPr>
              <a:t>Муниципальное дошкольное образовательное учреждение </a:t>
            </a:r>
            <a:endParaRPr lang="ru-RU" i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lvl="0" algn="ctr">
              <a:spcBef>
                <a:spcPct val="20000"/>
              </a:spcBef>
            </a:pPr>
            <a:r>
              <a:rPr lang="ru-RU" i="1" dirty="0" smtClean="0">
                <a:solidFill>
                  <a:prstClr val="black"/>
                </a:solidFill>
                <a:latin typeface="Calibri"/>
                <a:cs typeface="+mn-cs"/>
              </a:rPr>
              <a:t>детский </a:t>
            </a:r>
            <a:r>
              <a:rPr lang="ru-RU" i="1" dirty="0" smtClean="0">
                <a:solidFill>
                  <a:prstClr val="black"/>
                </a:solidFill>
                <a:latin typeface="Calibri"/>
                <a:cs typeface="+mn-cs"/>
              </a:rPr>
              <a:t>сад комбинированного вида  №53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Пребывание детей на воздухе  - это использование естественных факторов природы для оздоровления и закаливания организма.</a:t>
            </a:r>
            <a:br>
              <a:rPr lang="ru-RU" sz="2400" dirty="0" smtClean="0"/>
            </a:br>
            <a:r>
              <a:rPr lang="ru-RU" sz="2400" dirty="0" smtClean="0"/>
              <a:t>Утренняя гимнастика способствует воспитанию у детей потребности к здоровому образу жизни.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" name="Рисунок 4" descr="IMG_20171023_110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714488"/>
            <a:ext cx="6429420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431800"/>
          </a:xfrm>
        </p:spPr>
        <p:txBody>
          <a:bodyPr>
            <a:normAutofit fontScale="90000"/>
          </a:bodyPr>
          <a:lstStyle/>
          <a:p>
            <a:pPr algn="l" eaLnBrk="1" hangingPunct="1">
              <a:buFont typeface="Wingdings" pitchFamily="2" charset="2"/>
              <a:buNone/>
            </a:pPr>
            <a:r>
              <a:rPr lang="ru-RU" sz="3200" b="1" dirty="0" smtClean="0"/>
              <a:t>Режим </a:t>
            </a:r>
            <a:r>
              <a:rPr lang="ru-RU" sz="2200" dirty="0" smtClean="0"/>
              <a:t>– это правильное чередование периодов работы и отдыха.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68313" y="765175"/>
            <a:ext cx="4248150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 smtClean="0"/>
              <a:t>              Принципы</a:t>
            </a:r>
            <a:r>
              <a:rPr lang="ru-RU" dirty="0"/>
              <a:t>: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/>
              <a:t>Строгое выполнение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/>
              <a:t>Недопустимость частых изменений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dirty="0"/>
              <a:t>Доступность</a:t>
            </a:r>
          </a:p>
        </p:txBody>
      </p:sp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4643438" y="981075"/>
          <a:ext cx="4111625" cy="1414463"/>
        </p:xfrm>
        <a:graphic>
          <a:graphicData uri="http://schemas.openxmlformats.org/presentationml/2006/ole">
            <p:oleObj spid="_x0000_s23559" name="Visio" r:id="rId3" imgW="4110930" imgH="1413879" progId="">
              <p:embed/>
            </p:oleObj>
          </a:graphicData>
        </a:graphic>
      </p:graphicFrame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4" cstate="print"/>
          <a:srcRect r="14461"/>
          <a:stretch>
            <a:fillRect/>
          </a:stretch>
        </p:blipFill>
        <p:spPr bwMode="auto">
          <a:xfrm>
            <a:off x="828675" y="2636838"/>
            <a:ext cx="4319588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2636838"/>
            <a:ext cx="2808287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Сон</a:t>
            </a:r>
            <a:r>
              <a:rPr lang="ru-RU" sz="3200" dirty="0" smtClean="0"/>
              <a:t> – важное условие для здоровья, бодрости и высокой работоспособности человека.</a:t>
            </a:r>
            <a:endParaRPr lang="ru-RU" sz="32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475" y="1395413"/>
            <a:ext cx="6840538" cy="512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После того, как дети проснулись, проводится гимнастика пробуждения – это специально сконструированный комплекс упражнений, позволяющий постепенно разогреть мышцы и поднять настроение.</a:t>
            </a:r>
            <a:endParaRPr lang="ru-RU" sz="2400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 t="17639"/>
          <a:stretch>
            <a:fillRect/>
          </a:stretch>
        </p:blipFill>
        <p:spPr bwMode="auto">
          <a:xfrm>
            <a:off x="384175" y="1628775"/>
            <a:ext cx="3738563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 l="12012"/>
          <a:stretch>
            <a:fillRect/>
          </a:stretch>
        </p:blipFill>
        <p:spPr bwMode="auto">
          <a:xfrm>
            <a:off x="4286248" y="1714488"/>
            <a:ext cx="467995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61913" y="260350"/>
            <a:ext cx="9082087" cy="417513"/>
          </a:xfrm>
        </p:spPr>
        <p:txBody>
          <a:bodyPr/>
          <a:lstStyle/>
          <a:p>
            <a:pPr eaLnBrk="1" hangingPunct="1"/>
            <a:r>
              <a:rPr lang="ru-RU" sz="3200" b="1" dirty="0" err="1" smtClean="0"/>
              <a:t>Самомассаж</a:t>
            </a:r>
            <a:endParaRPr lang="ru-RU" sz="3200" b="1" dirty="0" smtClean="0"/>
          </a:p>
        </p:txBody>
      </p:sp>
      <p:sp>
        <p:nvSpPr>
          <p:cNvPr id="26626" name="Содержимое 2"/>
          <p:cNvSpPr>
            <a:spLocks noGrp="1"/>
          </p:cNvSpPr>
          <p:nvPr>
            <p:ph idx="1"/>
          </p:nvPr>
        </p:nvSpPr>
        <p:spPr>
          <a:xfrm>
            <a:off x="250825" y="782638"/>
            <a:ext cx="8569325" cy="2430462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100" dirty="0" err="1" smtClean="0"/>
              <a:t>Самомассаж</a:t>
            </a:r>
            <a:r>
              <a:rPr lang="ru-RU" sz="2100" dirty="0" smtClean="0"/>
              <a:t> необходим для повышения сопротивляемости организма, для улучшения обменных процессов, </a:t>
            </a:r>
            <a:r>
              <a:rPr lang="ru-RU" sz="2100" dirty="0" err="1" smtClean="0"/>
              <a:t>лимфо</a:t>
            </a:r>
            <a:r>
              <a:rPr lang="ru-RU" sz="2100" dirty="0" smtClean="0"/>
              <a:t>- и кровообращения. </a:t>
            </a:r>
          </a:p>
          <a:p>
            <a:pPr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sz="2100" dirty="0" err="1" smtClean="0"/>
              <a:t>Самомассаж</a:t>
            </a:r>
            <a:r>
              <a:rPr lang="ru-RU" sz="2100" dirty="0" smtClean="0"/>
              <a:t> рекомендуется проводить 2-3 раза в день на занятиях , физкультминутках, прогулках – по 5 минут (малышам) от 3-5 упражнений, между которыми проводить расслабление мышц. Каждое упражнение выполняется 8 раз: по 4 раза правой и левой рукой. 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988" y="2924175"/>
            <a:ext cx="269875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924175"/>
            <a:ext cx="269875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0042"/>
          </a:xfrm>
        </p:spPr>
        <p:txBody>
          <a:bodyPr/>
          <a:lstStyle/>
          <a:p>
            <a:pPr eaLnBrk="1" hangingPunct="1"/>
            <a:r>
              <a:rPr lang="ru-RU" sz="3200" b="1" dirty="0" smtClean="0"/>
              <a:t>Рациональное питание</a:t>
            </a:r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428596" y="428604"/>
            <a:ext cx="8229600" cy="5929354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1800" dirty="0" smtClean="0"/>
              <a:t>Первый принцип рационального питания – его энергетическая ценность должна соответствовать энергетическим затратам организма. </a:t>
            </a:r>
          </a:p>
          <a:p>
            <a:pPr algn="ctr" eaLnBrk="1" hangingPunct="1">
              <a:buFont typeface="Arial" charset="0"/>
              <a:buNone/>
            </a:pPr>
            <a:r>
              <a:rPr lang="ru-RU" sz="1800" dirty="0" smtClean="0"/>
              <a:t>Второй принцип рационального питания – соответствие химического состава пищевых веществ физиологическим потребностям организма.</a:t>
            </a:r>
          </a:p>
          <a:p>
            <a:pPr algn="ctr" eaLnBrk="1" hangingPunct="1">
              <a:buFont typeface="Arial" charset="0"/>
              <a:buNone/>
            </a:pPr>
            <a:r>
              <a:rPr lang="ru-RU" sz="1800" dirty="0" smtClean="0"/>
              <a:t>Максимальное разнообразие питания определяет третий принцип рационального питания.</a:t>
            </a:r>
          </a:p>
          <a:p>
            <a:pPr algn="ctr" eaLnBrk="1" hangingPunct="1">
              <a:buFont typeface="Arial" charset="0"/>
              <a:buNone/>
            </a:pPr>
            <a:r>
              <a:rPr lang="ru-RU" sz="1800" dirty="0" smtClean="0"/>
              <a:t>Наконец, соблюдение оптимального режима питания определяет четвёртый принцип рационального питания.</a:t>
            </a:r>
          </a:p>
        </p:txBody>
      </p:sp>
      <p:pic>
        <p:nvPicPr>
          <p:cNvPr id="6" name="Рисунок 5" descr="IMG_20171019_153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2928934"/>
            <a:ext cx="5429288" cy="378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dirty="0" smtClean="0"/>
              <a:t>Личная гигиена</a:t>
            </a:r>
          </a:p>
        </p:txBody>
      </p:sp>
      <p:sp>
        <p:nvSpPr>
          <p:cNvPr id="28674" name="Содержимое 2"/>
          <p:cNvSpPr>
            <a:spLocks noGrp="1"/>
          </p:cNvSpPr>
          <p:nvPr>
            <p:ph idx="1"/>
          </p:nvPr>
        </p:nvSpPr>
        <p:spPr>
          <a:xfrm>
            <a:off x="571472" y="785794"/>
            <a:ext cx="8229600" cy="4525963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2800" dirty="0" smtClean="0"/>
              <a:t>Это широкое понятие, включающее в себя выполнение правил, которые способствуют сохранению и укреплению здоровья человека. </a:t>
            </a:r>
          </a:p>
        </p:txBody>
      </p:sp>
      <p:pic>
        <p:nvPicPr>
          <p:cNvPr id="4" name="Рисунок 3" descr="0e0edc4cead25f1ff890f2129b4f798a.jpg.jpg"/>
          <p:cNvPicPr>
            <a:picLocks noChangeAspect="1"/>
          </p:cNvPicPr>
          <p:nvPr/>
        </p:nvPicPr>
        <p:blipFill>
          <a:blip r:embed="rId2" cstate="print"/>
          <a:srcRect l="11735"/>
          <a:stretch>
            <a:fillRect/>
          </a:stretch>
        </p:blipFill>
        <p:spPr>
          <a:xfrm>
            <a:off x="1619672" y="2276872"/>
            <a:ext cx="6029862" cy="434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428628"/>
          </a:xfrm>
        </p:spPr>
        <p:txBody>
          <a:bodyPr/>
          <a:lstStyle/>
          <a:p>
            <a:pPr eaLnBrk="1" hangingPunct="1"/>
            <a:r>
              <a:rPr lang="ru-RU" sz="3200" b="1" dirty="0" smtClean="0"/>
              <a:t>Экологически грамотное поведение:</a:t>
            </a:r>
          </a:p>
        </p:txBody>
      </p:sp>
      <p:sp>
        <p:nvSpPr>
          <p:cNvPr id="29698" name="Содержимое 2"/>
          <p:cNvSpPr>
            <a:spLocks noGrp="1"/>
          </p:cNvSpPr>
          <p:nvPr>
            <p:ph idx="1"/>
          </p:nvPr>
        </p:nvSpPr>
        <p:spPr>
          <a:xfrm>
            <a:off x="571472" y="571480"/>
            <a:ext cx="8229600" cy="5715040"/>
          </a:xfrm>
        </p:spPr>
        <p:txBody>
          <a:bodyPr/>
          <a:lstStyle/>
          <a:p>
            <a:pPr eaLnBrk="1" hangingPunct="1">
              <a:spcBef>
                <a:spcPts val="0"/>
              </a:spcBef>
              <a:buFont typeface="Wingdings" pitchFamily="2" charset="2"/>
              <a:buChar char="ü"/>
            </a:pPr>
            <a:r>
              <a:rPr lang="ru-RU" sz="2800" dirty="0" smtClean="0"/>
              <a:t>Экскурсии в лес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ü"/>
            </a:pPr>
            <a:r>
              <a:rPr lang="ru-RU" sz="2800" dirty="0" smtClean="0"/>
              <a:t>Прогулки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ü"/>
            </a:pPr>
            <a:r>
              <a:rPr lang="ru-RU" sz="2800" dirty="0" smtClean="0"/>
              <a:t>Походы на луг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ü"/>
            </a:pPr>
            <a:r>
              <a:rPr lang="ru-RU" sz="2800" dirty="0" smtClean="0"/>
              <a:t>Игры на свежем воздухе</a:t>
            </a:r>
          </a:p>
        </p:txBody>
      </p:sp>
      <p:pic>
        <p:nvPicPr>
          <p:cNvPr id="4" name="Рисунок 3" descr="IMG_20171023_110231.jpg"/>
          <p:cNvPicPr>
            <a:picLocks noChangeAspect="1"/>
          </p:cNvPicPr>
          <p:nvPr/>
        </p:nvPicPr>
        <p:blipFill>
          <a:blip r:embed="rId2" cstate="print"/>
          <a:srcRect b="15668"/>
          <a:stretch>
            <a:fillRect/>
          </a:stretch>
        </p:blipFill>
        <p:spPr>
          <a:xfrm>
            <a:off x="611560" y="2564904"/>
            <a:ext cx="7704856" cy="4155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428628"/>
          </a:xfrm>
        </p:spPr>
        <p:txBody>
          <a:bodyPr/>
          <a:lstStyle/>
          <a:p>
            <a:pPr eaLnBrk="1" hangingPunct="1"/>
            <a:r>
              <a:rPr lang="ru-RU" sz="3200" b="1" dirty="0" err="1" smtClean="0"/>
              <a:t>Здоровьесберегающие</a:t>
            </a:r>
            <a:r>
              <a:rPr lang="ru-RU" sz="3200" b="1" dirty="0" smtClean="0"/>
              <a:t> технологии</a:t>
            </a:r>
          </a:p>
        </p:txBody>
      </p:sp>
      <p:pic>
        <p:nvPicPr>
          <p:cNvPr id="5" name="Содержимое 4" descr="IMG_20171024_0938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928670"/>
            <a:ext cx="76200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algn="l" eaLnBrk="1" hangingPunct="1"/>
            <a:r>
              <a:rPr lang="ru-RU" sz="2800" b="1" dirty="0" smtClean="0"/>
              <a:t>Благоприятная психологическая обстановка </a:t>
            </a:r>
            <a:br>
              <a:rPr lang="ru-RU" sz="2800" b="1" dirty="0" smtClean="0"/>
            </a:br>
            <a:r>
              <a:rPr lang="ru-RU" sz="2800" b="1" dirty="0" smtClean="0"/>
              <a:t>в семье и саду</a:t>
            </a:r>
            <a:br>
              <a:rPr lang="ru-RU" sz="2800" b="1" dirty="0" smtClean="0"/>
            </a:br>
            <a:endParaRPr lang="ru-RU" sz="2800" b="1" dirty="0" smtClean="0"/>
          </a:p>
        </p:txBody>
      </p:sp>
      <p:sp>
        <p:nvSpPr>
          <p:cNvPr id="31746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8658196" cy="5662982"/>
          </a:xfrm>
        </p:spPr>
        <p:txBody>
          <a:bodyPr/>
          <a:lstStyle/>
          <a:p>
            <a:pPr eaLnBrk="1" hangingPunct="1">
              <a:spcBef>
                <a:spcPts val="0"/>
              </a:spcBef>
              <a:buNone/>
            </a:pPr>
            <a:r>
              <a:rPr lang="ru-RU" sz="2400" dirty="0" smtClean="0"/>
              <a:t> </a:t>
            </a:r>
            <a:r>
              <a:rPr lang="ru-RU" sz="2000" dirty="0" smtClean="0"/>
              <a:t>Основной задачей семьи и педагогов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ru-RU" sz="2000" dirty="0" smtClean="0"/>
              <a:t> в это время является приобщение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ru-RU" sz="2000" dirty="0" smtClean="0"/>
              <a:t> ребёнка к здоровому образу жизни,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ru-RU" sz="2000" dirty="0" smtClean="0"/>
              <a:t> а именно: способствовать формированию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ru-RU" sz="2000" dirty="0" smtClean="0"/>
              <a:t> разумного отношения к своему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ru-RU" sz="2000" dirty="0" smtClean="0"/>
              <a:t> организму, ведению здорового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ru-RU" sz="2000" dirty="0" smtClean="0"/>
              <a:t> образа жизни с самого раннего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ru-RU" sz="2000" dirty="0" smtClean="0"/>
              <a:t> детства, получению знаний,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ru-RU" sz="2000" dirty="0" smtClean="0"/>
              <a:t> навыков, основных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ru-RU" sz="2000" dirty="0" smtClean="0"/>
              <a:t> </a:t>
            </a:r>
            <a:r>
              <a:rPr lang="ru-RU" sz="2000" dirty="0" err="1" smtClean="0"/>
              <a:t>санитарно-гигинических</a:t>
            </a:r>
            <a:r>
              <a:rPr lang="ru-RU" sz="2000" dirty="0" smtClean="0"/>
              <a:t>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ru-RU" sz="2000" dirty="0" smtClean="0"/>
              <a:t> норм.</a:t>
            </a:r>
          </a:p>
        </p:txBody>
      </p:sp>
      <p:pic>
        <p:nvPicPr>
          <p:cNvPr id="5" name="Рисунок 4" descr="IMG_20171024_092130.jpg"/>
          <p:cNvPicPr>
            <a:picLocks noChangeAspect="1"/>
          </p:cNvPicPr>
          <p:nvPr/>
        </p:nvPicPr>
        <p:blipFill>
          <a:blip r:embed="rId2" cstate="print"/>
          <a:srcRect r="14369"/>
          <a:stretch>
            <a:fillRect/>
          </a:stretch>
        </p:blipFill>
        <p:spPr>
          <a:xfrm>
            <a:off x="4716016" y="548680"/>
            <a:ext cx="4284984" cy="6116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5122862" cy="633412"/>
          </a:xfrm>
        </p:spPr>
        <p:txBody>
          <a:bodyPr/>
          <a:lstStyle/>
          <a:p>
            <a:pPr eaLnBrk="1" hangingPunct="1"/>
            <a:r>
              <a:rPr lang="ru-RU" sz="3200" b="1" dirty="0" smtClean="0"/>
              <a:t>Здоровый образ жизни</a:t>
            </a:r>
          </a:p>
        </p:txBody>
      </p:sp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250825" y="836613"/>
            <a:ext cx="8651875" cy="20161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dirty="0" smtClean="0"/>
              <a:t>– </a:t>
            </a:r>
            <a:r>
              <a:rPr lang="ru-RU" sz="2800" dirty="0" smtClean="0"/>
              <a:t>это комплекс оздоровительных мероприятий, обеспечивающих гармоничное развитие и укрепление здоровья, повышение работоспособности людей. 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714620"/>
            <a:ext cx="50419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702542"/>
          </a:xfrm>
        </p:spPr>
        <p:txBody>
          <a:bodyPr/>
          <a:lstStyle/>
          <a:p>
            <a:pPr eaLnBrk="1" hangingPunct="1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116633"/>
            <a:ext cx="9144000" cy="1584175"/>
          </a:xfrm>
        </p:spPr>
        <p:txBody>
          <a:bodyPr/>
          <a:lstStyle/>
          <a:p>
            <a:pPr algn="just"/>
            <a:r>
              <a:rPr lang="ru-RU" sz="2400" dirty="0" smtClean="0"/>
              <a:t>Для организации здорового образа жизни рекомендуем использовать различные формы взаимодействия с семьями воспитанников.  </a:t>
            </a:r>
            <a:endParaRPr lang="ru-RU" sz="2400" dirty="0"/>
          </a:p>
        </p:txBody>
      </p:sp>
      <p:pic>
        <p:nvPicPr>
          <p:cNvPr id="10" name="Рисунок 9" descr="IMG-20171030-WA0003.jpg"/>
          <p:cNvPicPr>
            <a:picLocks noChangeAspect="1"/>
          </p:cNvPicPr>
          <p:nvPr/>
        </p:nvPicPr>
        <p:blipFill>
          <a:blip r:embed="rId2" cstate="print"/>
          <a:srcRect t="9051" r="24013"/>
          <a:stretch>
            <a:fillRect/>
          </a:stretch>
        </p:blipFill>
        <p:spPr>
          <a:xfrm>
            <a:off x="4411569" y="1196752"/>
            <a:ext cx="4588415" cy="4118925"/>
          </a:xfrm>
          <a:prstGeom prst="rect">
            <a:avLst/>
          </a:prstGeom>
        </p:spPr>
      </p:pic>
      <p:pic>
        <p:nvPicPr>
          <p:cNvPr id="11" name="Рисунок 10" descr="IMG-20171030-WA0004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14300" r="30313"/>
          <a:stretch>
            <a:fillRect/>
          </a:stretch>
        </p:blipFill>
        <p:spPr>
          <a:xfrm>
            <a:off x="0" y="2492896"/>
            <a:ext cx="4392488" cy="4051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dirty="0" smtClean="0"/>
              <a:t>Спасибо за внимание!</a:t>
            </a:r>
          </a:p>
        </p:txBody>
      </p:sp>
      <p:pic>
        <p:nvPicPr>
          <p:cNvPr id="4" name="Содержимое 3" descr="IMG_20171023_111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104" r="18655"/>
          <a:stretch>
            <a:fillRect/>
          </a:stretch>
        </p:blipFill>
        <p:spPr>
          <a:xfrm>
            <a:off x="1403648" y="1196752"/>
            <a:ext cx="6336704" cy="554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25487"/>
          </a:xfrm>
        </p:spPr>
        <p:txBody>
          <a:bodyPr/>
          <a:lstStyle/>
          <a:p>
            <a:pPr eaLnBrk="1" hangingPunct="1"/>
            <a:r>
              <a:rPr lang="ru-RU" sz="3200" b="1" dirty="0" smtClean="0"/>
              <a:t>Цели оздоровительной работы в ДОУ: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642918"/>
            <a:ext cx="8229600" cy="2714625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400" dirty="0" smtClean="0"/>
              <a:t>расширять и укреплять знания детей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 smtClean="0"/>
              <a:t>      о здоровом образе жизни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400" dirty="0" smtClean="0"/>
              <a:t>совершенствовать физические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 smtClean="0"/>
              <a:t>     способности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400" dirty="0" smtClean="0"/>
              <a:t>воспитывать желание вести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 smtClean="0"/>
              <a:t>      здоровый образ жизни</a:t>
            </a:r>
            <a:endParaRPr lang="ru-RU" sz="2400" dirty="0"/>
          </a:p>
        </p:txBody>
      </p:sp>
      <p:pic>
        <p:nvPicPr>
          <p:cNvPr id="4" name="Рисунок 3" descr="IMG_20171024_092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5544" y="1785926"/>
            <a:ext cx="4425612" cy="4883434"/>
          </a:xfrm>
          <a:prstGeom prst="rect">
            <a:avLst/>
          </a:prstGeom>
        </p:spPr>
      </p:pic>
      <p:pic>
        <p:nvPicPr>
          <p:cNvPr id="5" name="Рисунок 4" descr="IMG_20171023_104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872530"/>
            <a:ext cx="3318638" cy="3771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25"/>
          </a:xfrm>
        </p:spPr>
        <p:txBody>
          <a:bodyPr/>
          <a:lstStyle/>
          <a:p>
            <a:pPr algn="l" eaLnBrk="1" hangingPunct="1"/>
            <a:r>
              <a:rPr lang="ru-RU" sz="2500" b="1" dirty="0" smtClean="0"/>
              <a:t>Здоровый образ жизни</a:t>
            </a:r>
            <a:r>
              <a:rPr lang="ru-RU" sz="2500" dirty="0" smtClean="0"/>
              <a:t> – это индивидуальная система поведения человека, направленная на сохранение и укрепление здоровья</a:t>
            </a:r>
          </a:p>
        </p:txBody>
      </p:sp>
      <p:sp>
        <p:nvSpPr>
          <p:cNvPr id="16395" name="Содержимое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9006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dirty="0" smtClean="0"/>
              <a:t>Составляющие здорового образа жизни: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400" dirty="0" smtClean="0"/>
              <a:t> Двигательная активность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400" dirty="0" smtClean="0"/>
              <a:t>Физическая культура и спорт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400" dirty="0" smtClean="0"/>
              <a:t>Закаливание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400" dirty="0" smtClean="0"/>
              <a:t>Рациональный режим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400" dirty="0" smtClean="0"/>
              <a:t>Рациональное питание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400" dirty="0" smtClean="0"/>
              <a:t>Личная гигиена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400" dirty="0" smtClean="0"/>
              <a:t>Благоприятная психологическая </a:t>
            </a:r>
            <a:endParaRPr lang="ru-RU" sz="24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 smtClean="0">
                <a:latin typeface="Arial" charset="0"/>
              </a:rPr>
              <a:t>     </a:t>
            </a:r>
            <a:r>
              <a:rPr lang="ru-RU" sz="2400" dirty="0" smtClean="0"/>
              <a:t>обстановка в семье и в саду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400" dirty="0" smtClean="0"/>
              <a:t>Экологически грамотное поведение</a:t>
            </a:r>
          </a:p>
          <a:p>
            <a:pPr eaLnBrk="1" hangingPunct="1">
              <a:lnSpc>
                <a:spcPct val="90000"/>
              </a:lnSpc>
              <a:buNone/>
            </a:pPr>
            <a:endParaRPr lang="ru-RU" sz="2400" dirty="0" smtClean="0"/>
          </a:p>
        </p:txBody>
      </p:sp>
      <p:graphicFrame>
        <p:nvGraphicFramePr>
          <p:cNvPr id="16393" name="Object 9"/>
          <p:cNvGraphicFramePr>
            <a:graphicFrameLocks noChangeAspect="1"/>
          </p:cNvGraphicFramePr>
          <p:nvPr/>
        </p:nvGraphicFramePr>
        <p:xfrm>
          <a:off x="2484438" y="1292225"/>
          <a:ext cx="9001125" cy="4729163"/>
        </p:xfrm>
        <a:graphic>
          <a:graphicData uri="http://schemas.openxmlformats.org/presentationml/2006/ole">
            <p:oleObj spid="_x0000_s16393" name="Диаграмма" r:id="rId3" imgW="11795919" imgH="6195107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792162"/>
          </a:xfrm>
        </p:spPr>
        <p:txBody>
          <a:bodyPr/>
          <a:lstStyle/>
          <a:p>
            <a:pPr eaLnBrk="1" hangingPunct="1"/>
            <a:r>
              <a:rPr lang="ru-RU" sz="2900" b="1" dirty="0" smtClean="0"/>
              <a:t>Двигательная активность</a:t>
            </a:r>
            <a:br>
              <a:rPr lang="ru-RU" sz="2900" b="1" dirty="0" smtClean="0"/>
            </a:br>
            <a:r>
              <a:rPr lang="ru-RU" sz="2900" b="1" dirty="0" smtClean="0"/>
              <a:t>Физическая культура и спорт</a:t>
            </a:r>
            <a:endParaRPr lang="ru-RU" sz="3600" b="1" dirty="0" smtClean="0">
              <a:latin typeface="Arial" charset="0"/>
            </a:endParaRP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250825" y="981075"/>
            <a:ext cx="8642350" cy="2019297"/>
          </a:xfrm>
        </p:spPr>
        <p:txBody>
          <a:bodyPr/>
          <a:lstStyle/>
          <a:p>
            <a:pPr eaLnBrk="1" hangingPunct="1">
              <a:spcBef>
                <a:spcPts val="0"/>
              </a:spcBef>
              <a:buFont typeface="Arial" charset="0"/>
              <a:buNone/>
            </a:pPr>
            <a:r>
              <a:rPr lang="ru-RU" sz="2600" dirty="0" smtClean="0"/>
              <a:t>Это эффективные средства сохранения и укрепления здоровья.</a:t>
            </a:r>
          </a:p>
          <a:p>
            <a:pPr eaLnBrk="1" hangingPunct="1">
              <a:spcBef>
                <a:spcPts val="0"/>
              </a:spcBef>
              <a:buFont typeface="Arial" charset="0"/>
              <a:buNone/>
            </a:pPr>
            <a:r>
              <a:rPr lang="ru-RU" sz="2600" dirty="0" smtClean="0"/>
              <a:t>Им принадлежит первостепенная роль среди факторов, влияющих на рост, развитие и состояние здоровья детей и подростков.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000372"/>
            <a:ext cx="2751139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20171024_093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2786058"/>
            <a:ext cx="5429288" cy="364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857388"/>
          </a:xfrm>
        </p:spPr>
        <p:txBody>
          <a:bodyPr/>
          <a:lstStyle/>
          <a:p>
            <a:pPr eaLnBrk="1" hangingPunct="1"/>
            <a:r>
              <a:rPr lang="ru-RU" sz="2400" dirty="0" smtClean="0"/>
              <a:t>Средства двигательной активности:</a:t>
            </a:r>
            <a:br>
              <a:rPr lang="ru-RU" sz="2400" dirty="0" smtClean="0"/>
            </a:br>
            <a:r>
              <a:rPr lang="ru-RU" sz="2400" dirty="0" smtClean="0"/>
              <a:t>физические упражнения, физкультминутки</a:t>
            </a:r>
            <a:br>
              <a:rPr lang="ru-RU" sz="2400" dirty="0" smtClean="0"/>
            </a:br>
            <a:r>
              <a:rPr lang="ru-RU" sz="2400" dirty="0" smtClean="0"/>
              <a:t>эмоциональные разрядки, гимнастика, прогулки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1843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84" y="1700808"/>
            <a:ext cx="3689282" cy="468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4064248" cy="482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Содержимое 3" descr="IMG_20171024_0938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6632"/>
            <a:ext cx="4318000" cy="3238500"/>
          </a:xfrm>
        </p:spPr>
      </p:pic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0"/>
            <a:ext cx="2572891" cy="343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393036"/>
            <a:ext cx="4438204" cy="332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Заголовок 1"/>
          <p:cNvSpPr>
            <a:spLocks noGrp="1"/>
          </p:cNvSpPr>
          <p:nvPr>
            <p:ph type="title"/>
          </p:nvPr>
        </p:nvSpPr>
        <p:spPr>
          <a:xfrm>
            <a:off x="250825" y="-26988"/>
            <a:ext cx="8569325" cy="1143001"/>
          </a:xfrm>
        </p:spPr>
        <p:txBody>
          <a:bodyPr/>
          <a:lstStyle/>
          <a:p>
            <a:pPr eaLnBrk="1" hangingPunct="1"/>
            <a:r>
              <a:rPr lang="ru-RU" sz="3000" b="1" dirty="0" smtClean="0"/>
              <a:t>Закаливание повышает устойчивость организма к природным факторам.</a:t>
            </a:r>
          </a:p>
        </p:txBody>
      </p:sp>
      <p:pic>
        <p:nvPicPr>
          <p:cNvPr id="20493" name="Picture 7"/>
          <p:cNvPicPr>
            <a:picLocks noChangeAspect="1" noChangeArrowheads="1"/>
          </p:cNvPicPr>
          <p:nvPr/>
        </p:nvPicPr>
        <p:blipFill>
          <a:blip r:embed="rId3" cstate="print"/>
          <a:srcRect l="19521" t="28035" b="-92"/>
          <a:stretch>
            <a:fillRect/>
          </a:stretch>
        </p:blipFill>
        <p:spPr bwMode="auto">
          <a:xfrm>
            <a:off x="1517650" y="2708275"/>
            <a:ext cx="579120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91" name="Object 11"/>
          <p:cNvGraphicFramePr>
            <a:graphicFrameLocks noChangeAspect="1"/>
          </p:cNvGraphicFramePr>
          <p:nvPr/>
        </p:nvGraphicFramePr>
        <p:xfrm>
          <a:off x="1474788" y="1052513"/>
          <a:ext cx="5976937" cy="1544637"/>
        </p:xfrm>
        <a:graphic>
          <a:graphicData uri="http://schemas.openxmlformats.org/presentationml/2006/ole">
            <p:oleObj spid="_x0000_s20491" name="Visio" r:id="rId4" imgW="5977685" imgH="154411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7663"/>
            <a:ext cx="8229600" cy="3444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 smtClean="0"/>
              <a:t>Принципы закаливания:</a:t>
            </a:r>
            <a:endParaRPr lang="ru-RU" sz="2800" dirty="0" smtClean="0"/>
          </a:p>
        </p:txBody>
      </p:sp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 cstate="print"/>
          <a:srcRect t="13989"/>
          <a:stretch>
            <a:fillRect/>
          </a:stretch>
        </p:blipFill>
        <p:spPr bwMode="auto">
          <a:xfrm>
            <a:off x="1331913" y="2997200"/>
            <a:ext cx="561657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Заголовок 1"/>
          <p:cNvSpPr>
            <a:spLocks/>
          </p:cNvSpPr>
          <p:nvPr/>
        </p:nvSpPr>
        <p:spPr bwMode="auto">
          <a:xfrm>
            <a:off x="714348" y="1714488"/>
            <a:ext cx="82296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ü"/>
            </a:pPr>
            <a:r>
              <a:rPr lang="ru-RU" sz="2600" dirty="0">
                <a:latin typeface="Calibri" pitchFamily="34" charset="0"/>
              </a:rPr>
              <a:t> Постепенность закаливающих </a:t>
            </a:r>
            <a:r>
              <a:rPr lang="ru-RU" sz="2600" dirty="0" smtClean="0">
                <a:latin typeface="Calibri" pitchFamily="34" charset="0"/>
              </a:rPr>
              <a:t>процедур</a:t>
            </a:r>
          </a:p>
          <a:p>
            <a:pPr>
              <a:buFont typeface="Wingdings" pitchFamily="2" charset="2"/>
              <a:buChar char="ü"/>
            </a:pPr>
            <a:r>
              <a:rPr lang="ru-RU" sz="2600" dirty="0" smtClean="0">
                <a:latin typeface="Calibri" pitchFamily="34" charset="0"/>
              </a:rPr>
              <a:t>Систематичность </a:t>
            </a:r>
          </a:p>
          <a:p>
            <a:pPr>
              <a:buFont typeface="Wingdings" pitchFamily="2" charset="2"/>
              <a:buChar char="ü"/>
            </a:pPr>
            <a:r>
              <a:rPr lang="ru-RU" sz="2600" dirty="0" smtClean="0">
                <a:latin typeface="Calibri" pitchFamily="34" charset="0"/>
              </a:rPr>
              <a:t>Последовательность </a:t>
            </a:r>
          </a:p>
          <a:p>
            <a:pPr>
              <a:buFont typeface="Wingdings" pitchFamily="2" charset="2"/>
              <a:buChar char="ü"/>
            </a:pPr>
            <a:r>
              <a:rPr lang="ru-RU" sz="2600" dirty="0" smtClean="0">
                <a:latin typeface="Calibri" pitchFamily="34" charset="0"/>
              </a:rPr>
              <a:t>Комплексность </a:t>
            </a:r>
          </a:p>
          <a:p>
            <a:pPr>
              <a:buFont typeface="Wingdings" pitchFamily="2" charset="2"/>
              <a:buChar char="ü"/>
            </a:pPr>
            <a:r>
              <a:rPr lang="ru-RU" sz="2600" dirty="0" smtClean="0">
                <a:latin typeface="Calibri" pitchFamily="34" charset="0"/>
              </a:rPr>
              <a:t>Учёт индивидуальных особенностей ребёнка</a:t>
            </a:r>
          </a:p>
          <a:p>
            <a:r>
              <a:rPr lang="ru-RU" sz="2600" dirty="0">
                <a:latin typeface="Calibri" pitchFamily="34" charset="0"/>
              </a:rPr>
              <a:t/>
            </a:r>
            <a:br>
              <a:rPr lang="ru-RU" sz="2600" dirty="0">
                <a:latin typeface="Calibri" pitchFamily="34" charset="0"/>
              </a:rPr>
            </a:br>
            <a:r>
              <a:rPr lang="ru-RU" sz="2600" dirty="0">
                <a:latin typeface="Calibri" pitchFamily="34" charset="0"/>
              </a:rPr>
              <a:t> </a:t>
            </a:r>
            <a:br>
              <a:rPr lang="ru-RU" sz="2600" dirty="0">
                <a:latin typeface="Calibri" pitchFamily="34" charset="0"/>
              </a:rPr>
            </a:br>
            <a:r>
              <a:rPr lang="ru-RU" sz="2600" dirty="0">
                <a:latin typeface="Calibri" pitchFamily="34" charset="0"/>
              </a:rPr>
              <a:t> </a:t>
            </a:r>
            <a:br>
              <a:rPr lang="ru-RU" sz="2600" dirty="0">
                <a:latin typeface="Calibri" pitchFamily="34" charset="0"/>
              </a:rPr>
            </a:br>
            <a:r>
              <a:rPr lang="ru-RU" sz="2600" dirty="0">
                <a:latin typeface="Calibri" pitchFamily="34" charset="0"/>
              </a:rPr>
              <a:t> </a:t>
            </a:r>
            <a:br>
              <a:rPr lang="ru-RU" sz="2600" dirty="0">
                <a:latin typeface="Calibri" pitchFamily="34" charset="0"/>
              </a:rPr>
            </a:br>
            <a:endParaRPr lang="ru-RU" sz="2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</TotalTime>
  <Words>487</Words>
  <Application>Microsoft Office PowerPoint</Application>
  <PresentationFormat>Экран (4:3)</PresentationFormat>
  <Paragraphs>76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Тема Office</vt:lpstr>
      <vt:lpstr>Диаграмма</vt:lpstr>
      <vt:lpstr>Visio</vt:lpstr>
      <vt:lpstr>«Формирование привычки к здоровому образу жизни у детей дошкольного возраста (особенности работы в ДОУ)» (из опыта работы) </vt:lpstr>
      <vt:lpstr>Здоровый образ жизни</vt:lpstr>
      <vt:lpstr>Цели оздоровительной работы в ДОУ:</vt:lpstr>
      <vt:lpstr>Здоровый образ жизни – это индивидуальная система поведения человека, направленная на сохранение и укрепление здоровья</vt:lpstr>
      <vt:lpstr>Двигательная активность Физическая культура и спорт</vt:lpstr>
      <vt:lpstr>Средства двигательной активности: физические упражнения, физкультминутки эмоциональные разрядки, гимнастика, прогулки  </vt:lpstr>
      <vt:lpstr>Слайд 7</vt:lpstr>
      <vt:lpstr>Закаливание повышает устойчивость организма к природным факторам.</vt:lpstr>
      <vt:lpstr>Принципы закаливания:</vt:lpstr>
      <vt:lpstr>Пребывание детей на воздухе  - это использование естественных факторов природы для оздоровления и закаливания организма. Утренняя гимнастика способствует воспитанию у детей потребности к здоровому образу жизни. </vt:lpstr>
      <vt:lpstr>Режим – это правильное чередование периодов работы и отдыха.</vt:lpstr>
      <vt:lpstr>Сон – важное условие для здоровья, бодрости и высокой работоспособности человека.</vt:lpstr>
      <vt:lpstr>После того, как дети проснулись, проводится гимнастика пробуждения – это специально сконструированный комплекс упражнений, позволяющий постепенно разогреть мышцы и поднять настроение.</vt:lpstr>
      <vt:lpstr>Самомассаж</vt:lpstr>
      <vt:lpstr>Рациональное питание</vt:lpstr>
      <vt:lpstr>Личная гигиена</vt:lpstr>
      <vt:lpstr>Экологически грамотное поведение:</vt:lpstr>
      <vt:lpstr>Здоровьесберегающие технологии</vt:lpstr>
      <vt:lpstr>Благоприятная психологическая обстановка  в семье и саду </vt:lpstr>
      <vt:lpstr> </vt:lpstr>
      <vt:lpstr>Спасибо за внимание!</vt:lpstr>
    </vt:vector>
  </TitlesOfParts>
  <Company>АмГПГУ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привычки к здоровому образу жизни у детей дошкольного возраста (особенности работы в ДОУ)</dc:title>
  <dc:creator>Павлова Анастасия Викторовна</dc:creator>
  <cp:lastModifiedBy>Admin</cp:lastModifiedBy>
  <cp:revision>63</cp:revision>
  <dcterms:created xsi:type="dcterms:W3CDTF">2017-10-25T08:00:55Z</dcterms:created>
  <dcterms:modified xsi:type="dcterms:W3CDTF">2017-10-30T22:08:16Z</dcterms:modified>
</cp:coreProperties>
</file>