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62" r:id="rId5"/>
    <p:sldId id="308" r:id="rId6"/>
    <p:sldId id="306" r:id="rId7"/>
    <p:sldId id="307" r:id="rId8"/>
    <p:sldId id="267" r:id="rId9"/>
    <p:sldId id="318" r:id="rId10"/>
    <p:sldId id="261" r:id="rId11"/>
    <p:sldId id="275" r:id="rId12"/>
    <p:sldId id="260" r:id="rId13"/>
    <p:sldId id="259" r:id="rId14"/>
    <p:sldId id="263" r:id="rId15"/>
    <p:sldId id="309" r:id="rId16"/>
    <p:sldId id="310" r:id="rId17"/>
    <p:sldId id="264" r:id="rId18"/>
    <p:sldId id="265" r:id="rId19"/>
    <p:sldId id="258" r:id="rId20"/>
    <p:sldId id="324" r:id="rId21"/>
    <p:sldId id="333" r:id="rId22"/>
    <p:sldId id="319" r:id="rId23"/>
    <p:sldId id="268" r:id="rId24"/>
    <p:sldId id="332" r:id="rId25"/>
    <p:sldId id="331" r:id="rId26"/>
    <p:sldId id="322" r:id="rId27"/>
    <p:sldId id="320" r:id="rId28"/>
    <p:sldId id="323" r:id="rId29"/>
    <p:sldId id="32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764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класс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Русский язык</c:v>
                </c:pt>
                <c:pt idx="1">
                  <c:v>Математика</c:v>
                </c:pt>
                <c:pt idx="2">
                  <c:v>Английский язык</c:v>
                </c:pt>
                <c:pt idx="3">
                  <c:v>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</c:v>
                </c:pt>
                <c:pt idx="1">
                  <c:v>12</c:v>
                </c:pt>
                <c:pt idx="2">
                  <c:v>4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класс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Русский язык</c:v>
                </c:pt>
                <c:pt idx="1">
                  <c:v>Математика</c:v>
                </c:pt>
                <c:pt idx="2">
                  <c:v>Английский язык</c:v>
                </c:pt>
                <c:pt idx="3">
                  <c:v>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23</c:v>
                </c:pt>
                <c:pt idx="1">
                  <c:v>21</c:v>
                </c:pt>
                <c:pt idx="2">
                  <c:v>17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594560"/>
        <c:axId val="8596096"/>
        <c:axId val="0"/>
      </c:bar3DChart>
      <c:catAx>
        <c:axId val="8594560"/>
        <c:scaling>
          <c:orientation val="minMax"/>
        </c:scaling>
        <c:delete val="0"/>
        <c:axPos val="b"/>
        <c:majorTickMark val="out"/>
        <c:minorTickMark val="none"/>
        <c:tickLblPos val="nextTo"/>
        <c:crossAx val="8596096"/>
        <c:crosses val="autoZero"/>
        <c:auto val="1"/>
        <c:lblAlgn val="ctr"/>
        <c:lblOffset val="100"/>
        <c:noMultiLvlLbl val="0"/>
      </c:catAx>
      <c:valAx>
        <c:axId val="8596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5945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C69-8FB0-4B46-B417-71FFA9A5B2AE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559B-37EC-4601-BE42-EDF9B82E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452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C69-8FB0-4B46-B417-71FFA9A5B2AE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559B-37EC-4601-BE42-EDF9B82E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582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C69-8FB0-4B46-B417-71FFA9A5B2AE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559B-37EC-4601-BE42-EDF9B82E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108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C69-8FB0-4B46-B417-71FFA9A5B2AE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559B-37EC-4601-BE42-EDF9B82E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202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C69-8FB0-4B46-B417-71FFA9A5B2AE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559B-37EC-4601-BE42-EDF9B82E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21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C69-8FB0-4B46-B417-71FFA9A5B2AE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559B-37EC-4601-BE42-EDF9B82E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9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C69-8FB0-4B46-B417-71FFA9A5B2AE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559B-37EC-4601-BE42-EDF9B82E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403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C69-8FB0-4B46-B417-71FFA9A5B2AE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559B-37EC-4601-BE42-EDF9B82E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095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C69-8FB0-4B46-B417-71FFA9A5B2AE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559B-37EC-4601-BE42-EDF9B82E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4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C69-8FB0-4B46-B417-71FFA9A5B2AE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559B-37EC-4601-BE42-EDF9B82E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352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CC69-8FB0-4B46-B417-71FFA9A5B2AE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559B-37EC-4601-BE42-EDF9B82E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02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6CC69-8FB0-4B46-B417-71FFA9A5B2AE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2559B-37EC-4601-BE42-EDF9B82E9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70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679/00113100-ee97e65e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1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49356" y="1484784"/>
            <a:ext cx="7753020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Повышение познавательной активности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учащихся 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посредством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внеурочной деятельности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960" y="5229200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Подготовила   учитель   начальных   классов МБОУ гимназии №1 им. Ю.А. Гагарина</a:t>
            </a:r>
          </a:p>
          <a:p>
            <a:r>
              <a:rPr lang="ru-RU" b="1" smtClean="0"/>
              <a:t>Тюканько   Светлана   Григорьевна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9744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196752"/>
            <a:ext cx="79208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Внеурочная деятельность даёт широкие возможности для всестороннего развития познавательной активности, так как она не ограничена учебной программой и временем.</a:t>
            </a:r>
          </a:p>
        </p:txBody>
      </p:sp>
    </p:spTree>
    <p:extLst>
      <p:ext uri="{BB962C8B-B14F-4D97-AF65-F5344CB8AC3E}">
        <p14:creationId xmlns:p14="http://schemas.microsoft.com/office/powerpoint/2010/main" val="78249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260648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Цели внеклассной работы: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1412776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1. это полезное для ребёнка провождение времени, развитие и становление его личности, </a:t>
            </a:r>
          </a:p>
          <a:p>
            <a:r>
              <a:rPr lang="ru-RU" sz="3600" b="1" dirty="0"/>
              <a:t>2. это стимулирование интереса и поддержание высокой мотивации в изучении предмета. </a:t>
            </a:r>
          </a:p>
        </p:txBody>
      </p:sp>
    </p:spTree>
    <p:extLst>
      <p:ext uri="{BB962C8B-B14F-4D97-AF65-F5344CB8AC3E}">
        <p14:creationId xmlns:p14="http://schemas.microsoft.com/office/powerpoint/2010/main" val="29602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942966"/>
            <a:ext cx="864095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Формируется интерес учащегося к учебе;</a:t>
            </a:r>
          </a:p>
          <a:p>
            <a:pPr lvl="0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Формируются предметные,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личностные  умения и навыки;</a:t>
            </a:r>
          </a:p>
          <a:p>
            <a:pPr lvl="0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Развиваются творческие способности учащегося;</a:t>
            </a:r>
          </a:p>
          <a:p>
            <a:pPr lvl="0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Снимается психологический барьер при выступлениях на публике;</a:t>
            </a:r>
          </a:p>
          <a:p>
            <a:pPr lvl="0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Формируется духовно – нравственное воспитание учащихся.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974" y="188640"/>
            <a:ext cx="82860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Внеурочная деятельность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детей: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039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313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371729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Реализовывать новые стандарты;</a:t>
            </a:r>
          </a:p>
          <a:p>
            <a:pPr lvl="0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Стимулировать работу учащихся;</a:t>
            </a:r>
          </a:p>
          <a:p>
            <a:pPr lvl="0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понять и сблизиться со своими учащимися.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32656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Внеурочная деятельность </a:t>
            </a:r>
          </a:p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учителя: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157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88204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Формы внеклассной работы: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276" y="1205642"/>
            <a:ext cx="38164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индивидуальная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F:\Фото\Жукова Кира\2 класс\Конкурс Профессия будущег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77" y="2492896"/>
            <a:ext cx="4294191" cy="32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Фото\Аленкуц Соня\2 класс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830" y="1222655"/>
            <a:ext cx="3930046" cy="52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2132856"/>
            <a:ext cx="43962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Подготовка сообщения </a:t>
            </a:r>
            <a:r>
              <a:rPr lang="ru-RU" sz="2800" b="1" dirty="0"/>
              <a:t>или </a:t>
            </a:r>
            <a:r>
              <a:rPr lang="ru-RU" sz="2800" b="1" dirty="0" smtClean="0"/>
              <a:t>доклада, </a:t>
            </a:r>
          </a:p>
          <a:p>
            <a:r>
              <a:rPr lang="ru-RU" sz="2800" b="1" dirty="0" smtClean="0"/>
              <a:t>участие в различных конкурсах, </a:t>
            </a:r>
          </a:p>
          <a:p>
            <a:r>
              <a:rPr lang="ru-RU" sz="2800" b="1" dirty="0" smtClean="0"/>
              <a:t>оформление стенгазет и т.д.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56342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88204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Формы внеклассной работы: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276" y="1205642"/>
            <a:ext cx="38164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групповая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988840"/>
            <a:ext cx="43962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имеет четкую организационную структуру и относительно постоянный состав участников, объединенных общими </a:t>
            </a:r>
            <a:r>
              <a:rPr lang="ru-RU" sz="2800" b="1" dirty="0" smtClean="0"/>
              <a:t>интересами</a:t>
            </a:r>
          </a:p>
          <a:p>
            <a:r>
              <a:rPr lang="ru-RU" sz="2800" b="1" dirty="0" smtClean="0"/>
              <a:t>(клубы, кружки)</a:t>
            </a:r>
            <a:endParaRPr lang="ru-RU" sz="2800" b="1" dirty="0"/>
          </a:p>
        </p:txBody>
      </p:sp>
      <p:pic>
        <p:nvPicPr>
          <p:cNvPr id="2050" name="Picture 2" descr="F:\Фото\Сербинович Архип\2 класс\волонтер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64" y="1298493"/>
            <a:ext cx="4338991" cy="562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13575"/>
            <a:ext cx="8857418" cy="664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44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88204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Формы внеклассной работы: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276" y="1205642"/>
            <a:ext cx="38164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массовая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823" y="1790417"/>
            <a:ext cx="49065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не </a:t>
            </a:r>
            <a:r>
              <a:rPr lang="ru-RU" sz="2800" b="1" dirty="0" smtClean="0"/>
              <a:t>имеет </a:t>
            </a:r>
            <a:r>
              <a:rPr lang="ru-RU" sz="2800" b="1" dirty="0"/>
              <a:t>четкой организационной структуры. </a:t>
            </a:r>
            <a:endParaRPr lang="ru-RU" sz="2800" b="1" dirty="0" smtClean="0"/>
          </a:p>
          <a:p>
            <a:r>
              <a:rPr lang="ru-RU" sz="2800" b="1" dirty="0" smtClean="0"/>
              <a:t>К </a:t>
            </a:r>
            <a:r>
              <a:rPr lang="ru-RU" sz="2800" b="1" dirty="0"/>
              <a:t>ним относят такие мероприятия как вечера художественной самодеятельности, фестивали, конкурсы, карнавалы, тематические вечера  и т.п.. Эти мероприятия проводятся эпизодически.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489" y="1790417"/>
            <a:ext cx="6757352" cy="506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33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" y="-72189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sz="2400" b="1" dirty="0">
                <a:solidFill>
                  <a:srgbClr val="0070C0"/>
                </a:solidFill>
              </a:rPr>
              <a:t>Традиционной формой массовой работы являются школьные праздники</a:t>
            </a:r>
            <a:r>
              <a:rPr lang="ru-RU" sz="2400" b="1" dirty="0" smtClean="0">
                <a:solidFill>
                  <a:srgbClr val="0070C0"/>
                </a:solidFill>
              </a:rPr>
              <a:t>. </a:t>
            </a:r>
            <a:r>
              <a:rPr lang="ru-RU" sz="2400" b="1" dirty="0">
                <a:solidFill>
                  <a:srgbClr val="0070C0"/>
                </a:solidFill>
              </a:rPr>
              <a:t>Они расширяют кругозор детей и подростков, вызывают чувство приобщения к жизни </a:t>
            </a:r>
            <a:r>
              <a:rPr lang="ru-RU" sz="2400" b="1" dirty="0" smtClean="0">
                <a:solidFill>
                  <a:srgbClr val="0070C0"/>
                </a:solidFill>
              </a:rPr>
              <a:t>страны.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60977"/>
            <a:ext cx="5760640" cy="43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10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04664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Внеклассная работа расширяет  кругозор учащихся, развивает их творческие способности и т.д.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2922833"/>
            <a:ext cx="51125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Широко используются конкурсы, олимпиады, смотры. </a:t>
            </a:r>
          </a:p>
        </p:txBody>
      </p:sp>
    </p:spTree>
    <p:extLst>
      <p:ext uri="{BB962C8B-B14F-4D97-AF65-F5344CB8AC3E}">
        <p14:creationId xmlns:p14="http://schemas.microsoft.com/office/powerpoint/2010/main" val="120419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8" y="-72189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61658" y="188640"/>
            <a:ext cx="4779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Классные часы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F:\Фото\Аленкуц Соня\2 класс\на выставк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470601" cy="33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Фото\Аленкуц Соня\2 класс\новый го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27814"/>
            <a:ext cx="5271552" cy="395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7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2927" y="332656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Внеклассная  работа в начальной школе: увлекательно и полезно</a:t>
            </a:r>
            <a:r>
              <a:rPr lang="ru-RU" sz="4000" b="1" dirty="0" smtClean="0"/>
              <a:t>.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«…</a:t>
            </a:r>
            <a:r>
              <a:rPr lang="ru-RU" sz="4000" b="1" dirty="0">
                <a:solidFill>
                  <a:srgbClr val="FF0000"/>
                </a:solidFill>
              </a:rPr>
              <a:t>замечательные, блестящие уроки есть там, </a:t>
            </a:r>
            <a:r>
              <a:rPr lang="ru-RU" sz="4000" b="1" dirty="0" smtClean="0">
                <a:solidFill>
                  <a:srgbClr val="FF0000"/>
                </a:solidFill>
              </a:rPr>
              <a:t>где </a:t>
            </a:r>
            <a:r>
              <a:rPr lang="ru-RU" sz="4000" b="1" dirty="0">
                <a:solidFill>
                  <a:srgbClr val="FF0000"/>
                </a:solidFill>
              </a:rPr>
              <a:t>имеется еще что-то замечательное, кроме уроков,</a:t>
            </a:r>
            <a:r>
              <a:rPr lang="ru-RU" sz="4000" b="1" dirty="0"/>
              <a:t> </a:t>
            </a:r>
            <a:r>
              <a:rPr lang="ru-RU" sz="4000" b="1" dirty="0" smtClean="0">
                <a:solidFill>
                  <a:srgbClr val="002060"/>
                </a:solidFill>
              </a:rPr>
              <a:t>где </a:t>
            </a:r>
            <a:r>
              <a:rPr lang="ru-RU" sz="4000" b="1" dirty="0">
                <a:solidFill>
                  <a:srgbClr val="002060"/>
                </a:solidFill>
              </a:rPr>
              <a:t>имеются и применяются самые разнообразные </a:t>
            </a:r>
            <a:r>
              <a:rPr lang="ru-RU" sz="4000" b="1" dirty="0" smtClean="0">
                <a:solidFill>
                  <a:srgbClr val="002060"/>
                </a:solidFill>
              </a:rPr>
              <a:t>формы </a:t>
            </a:r>
            <a:r>
              <a:rPr lang="ru-RU" sz="4000" b="1" dirty="0">
                <a:solidFill>
                  <a:srgbClr val="002060"/>
                </a:solidFill>
              </a:rPr>
              <a:t>развития учащихся вне уроков".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/>
              <a:t>                              </a:t>
            </a:r>
            <a:r>
              <a:rPr lang="ru-RU" dirty="0"/>
              <a:t>          </a:t>
            </a:r>
            <a:r>
              <a:rPr lang="ru-RU" sz="4000" b="1" dirty="0" err="1"/>
              <a:t>В.А.Сухомлинский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0432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313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f.mypage.ru/4a0bb573ca80675a86418cb7daa2bad0_470c506a46cb53fca8285c2bd43413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3330"/>
            <a:ext cx="7776864" cy="435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ravobraz.ru/wp-content/uploads/2016/10/bibliote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122" y="3720207"/>
            <a:ext cx="4683878" cy="313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49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mycdn.me/image?id=864493857479&amp;t=0&amp;plc=WEB&amp;tkn=*QFczjxvdyJRsV7dU9ulDNpGPJ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"/>
            <a:ext cx="9149395" cy="685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15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0" y="4584"/>
            <a:ext cx="9144000" cy="685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 rot="21435121">
            <a:off x="117116" y="2060849"/>
            <a:ext cx="50954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Соревновательный момент</a:t>
            </a:r>
            <a:endParaRPr lang="ru-RU" sz="2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990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48"/>
            <a:ext cx="9144000" cy="685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680312"/>
            <a:ext cx="54074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Подготовка к выставке</a:t>
            </a:r>
            <a:endParaRPr lang="ru-RU" sz="40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963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313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mycdn.me/image?id=852759250501&amp;t=3&amp;plc=WEB&amp;tkn=*B694dBt04LUkJPbGoNoem5d1Ca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67" y="0"/>
            <a:ext cx="4764021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mycdn.me/image?id=854772832581&amp;t=3&amp;plc=WEB&amp;tkn=*_5sRf2KzTq6frZYHrR3A-CmW1G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573016"/>
            <a:ext cx="4426120" cy="331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254" y="404664"/>
            <a:ext cx="468339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Наблюдение, опыты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30" name="Picture 6" descr="https://i.mycdn.me/image?id=849514761797&amp;t=52&amp;plc=WEB&amp;tkn=*bfI_l5LW1L1Jf0vRxvp_saLwlow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9"/>
          <a:stretch/>
        </p:blipFill>
        <p:spPr bwMode="auto">
          <a:xfrm>
            <a:off x="4410067" y="3573016"/>
            <a:ext cx="4733933" cy="329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9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313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Фото\Мне\Люд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21"/>
            <a:ext cx="9203191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3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313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8" t="5469" r="38067" b="10937"/>
          <a:stretch/>
        </p:blipFill>
        <p:spPr bwMode="auto">
          <a:xfrm>
            <a:off x="1400175" y="6102"/>
            <a:ext cx="634365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49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313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7" t="5469" r="14861" b="6770"/>
          <a:stretch/>
        </p:blipFill>
        <p:spPr bwMode="auto">
          <a:xfrm>
            <a:off x="0" y="-62314"/>
            <a:ext cx="9143999" cy="693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27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313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976688558"/>
              </p:ext>
            </p:extLst>
          </p:nvPr>
        </p:nvGraphicFramePr>
        <p:xfrm>
          <a:off x="539552" y="1196752"/>
          <a:ext cx="8064896" cy="4264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3849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313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mycdn.me/image?id=866195273541&amp;t=3&amp;plc=WEB&amp;tkn=*w-Vw8rjHdxzwqxviPfkImvC-8a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274"/>
            <a:ext cx="4600073" cy="345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mage?id=837600573509&amp;t=3&amp;plc=WEB&amp;tkn=*8f8pbKdjWk_53p3CRD_qpWaK2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200" y="3402781"/>
            <a:ext cx="6130351" cy="344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49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Что такое познавательная активность? Познавательная активность – это избирате..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5" cy="66693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Горизонтальный свиток 1"/>
          <p:cNvSpPr/>
          <p:nvPr/>
        </p:nvSpPr>
        <p:spPr>
          <a:xfrm>
            <a:off x="611560" y="1556792"/>
            <a:ext cx="8064896" cy="458112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73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03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8881" y="548680"/>
            <a:ext cx="85540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Уровни познавательной активности</a:t>
            </a:r>
            <a:endParaRPr lang="ru-RU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195011"/>
            <a:ext cx="7416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Обучающиеся проявляют открытый</a:t>
            </a:r>
            <a:r>
              <a:rPr lang="ru-RU" sz="2400" b="1" dirty="0"/>
              <a:t>, непосредственный интерес к новым фактам, занимательным явлениям, которые фигурируют в информации, получаемой учениками на уроке. С ним связана также репродуктивная деятельность учащихся. </a:t>
            </a:r>
          </a:p>
        </p:txBody>
      </p:sp>
      <p:pic>
        <p:nvPicPr>
          <p:cNvPr id="4098" name="Picture 2" descr="F:\Фото\Аленкуц Соня\1 класс\IMG_46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752" y="3284984"/>
            <a:ext cx="5380513" cy="358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5058" y="3324162"/>
            <a:ext cx="307703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Низкий уровень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3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03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8881" y="548680"/>
            <a:ext cx="85540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Уровни познавательной активности</a:t>
            </a:r>
            <a:endParaRPr lang="ru-RU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195011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19283" y="4495673"/>
            <a:ext cx="59766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Средний уровень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6694" y="1397675"/>
            <a:ext cx="78537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Указанный уровень можно назвать стадией описательства, в которой фиксация внешних признаков и существенных свойств изучаемого находится на равных началах, причем учащиеся становятся способными к самостоятельному дедуктивному подходу в изучении. </a:t>
            </a:r>
          </a:p>
        </p:txBody>
      </p:sp>
    </p:spTree>
    <p:extLst>
      <p:ext uri="{BB962C8B-B14F-4D97-AF65-F5344CB8AC3E}">
        <p14:creationId xmlns:p14="http://schemas.microsoft.com/office/powerpoint/2010/main" val="229052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03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8881" y="548680"/>
            <a:ext cx="85540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Уровни познавательной активности</a:t>
            </a:r>
            <a:endParaRPr lang="ru-RU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19284" y="4611331"/>
            <a:ext cx="59766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Высокий уровень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9216" y="1502788"/>
            <a:ext cx="829340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Интерес </a:t>
            </a:r>
            <a:r>
              <a:rPr lang="ru-RU" sz="2800" b="1" dirty="0"/>
              <a:t>ученика к причинно-следственным связям, к выявлению закономерностей, к установлению общих принципов явлений, действующих в различных условиях. Этот уровень сопряжен с элементами исследовательской творческой деятельности, с приобретением новых и совершенствованием прежних способов учения. </a:t>
            </a:r>
          </a:p>
        </p:txBody>
      </p:sp>
    </p:spTree>
    <p:extLst>
      <p:ext uri="{BB962C8B-B14F-4D97-AF65-F5344CB8AC3E}">
        <p14:creationId xmlns:p14="http://schemas.microsoft.com/office/powerpoint/2010/main" val="319241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692696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Темы исследовательских работ: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7302" y="1277471"/>
            <a:ext cx="79531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История лыж</a:t>
            </a:r>
          </a:p>
          <a:p>
            <a:endParaRPr lang="ru-RU" sz="2400" b="1" dirty="0"/>
          </a:p>
          <a:p>
            <a:r>
              <a:rPr lang="ru-RU" sz="2400" b="1" dirty="0" smtClean="0"/>
              <a:t>Кошки и их предки</a:t>
            </a:r>
          </a:p>
          <a:p>
            <a:endParaRPr lang="ru-RU" sz="2400" b="1" dirty="0"/>
          </a:p>
          <a:p>
            <a:r>
              <a:rPr lang="ru-RU" sz="2400" b="1" dirty="0" smtClean="0"/>
              <a:t>Алоэ или столетник?</a:t>
            </a:r>
          </a:p>
          <a:p>
            <a:endParaRPr lang="ru-RU" sz="2400" b="1" dirty="0"/>
          </a:p>
          <a:p>
            <a:r>
              <a:rPr lang="ru-RU" sz="2400" b="1" dirty="0" smtClean="0"/>
              <a:t>История одного инструмента (гитара)</a:t>
            </a:r>
          </a:p>
          <a:p>
            <a:endParaRPr lang="ru-RU" sz="2400" b="1" dirty="0"/>
          </a:p>
          <a:p>
            <a:r>
              <a:rPr lang="ru-RU" sz="2400" b="1" dirty="0" smtClean="0"/>
              <a:t>Стоит ли бояться пауков? (на примере паука-крестовика)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8038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54868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Познавательная активность </a:t>
            </a:r>
            <a:r>
              <a:rPr lang="ru-RU" sz="3200" b="1" dirty="0">
                <a:solidFill>
                  <a:srgbClr val="002060"/>
                </a:solidFill>
              </a:rPr>
              <a:t>может быть </a:t>
            </a:r>
            <a:r>
              <a:rPr lang="ru-RU" sz="3200" b="1" dirty="0" smtClean="0">
                <a:solidFill>
                  <a:srgbClr val="002060"/>
                </a:solidFill>
              </a:rPr>
              <a:t>ситуативной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https://4esnok.by/wp-content/uploads/2017/09/image7-768x5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68221"/>
            <a:ext cx="7020272" cy="466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43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44876/0005-004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"/>
            <a:ext cx="9144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548680"/>
            <a:ext cx="7848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Познавательная активность </a:t>
            </a:r>
            <a:r>
              <a:rPr lang="ru-RU" sz="3200" b="1" dirty="0">
                <a:solidFill>
                  <a:srgbClr val="002060"/>
                </a:solidFill>
              </a:rPr>
              <a:t>может быть </a:t>
            </a:r>
            <a:r>
              <a:rPr lang="ru-RU" sz="3200" b="1" dirty="0" smtClean="0">
                <a:solidFill>
                  <a:srgbClr val="002060"/>
                </a:solidFill>
              </a:rPr>
              <a:t>устойчивой. На неё и опирается учитель с целью развития и укрепления мотивации к учению.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s://im0-tub-ru.yandex.net/i?id=8862aaafe9ab81fb546d1222efde7c51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96" y="2528092"/>
            <a:ext cx="6516216" cy="433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1773</TotalTime>
  <Words>380</Words>
  <Application>Microsoft Office PowerPoint</Application>
  <PresentationFormat>Экран (4:3)</PresentationFormat>
  <Paragraphs>65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Lyudmila</dc:creator>
  <cp:lastModifiedBy>Sveta</cp:lastModifiedBy>
  <cp:revision>50</cp:revision>
  <dcterms:created xsi:type="dcterms:W3CDTF">2018-06-21T16:17:04Z</dcterms:created>
  <dcterms:modified xsi:type="dcterms:W3CDTF">2018-08-28T05:33:15Z</dcterms:modified>
</cp:coreProperties>
</file>