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4"/>
  </p:notesMasterIdLst>
  <p:sldIdLst>
    <p:sldId id="272" r:id="rId2"/>
    <p:sldId id="256" r:id="rId3"/>
    <p:sldId id="269" r:id="rId4"/>
    <p:sldId id="270" r:id="rId5"/>
    <p:sldId id="273" r:id="rId6"/>
    <p:sldId id="274" r:id="rId7"/>
    <p:sldId id="322" r:id="rId8"/>
    <p:sldId id="293" r:id="rId9"/>
    <p:sldId id="299" r:id="rId10"/>
    <p:sldId id="298" r:id="rId11"/>
    <p:sldId id="301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07" r:id="rId21"/>
    <p:sldId id="306" r:id="rId22"/>
    <p:sldId id="305" r:id="rId23"/>
    <p:sldId id="296" r:id="rId24"/>
    <p:sldId id="304" r:id="rId25"/>
    <p:sldId id="277" r:id="rId26"/>
    <p:sldId id="278" r:id="rId27"/>
    <p:sldId id="319" r:id="rId28"/>
    <p:sldId id="317" r:id="rId29"/>
    <p:sldId id="320" r:id="rId30"/>
    <p:sldId id="262" r:id="rId31"/>
    <p:sldId id="286" r:id="rId32"/>
    <p:sldId id="32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1" autoAdjust="0"/>
    <p:restoredTop sz="94660"/>
  </p:normalViewPr>
  <p:slideViewPr>
    <p:cSldViewPr>
      <p:cViewPr>
        <p:scale>
          <a:sx n="80" d="100"/>
          <a:sy n="80" d="100"/>
        </p:scale>
        <p:origin x="-49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полное восприятие текста</c:v>
                </c:pt>
                <c:pt idx="1">
                  <c:v>трудности при восприятии печатного текста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полное понимание прочитанного текста</c:v>
                </c:pt>
                <c:pt idx="1">
                  <c:v>трудности при восприятии печатного текста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66.599999999999994</c:v>
                </c:pt>
                <c:pt idx="1">
                  <c:v>33.300000000000004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перестановка букв</c:v>
                </c:pt>
                <c:pt idx="1">
                  <c:v>искажение слов</c:v>
                </c:pt>
                <c:pt idx="2">
                  <c:v>замена букв</c:v>
                </c:pt>
                <c:pt idx="3">
                  <c:v>пропуск букв и слов</c:v>
                </c:pt>
                <c:pt idx="4">
                  <c:v>без ошибок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перестановка букв</c:v>
                </c:pt>
                <c:pt idx="1">
                  <c:v>искажение слов</c:v>
                </c:pt>
                <c:pt idx="2">
                  <c:v>замена букв</c:v>
                </c:pt>
                <c:pt idx="3">
                  <c:v>пропуск букв и слов</c:v>
                </c:pt>
                <c:pt idx="4">
                  <c:v>без ошибок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16.600000000000001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33.300000000000004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dLbls>
            <c:showPercent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</c:v>
                </c:pt>
                <c:pt idx="2">
                  <c:v>60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</c:v>
                </c:pt>
              </c:strCache>
            </c:strRef>
          </c:tx>
          <c:dLbls>
            <c:showPercent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33.300000000000004</c:v>
                </c:pt>
                <c:pt idx="1">
                  <c:v>16.600000000000001</c:v>
                </c:pt>
                <c:pt idx="2">
                  <c:v>50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кл.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Даша В.</c:v>
                </c:pt>
                <c:pt idx="1">
                  <c:v>Ольга К.</c:v>
                </c:pt>
                <c:pt idx="2">
                  <c:v>Алексей С.</c:v>
                </c:pt>
                <c:pt idx="3">
                  <c:v>Максим Ч.</c:v>
                </c:pt>
                <c:pt idx="4">
                  <c:v>Наталья З.</c:v>
                </c:pt>
                <c:pt idx="5">
                  <c:v>Толя Ж.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22</c:v>
                </c:pt>
                <c:pt idx="2">
                  <c:v>12</c:v>
                </c:pt>
                <c:pt idx="3">
                  <c:v>7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2кл.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Даша В.</c:v>
                </c:pt>
                <c:pt idx="1">
                  <c:v>Ольга К.</c:v>
                </c:pt>
                <c:pt idx="2">
                  <c:v>Алексей С.</c:v>
                </c:pt>
                <c:pt idx="3">
                  <c:v>Максим Ч.</c:v>
                </c:pt>
                <c:pt idx="4">
                  <c:v>Наталья З.</c:v>
                </c:pt>
                <c:pt idx="5">
                  <c:v>Толя Ж.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55</c:v>
                </c:pt>
                <c:pt idx="1">
                  <c:v>49</c:v>
                </c:pt>
                <c:pt idx="2">
                  <c:v>27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3кл.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Даша В.</c:v>
                </c:pt>
                <c:pt idx="1">
                  <c:v>Ольга К.</c:v>
                </c:pt>
                <c:pt idx="2">
                  <c:v>Алексей С.</c:v>
                </c:pt>
                <c:pt idx="3">
                  <c:v>Максим Ч.</c:v>
                </c:pt>
                <c:pt idx="4">
                  <c:v>Наталья З.</c:v>
                </c:pt>
                <c:pt idx="5">
                  <c:v>Толя Ж.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59</c:v>
                </c:pt>
                <c:pt idx="1">
                  <c:v>50</c:v>
                </c:pt>
                <c:pt idx="2">
                  <c:v>37</c:v>
                </c:pt>
                <c:pt idx="3">
                  <c:v>27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4кл.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Даша В.</c:v>
                </c:pt>
                <c:pt idx="1">
                  <c:v>Ольга К.</c:v>
                </c:pt>
                <c:pt idx="2">
                  <c:v>Алексей С.</c:v>
                </c:pt>
                <c:pt idx="3">
                  <c:v>Максим Ч.</c:v>
                </c:pt>
                <c:pt idx="4">
                  <c:v>Наталья З.</c:v>
                </c:pt>
                <c:pt idx="5">
                  <c:v>Толя Ж.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82</c:v>
                </c:pt>
                <c:pt idx="1">
                  <c:v>72</c:v>
                </c:pt>
                <c:pt idx="2">
                  <c:v>65</c:v>
                </c:pt>
                <c:pt idx="3">
                  <c:v>49</c:v>
                </c:pt>
                <c:pt idx="4">
                  <c:v>8</c:v>
                </c:pt>
                <c:pt idx="5">
                  <c:v>32</c:v>
                </c:pt>
              </c:numCache>
            </c:numRef>
          </c:val>
        </c:ser>
        <c:axId val="94177920"/>
        <c:axId val="94183808"/>
      </c:barChart>
      <c:catAx>
        <c:axId val="94177920"/>
        <c:scaling>
          <c:orientation val="minMax"/>
        </c:scaling>
        <c:axPos val="b"/>
        <c:tickLblPos val="nextTo"/>
        <c:crossAx val="94183808"/>
        <c:crosses val="autoZero"/>
        <c:auto val="1"/>
        <c:lblAlgn val="ctr"/>
        <c:lblOffset val="100"/>
      </c:catAx>
      <c:valAx>
        <c:axId val="94183808"/>
        <c:scaling>
          <c:orientation val="minMax"/>
        </c:scaling>
        <c:axPos val="l"/>
        <c:majorGridlines/>
        <c:numFmt formatCode="General" sourceLinked="1"/>
        <c:tickLblPos val="nextTo"/>
        <c:crossAx val="9417792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D04FC-6305-47CB-87B7-AA0153FF0380}" type="doc">
      <dgm:prSet loTypeId="urn:microsoft.com/office/officeart/2008/layout/RadialCluster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751FD15-BFEA-4134-82E5-482F46960F15}">
      <dgm:prSet phldrT="[Текст]"/>
      <dgm:spPr/>
      <dgm:t>
        <a:bodyPr/>
        <a:lstStyle/>
        <a:p>
          <a:endParaRPr lang="ru-RU" dirty="0"/>
        </a:p>
      </dgm:t>
    </dgm:pt>
    <dgm:pt modelId="{35A82FDF-D634-4F67-9553-C4139DD00246}" type="parTrans" cxnId="{D393F7DE-5B80-44F6-9D70-5E23934BFEBF}">
      <dgm:prSet/>
      <dgm:spPr/>
      <dgm:t>
        <a:bodyPr/>
        <a:lstStyle/>
        <a:p>
          <a:endParaRPr lang="ru-RU"/>
        </a:p>
      </dgm:t>
    </dgm:pt>
    <dgm:pt modelId="{00BB3A9F-9F20-4C7A-9229-654599F31064}" type="sibTrans" cxnId="{D393F7DE-5B80-44F6-9D70-5E23934BFEBF}">
      <dgm:prSet/>
      <dgm:spPr/>
      <dgm:t>
        <a:bodyPr/>
        <a:lstStyle/>
        <a:p>
          <a:endParaRPr lang="ru-RU"/>
        </a:p>
      </dgm:t>
    </dgm:pt>
    <dgm:pt modelId="{FD435F3C-EFD8-4DA9-986A-EC9A883999BB}">
      <dgm:prSet custT="1"/>
      <dgm:spPr/>
      <dgm:t>
        <a:bodyPr/>
        <a:lstStyle/>
        <a:p>
          <a:endParaRPr lang="ru-RU" sz="1400" dirty="0"/>
        </a:p>
      </dgm:t>
    </dgm:pt>
    <dgm:pt modelId="{A1E39E64-564E-4F74-924A-38EE2DCB47D8}" type="parTrans" cxnId="{14B225F3-3A18-483C-8230-AAC29976A4CF}">
      <dgm:prSet/>
      <dgm:spPr/>
      <dgm:t>
        <a:bodyPr/>
        <a:lstStyle/>
        <a:p>
          <a:endParaRPr lang="ru-RU"/>
        </a:p>
      </dgm:t>
    </dgm:pt>
    <dgm:pt modelId="{3416F04D-F1ED-4F3F-9556-359C0842CE46}" type="sibTrans" cxnId="{14B225F3-3A18-483C-8230-AAC29976A4CF}">
      <dgm:prSet/>
      <dgm:spPr/>
      <dgm:t>
        <a:bodyPr/>
        <a:lstStyle/>
        <a:p>
          <a:endParaRPr lang="ru-RU"/>
        </a:p>
      </dgm:t>
    </dgm:pt>
    <dgm:pt modelId="{1C5A9A33-1A54-4C80-B932-F28B999154E5}">
      <dgm:prSet/>
      <dgm:spPr/>
      <dgm:t>
        <a:bodyPr/>
        <a:lstStyle/>
        <a:p>
          <a:endParaRPr lang="ru-RU" dirty="0"/>
        </a:p>
      </dgm:t>
    </dgm:pt>
    <dgm:pt modelId="{7F8872E0-0DAB-40FB-BF06-9191698448D1}" type="parTrans" cxnId="{969C8899-4C9D-42C7-9555-7A4A086A797A}">
      <dgm:prSet/>
      <dgm:spPr/>
      <dgm:t>
        <a:bodyPr/>
        <a:lstStyle/>
        <a:p>
          <a:endParaRPr lang="ru-RU"/>
        </a:p>
      </dgm:t>
    </dgm:pt>
    <dgm:pt modelId="{33820F38-DDE0-47D6-9281-8AA96C8AF97D}" type="sibTrans" cxnId="{969C8899-4C9D-42C7-9555-7A4A086A797A}">
      <dgm:prSet/>
      <dgm:spPr/>
      <dgm:t>
        <a:bodyPr/>
        <a:lstStyle/>
        <a:p>
          <a:endParaRPr lang="ru-RU"/>
        </a:p>
      </dgm:t>
    </dgm:pt>
    <dgm:pt modelId="{3475E4D9-4A47-4851-B7DB-29CD4E0155B1}">
      <dgm:prSet/>
      <dgm:spPr/>
      <dgm:t>
        <a:bodyPr/>
        <a:lstStyle/>
        <a:p>
          <a:endParaRPr lang="ru-RU" dirty="0"/>
        </a:p>
      </dgm:t>
    </dgm:pt>
    <dgm:pt modelId="{6339B014-5EC8-4C73-9508-4B4880DB4197}" type="parTrans" cxnId="{1EBEEE47-36E2-4168-8E51-D929A6E9EBCD}">
      <dgm:prSet/>
      <dgm:spPr/>
      <dgm:t>
        <a:bodyPr/>
        <a:lstStyle/>
        <a:p>
          <a:endParaRPr lang="ru-RU"/>
        </a:p>
      </dgm:t>
    </dgm:pt>
    <dgm:pt modelId="{4CDCC38B-C806-490A-A107-A93BC6FD048C}" type="sibTrans" cxnId="{1EBEEE47-36E2-4168-8E51-D929A6E9EBCD}">
      <dgm:prSet/>
      <dgm:spPr/>
      <dgm:t>
        <a:bodyPr/>
        <a:lstStyle/>
        <a:p>
          <a:endParaRPr lang="ru-RU"/>
        </a:p>
      </dgm:t>
    </dgm:pt>
    <dgm:pt modelId="{003C3A88-1294-4C0C-B072-7843C897A19A}">
      <dgm:prSet custT="1"/>
      <dgm:spPr/>
      <dgm:t>
        <a:bodyPr/>
        <a:lstStyle/>
        <a:p>
          <a:endParaRPr lang="ru-RU" sz="1800" dirty="0"/>
        </a:p>
      </dgm:t>
    </dgm:pt>
    <dgm:pt modelId="{06CE8985-C0A8-4198-8DD4-11237CB6361E}" type="parTrans" cxnId="{3AEF3D00-069D-4FC6-8757-6EA13F70D56D}">
      <dgm:prSet/>
      <dgm:spPr/>
      <dgm:t>
        <a:bodyPr/>
        <a:lstStyle/>
        <a:p>
          <a:endParaRPr lang="ru-RU"/>
        </a:p>
      </dgm:t>
    </dgm:pt>
    <dgm:pt modelId="{0DD1EC56-CE52-48A0-B272-689B172D3D09}" type="sibTrans" cxnId="{3AEF3D00-069D-4FC6-8757-6EA13F70D56D}">
      <dgm:prSet/>
      <dgm:spPr/>
      <dgm:t>
        <a:bodyPr/>
        <a:lstStyle/>
        <a:p>
          <a:endParaRPr lang="ru-RU"/>
        </a:p>
      </dgm:t>
    </dgm:pt>
    <dgm:pt modelId="{8973BF20-682A-4332-B863-21651FADC32D}">
      <dgm:prSet/>
      <dgm:spPr/>
      <dgm:t>
        <a:bodyPr/>
        <a:lstStyle/>
        <a:p>
          <a:endParaRPr lang="ru-RU" dirty="0"/>
        </a:p>
      </dgm:t>
    </dgm:pt>
    <dgm:pt modelId="{55C082A1-EBC4-46F5-84CE-312ED784709C}" type="sibTrans" cxnId="{1FD9FD37-4156-4E81-BECF-AEEFFEB935E4}">
      <dgm:prSet/>
      <dgm:spPr/>
      <dgm:t>
        <a:bodyPr/>
        <a:lstStyle/>
        <a:p>
          <a:endParaRPr lang="ru-RU"/>
        </a:p>
      </dgm:t>
    </dgm:pt>
    <dgm:pt modelId="{33473650-A7C8-4F05-B2F5-F715F7E105B6}" type="parTrans" cxnId="{1FD9FD37-4156-4E81-BECF-AEEFFEB935E4}">
      <dgm:prSet/>
      <dgm:spPr/>
      <dgm:t>
        <a:bodyPr/>
        <a:lstStyle/>
        <a:p>
          <a:endParaRPr lang="ru-RU"/>
        </a:p>
      </dgm:t>
    </dgm:pt>
    <dgm:pt modelId="{C78703F7-5FFD-4B36-96BF-25A3DC1BF362}" type="pres">
      <dgm:prSet presAssocID="{E3FD04FC-6305-47CB-87B7-AA0153FF03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466BBF6-C4E9-4067-A8AB-471C4C138CE6}" type="pres">
      <dgm:prSet presAssocID="{8751FD15-BFEA-4134-82E5-482F46960F15}" presName="singleCycle" presStyleCnt="0"/>
      <dgm:spPr/>
      <dgm:t>
        <a:bodyPr/>
        <a:lstStyle/>
        <a:p>
          <a:endParaRPr lang="ru-RU"/>
        </a:p>
      </dgm:t>
    </dgm:pt>
    <dgm:pt modelId="{A85737AA-4BA1-4F52-A70F-6AC179D14853}" type="pres">
      <dgm:prSet presAssocID="{8751FD15-BFEA-4134-82E5-482F46960F15}" presName="singleCenter" presStyleLbl="node1" presStyleIdx="0" presStyleCnt="6" custScaleX="89676" custScaleY="97304" custLinFactNeighborX="1321" custLinFactNeighborY="114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5A0681D-02B8-40EC-9EE1-BD0266AEEFDE}" type="pres">
      <dgm:prSet presAssocID="{6339B014-5EC8-4C73-9508-4B4880DB4197}" presName="Name56" presStyleLbl="parChTrans1D2" presStyleIdx="0" presStyleCnt="5"/>
      <dgm:spPr/>
      <dgm:t>
        <a:bodyPr/>
        <a:lstStyle/>
        <a:p>
          <a:endParaRPr lang="ru-RU"/>
        </a:p>
      </dgm:t>
    </dgm:pt>
    <dgm:pt modelId="{AAEA1D1B-54BD-4661-A009-1CCB34748242}" type="pres">
      <dgm:prSet presAssocID="{3475E4D9-4A47-4851-B7DB-29CD4E0155B1}" presName="text0" presStyleLbl="node1" presStyleIdx="1" presStyleCnt="6" custScaleX="193790" custScaleY="170393" custRadScaleRad="86467" custRadScaleInc="6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1E376-3AD5-44FA-BE3B-0AD4533B129F}" type="pres">
      <dgm:prSet presAssocID="{A1E39E64-564E-4F74-924A-38EE2DCB47D8}" presName="Name56" presStyleLbl="parChTrans1D2" presStyleIdx="1" presStyleCnt="5"/>
      <dgm:spPr/>
      <dgm:t>
        <a:bodyPr/>
        <a:lstStyle/>
        <a:p>
          <a:endParaRPr lang="ru-RU"/>
        </a:p>
      </dgm:t>
    </dgm:pt>
    <dgm:pt modelId="{F63A2172-057F-4E31-9D3D-60571F2BA1F4}" type="pres">
      <dgm:prSet presAssocID="{FD435F3C-EFD8-4DA9-986A-EC9A883999BB}" presName="text0" presStyleLbl="node1" presStyleIdx="2" presStyleCnt="6" custScaleX="214836" custScaleY="170334" custRadScaleRad="129826" custRadScaleInc="-29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723AF-FD41-4A8F-B977-0317E616F7CD}" type="pres">
      <dgm:prSet presAssocID="{7F8872E0-0DAB-40FB-BF06-9191698448D1}" presName="Name56" presStyleLbl="parChTrans1D2" presStyleIdx="2" presStyleCnt="5"/>
      <dgm:spPr/>
      <dgm:t>
        <a:bodyPr/>
        <a:lstStyle/>
        <a:p>
          <a:endParaRPr lang="ru-RU"/>
        </a:p>
      </dgm:t>
    </dgm:pt>
    <dgm:pt modelId="{E3AC6FB8-ACC4-4E51-959C-C6CECDEB20EF}" type="pres">
      <dgm:prSet presAssocID="{1C5A9A33-1A54-4C80-B932-F28B999154E5}" presName="text0" presStyleLbl="node1" presStyleIdx="3" presStyleCnt="6" custScaleX="230872" custScaleY="174405" custRadScaleRad="115231" custRadScaleInc="-57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72214-0448-4762-A2AD-CD1583D3A7DF}" type="pres">
      <dgm:prSet presAssocID="{06CE8985-C0A8-4198-8DD4-11237CB6361E}" presName="Name56" presStyleLbl="parChTrans1D2" presStyleIdx="3" presStyleCnt="5"/>
      <dgm:spPr/>
      <dgm:t>
        <a:bodyPr/>
        <a:lstStyle/>
        <a:p>
          <a:endParaRPr lang="ru-RU"/>
        </a:p>
      </dgm:t>
    </dgm:pt>
    <dgm:pt modelId="{9E5CB670-A99F-487E-B286-790E779CAEB7}" type="pres">
      <dgm:prSet presAssocID="{003C3A88-1294-4C0C-B072-7843C897A19A}" presName="text0" presStyleLbl="node1" presStyleIdx="4" presStyleCnt="6" custScaleX="216426" custScaleY="182431" custRadScaleRad="109660" custRadScaleInc="80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48CC1-EAB2-47C2-A162-D62D81DFD6D2}" type="pres">
      <dgm:prSet presAssocID="{33473650-A7C8-4F05-B2F5-F715F7E105B6}" presName="Name56" presStyleLbl="parChTrans1D2" presStyleIdx="4" presStyleCnt="5"/>
      <dgm:spPr/>
      <dgm:t>
        <a:bodyPr/>
        <a:lstStyle/>
        <a:p>
          <a:endParaRPr lang="ru-RU"/>
        </a:p>
      </dgm:t>
    </dgm:pt>
    <dgm:pt modelId="{416D3B7C-802C-4B61-949A-AD486E8C9E5B}" type="pres">
      <dgm:prSet presAssocID="{8973BF20-682A-4332-B863-21651FADC32D}" presName="text0" presStyleLbl="node1" presStyleIdx="5" presStyleCnt="6" custScaleX="200391" custScaleY="190982" custRadScaleRad="115598" custRadScaleInc="32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A91352-7434-45B1-8CBB-2F8894CBD738}" type="presOf" srcId="{3475E4D9-4A47-4851-B7DB-29CD4E0155B1}" destId="{AAEA1D1B-54BD-4661-A009-1CCB34748242}" srcOrd="0" destOrd="0" presId="urn:microsoft.com/office/officeart/2008/layout/RadialCluster"/>
    <dgm:cxn modelId="{B19C5B3F-95B4-4EFE-98B1-DAA68CB3FDA7}" type="presOf" srcId="{6339B014-5EC8-4C73-9508-4B4880DB4197}" destId="{15A0681D-02B8-40EC-9EE1-BD0266AEEFDE}" srcOrd="0" destOrd="0" presId="urn:microsoft.com/office/officeart/2008/layout/RadialCluster"/>
    <dgm:cxn modelId="{743F933F-C645-417B-BA4D-9FB2197ACBD7}" type="presOf" srcId="{33473650-A7C8-4F05-B2F5-F715F7E105B6}" destId="{0DB48CC1-EAB2-47C2-A162-D62D81DFD6D2}" srcOrd="0" destOrd="0" presId="urn:microsoft.com/office/officeart/2008/layout/RadialCluster"/>
    <dgm:cxn modelId="{FD4A1AC3-7AF4-4A40-AB4F-8B92F3716CE6}" type="presOf" srcId="{8751FD15-BFEA-4134-82E5-482F46960F15}" destId="{A85737AA-4BA1-4F52-A70F-6AC179D14853}" srcOrd="0" destOrd="0" presId="urn:microsoft.com/office/officeart/2008/layout/RadialCluster"/>
    <dgm:cxn modelId="{1FD9FD37-4156-4E81-BECF-AEEFFEB935E4}" srcId="{8751FD15-BFEA-4134-82E5-482F46960F15}" destId="{8973BF20-682A-4332-B863-21651FADC32D}" srcOrd="4" destOrd="0" parTransId="{33473650-A7C8-4F05-B2F5-F715F7E105B6}" sibTransId="{55C082A1-EBC4-46F5-84CE-312ED784709C}"/>
    <dgm:cxn modelId="{3AEF3D00-069D-4FC6-8757-6EA13F70D56D}" srcId="{8751FD15-BFEA-4134-82E5-482F46960F15}" destId="{003C3A88-1294-4C0C-B072-7843C897A19A}" srcOrd="3" destOrd="0" parTransId="{06CE8985-C0A8-4198-8DD4-11237CB6361E}" sibTransId="{0DD1EC56-CE52-48A0-B272-689B172D3D09}"/>
    <dgm:cxn modelId="{A691BE98-6FB0-474D-9C62-022620460019}" type="presOf" srcId="{A1E39E64-564E-4F74-924A-38EE2DCB47D8}" destId="{F8E1E376-3AD5-44FA-BE3B-0AD4533B129F}" srcOrd="0" destOrd="0" presId="urn:microsoft.com/office/officeart/2008/layout/RadialCluster"/>
    <dgm:cxn modelId="{D393F7DE-5B80-44F6-9D70-5E23934BFEBF}" srcId="{E3FD04FC-6305-47CB-87B7-AA0153FF0380}" destId="{8751FD15-BFEA-4134-82E5-482F46960F15}" srcOrd="0" destOrd="0" parTransId="{35A82FDF-D634-4F67-9553-C4139DD00246}" sibTransId="{00BB3A9F-9F20-4C7A-9229-654599F31064}"/>
    <dgm:cxn modelId="{49C79C1F-4C42-45EB-97C7-2883AB977237}" type="presOf" srcId="{E3FD04FC-6305-47CB-87B7-AA0153FF0380}" destId="{C78703F7-5FFD-4B36-96BF-25A3DC1BF362}" srcOrd="0" destOrd="0" presId="urn:microsoft.com/office/officeart/2008/layout/RadialCluster"/>
    <dgm:cxn modelId="{38D1DDD5-1F43-4FA2-99B2-1E48E2A13857}" type="presOf" srcId="{06CE8985-C0A8-4198-8DD4-11237CB6361E}" destId="{E5C72214-0448-4762-A2AD-CD1583D3A7DF}" srcOrd="0" destOrd="0" presId="urn:microsoft.com/office/officeart/2008/layout/RadialCluster"/>
    <dgm:cxn modelId="{1690002A-74ED-4954-BB37-58BFDE7606CA}" type="presOf" srcId="{1C5A9A33-1A54-4C80-B932-F28B999154E5}" destId="{E3AC6FB8-ACC4-4E51-959C-C6CECDEB20EF}" srcOrd="0" destOrd="0" presId="urn:microsoft.com/office/officeart/2008/layout/RadialCluster"/>
    <dgm:cxn modelId="{8B870037-A09F-4CEC-ADC0-9B650AD9802A}" type="presOf" srcId="{FD435F3C-EFD8-4DA9-986A-EC9A883999BB}" destId="{F63A2172-057F-4E31-9D3D-60571F2BA1F4}" srcOrd="0" destOrd="0" presId="urn:microsoft.com/office/officeart/2008/layout/RadialCluster"/>
    <dgm:cxn modelId="{D904630D-DCD2-40D4-87BE-82479E1A502B}" type="presOf" srcId="{8973BF20-682A-4332-B863-21651FADC32D}" destId="{416D3B7C-802C-4B61-949A-AD486E8C9E5B}" srcOrd="0" destOrd="0" presId="urn:microsoft.com/office/officeart/2008/layout/RadialCluster"/>
    <dgm:cxn modelId="{1EBEEE47-36E2-4168-8E51-D929A6E9EBCD}" srcId="{8751FD15-BFEA-4134-82E5-482F46960F15}" destId="{3475E4D9-4A47-4851-B7DB-29CD4E0155B1}" srcOrd="0" destOrd="0" parTransId="{6339B014-5EC8-4C73-9508-4B4880DB4197}" sibTransId="{4CDCC38B-C806-490A-A107-A93BC6FD048C}"/>
    <dgm:cxn modelId="{14B225F3-3A18-483C-8230-AAC29976A4CF}" srcId="{8751FD15-BFEA-4134-82E5-482F46960F15}" destId="{FD435F3C-EFD8-4DA9-986A-EC9A883999BB}" srcOrd="1" destOrd="0" parTransId="{A1E39E64-564E-4F74-924A-38EE2DCB47D8}" sibTransId="{3416F04D-F1ED-4F3F-9556-359C0842CE46}"/>
    <dgm:cxn modelId="{969C8899-4C9D-42C7-9555-7A4A086A797A}" srcId="{8751FD15-BFEA-4134-82E5-482F46960F15}" destId="{1C5A9A33-1A54-4C80-B932-F28B999154E5}" srcOrd="2" destOrd="0" parTransId="{7F8872E0-0DAB-40FB-BF06-9191698448D1}" sibTransId="{33820F38-DDE0-47D6-9281-8AA96C8AF97D}"/>
    <dgm:cxn modelId="{965FFC33-9F4C-47CF-B3EC-217DD2DD9029}" type="presOf" srcId="{003C3A88-1294-4C0C-B072-7843C897A19A}" destId="{9E5CB670-A99F-487E-B286-790E779CAEB7}" srcOrd="0" destOrd="0" presId="urn:microsoft.com/office/officeart/2008/layout/RadialCluster"/>
    <dgm:cxn modelId="{A3577E11-BF85-4376-8645-5EB12DF229AE}" type="presOf" srcId="{7F8872E0-0DAB-40FB-BF06-9191698448D1}" destId="{7E7723AF-FD41-4A8F-B977-0317E616F7CD}" srcOrd="0" destOrd="0" presId="urn:microsoft.com/office/officeart/2008/layout/RadialCluster"/>
    <dgm:cxn modelId="{9AE63B53-CAC0-406E-B0AA-7028AE07AF29}" type="presParOf" srcId="{C78703F7-5FFD-4B36-96BF-25A3DC1BF362}" destId="{E466BBF6-C4E9-4067-A8AB-471C4C138CE6}" srcOrd="0" destOrd="0" presId="urn:microsoft.com/office/officeart/2008/layout/RadialCluster"/>
    <dgm:cxn modelId="{43B0E4B2-DDED-4B55-81A9-D34126A21B65}" type="presParOf" srcId="{E466BBF6-C4E9-4067-A8AB-471C4C138CE6}" destId="{A85737AA-4BA1-4F52-A70F-6AC179D14853}" srcOrd="0" destOrd="0" presId="urn:microsoft.com/office/officeart/2008/layout/RadialCluster"/>
    <dgm:cxn modelId="{49C8D6A0-EAAC-4F61-A34A-8D45D03C6EF5}" type="presParOf" srcId="{E466BBF6-C4E9-4067-A8AB-471C4C138CE6}" destId="{15A0681D-02B8-40EC-9EE1-BD0266AEEFDE}" srcOrd="1" destOrd="0" presId="urn:microsoft.com/office/officeart/2008/layout/RadialCluster"/>
    <dgm:cxn modelId="{929E91D5-F001-4317-8BFD-541859A5429D}" type="presParOf" srcId="{E466BBF6-C4E9-4067-A8AB-471C4C138CE6}" destId="{AAEA1D1B-54BD-4661-A009-1CCB34748242}" srcOrd="2" destOrd="0" presId="urn:microsoft.com/office/officeart/2008/layout/RadialCluster"/>
    <dgm:cxn modelId="{C02280BB-BD52-47B1-8A09-52D7175B8A31}" type="presParOf" srcId="{E466BBF6-C4E9-4067-A8AB-471C4C138CE6}" destId="{F8E1E376-3AD5-44FA-BE3B-0AD4533B129F}" srcOrd="3" destOrd="0" presId="urn:microsoft.com/office/officeart/2008/layout/RadialCluster"/>
    <dgm:cxn modelId="{6ABDF13D-815E-4836-A0FF-FC3610CBB9F5}" type="presParOf" srcId="{E466BBF6-C4E9-4067-A8AB-471C4C138CE6}" destId="{F63A2172-057F-4E31-9D3D-60571F2BA1F4}" srcOrd="4" destOrd="0" presId="urn:microsoft.com/office/officeart/2008/layout/RadialCluster"/>
    <dgm:cxn modelId="{DF415092-EE71-45B8-81DB-3ADAAC1BF878}" type="presParOf" srcId="{E466BBF6-C4E9-4067-A8AB-471C4C138CE6}" destId="{7E7723AF-FD41-4A8F-B977-0317E616F7CD}" srcOrd="5" destOrd="0" presId="urn:microsoft.com/office/officeart/2008/layout/RadialCluster"/>
    <dgm:cxn modelId="{34667355-730C-4416-A394-5F3983EC99BF}" type="presParOf" srcId="{E466BBF6-C4E9-4067-A8AB-471C4C138CE6}" destId="{E3AC6FB8-ACC4-4E51-959C-C6CECDEB20EF}" srcOrd="6" destOrd="0" presId="urn:microsoft.com/office/officeart/2008/layout/RadialCluster"/>
    <dgm:cxn modelId="{9095CEF4-9456-4B4A-80B4-61C3CDACCEDE}" type="presParOf" srcId="{E466BBF6-C4E9-4067-A8AB-471C4C138CE6}" destId="{E5C72214-0448-4762-A2AD-CD1583D3A7DF}" srcOrd="7" destOrd="0" presId="urn:microsoft.com/office/officeart/2008/layout/RadialCluster"/>
    <dgm:cxn modelId="{468B35D2-E5A0-40F1-889C-4EF6A9BFBBE1}" type="presParOf" srcId="{E466BBF6-C4E9-4067-A8AB-471C4C138CE6}" destId="{9E5CB670-A99F-487E-B286-790E779CAEB7}" srcOrd="8" destOrd="0" presId="urn:microsoft.com/office/officeart/2008/layout/RadialCluster"/>
    <dgm:cxn modelId="{AFE4D3AC-9109-42FF-9AC9-9E46BF3DF359}" type="presParOf" srcId="{E466BBF6-C4E9-4067-A8AB-471C4C138CE6}" destId="{0DB48CC1-EAB2-47C2-A162-D62D81DFD6D2}" srcOrd="9" destOrd="0" presId="urn:microsoft.com/office/officeart/2008/layout/RadialCluster"/>
    <dgm:cxn modelId="{0AF9609F-3183-44E4-8F93-BE01289A003E}" type="presParOf" srcId="{E466BBF6-C4E9-4067-A8AB-471C4C138CE6}" destId="{416D3B7C-802C-4B61-949A-AD486E8C9E5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5737AA-4BA1-4F52-A70F-6AC179D14853}">
      <dsp:nvSpPr>
        <dsp:cNvPr id="0" name=""/>
        <dsp:cNvSpPr/>
      </dsp:nvSpPr>
      <dsp:spPr>
        <a:xfrm>
          <a:off x="3528414" y="2520277"/>
          <a:ext cx="1704750" cy="18497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528414" y="2520277"/>
        <a:ext cx="1704750" cy="1849759"/>
      </dsp:txXfrm>
    </dsp:sp>
    <dsp:sp modelId="{15A0681D-02B8-40EC-9EE1-BD0266AEEFDE}">
      <dsp:nvSpPr>
        <dsp:cNvPr id="0" name=""/>
        <dsp:cNvSpPr/>
      </dsp:nvSpPr>
      <dsp:spPr>
        <a:xfrm rot="16231593">
          <a:off x="4215885" y="2345271"/>
          <a:ext cx="350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2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A1D1B-54BD-4661-A009-1CCB34748242}">
      <dsp:nvSpPr>
        <dsp:cNvPr id="0" name=""/>
        <dsp:cNvSpPr/>
      </dsp:nvSpPr>
      <dsp:spPr>
        <a:xfrm>
          <a:off x="3168349" y="8"/>
          <a:ext cx="2468259" cy="2170257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50000"/>
                <a:satMod val="300000"/>
              </a:schemeClr>
            </a:gs>
            <a:gs pos="35000">
              <a:schemeClr val="accent2">
                <a:hueOff val="936304"/>
                <a:satOff val="-1168"/>
                <a:lumOff val="275"/>
                <a:alphaOff val="0"/>
                <a:tint val="37000"/>
                <a:satMod val="30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168349" y="8"/>
        <a:ext cx="2468259" cy="2170257"/>
      </dsp:txXfrm>
    </dsp:sp>
    <dsp:sp modelId="{F8E1E376-3AD5-44FA-BE3B-0AD4533B129F}">
      <dsp:nvSpPr>
        <dsp:cNvPr id="0" name=""/>
        <dsp:cNvSpPr/>
      </dsp:nvSpPr>
      <dsp:spPr>
        <a:xfrm rot="19799074">
          <a:off x="5175589" y="2737972"/>
          <a:ext cx="8586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863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A2172-057F-4E31-9D3D-60571F2BA1F4}">
      <dsp:nvSpPr>
        <dsp:cNvPr id="0" name=""/>
        <dsp:cNvSpPr/>
      </dsp:nvSpPr>
      <dsp:spPr>
        <a:xfrm>
          <a:off x="5976650" y="648062"/>
          <a:ext cx="2736317" cy="2169505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50000"/>
                <a:satMod val="300000"/>
              </a:schemeClr>
            </a:gs>
            <a:gs pos="35000">
              <a:schemeClr val="accent2">
                <a:hueOff val="1872608"/>
                <a:satOff val="-2336"/>
                <a:lumOff val="549"/>
                <a:alphaOff val="0"/>
                <a:tint val="37000"/>
                <a:satMod val="30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976650" y="648062"/>
        <a:ext cx="2736317" cy="2169505"/>
      </dsp:txXfrm>
    </dsp:sp>
    <dsp:sp modelId="{7E7723AF-FD41-4A8F-B977-0317E616F7CD}">
      <dsp:nvSpPr>
        <dsp:cNvPr id="0" name=""/>
        <dsp:cNvSpPr/>
      </dsp:nvSpPr>
      <dsp:spPr>
        <a:xfrm rot="1988607">
          <a:off x="5216898" y="4056401"/>
          <a:ext cx="1999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97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C6FB8-ACC4-4E51-959C-C6CECDEB20EF}">
      <dsp:nvSpPr>
        <dsp:cNvPr id="0" name=""/>
        <dsp:cNvSpPr/>
      </dsp:nvSpPr>
      <dsp:spPr>
        <a:xfrm>
          <a:off x="5400601" y="3960443"/>
          <a:ext cx="2940564" cy="2221357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tint val="50000"/>
                <a:satMod val="300000"/>
              </a:schemeClr>
            </a:gs>
            <a:gs pos="35000">
              <a:schemeClr val="accent2">
                <a:hueOff val="2808911"/>
                <a:satOff val="-3503"/>
                <a:lumOff val="824"/>
                <a:alphaOff val="0"/>
                <a:tint val="37000"/>
                <a:satMod val="30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400601" y="3960443"/>
        <a:ext cx="2940564" cy="2221357"/>
      </dsp:txXfrm>
    </dsp:sp>
    <dsp:sp modelId="{E5C72214-0448-4762-A2AD-CD1583D3A7DF}">
      <dsp:nvSpPr>
        <dsp:cNvPr id="0" name=""/>
        <dsp:cNvSpPr/>
      </dsp:nvSpPr>
      <dsp:spPr>
        <a:xfrm rot="9397748">
          <a:off x="3022984" y="3918034"/>
          <a:ext cx="5270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705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CB670-A99F-487E-B286-790E779CAEB7}">
      <dsp:nvSpPr>
        <dsp:cNvPr id="0" name=""/>
        <dsp:cNvSpPr/>
      </dsp:nvSpPr>
      <dsp:spPr>
        <a:xfrm>
          <a:off x="288036" y="3456383"/>
          <a:ext cx="2756569" cy="2323582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tint val="50000"/>
                <a:satMod val="300000"/>
              </a:schemeClr>
            </a:gs>
            <a:gs pos="35000">
              <a:schemeClr val="accent2">
                <a:hueOff val="3745215"/>
                <a:satOff val="-4671"/>
                <a:lumOff val="1098"/>
                <a:alphaOff val="0"/>
                <a:tint val="37000"/>
                <a:satMod val="30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88036" y="3456383"/>
        <a:ext cx="2756569" cy="2323582"/>
      </dsp:txXfrm>
    </dsp:sp>
    <dsp:sp modelId="{0DB48CC1-EAB2-47C2-A162-D62D81DFD6D2}">
      <dsp:nvSpPr>
        <dsp:cNvPr id="0" name=""/>
        <dsp:cNvSpPr/>
      </dsp:nvSpPr>
      <dsp:spPr>
        <a:xfrm rot="12596479">
          <a:off x="2864929" y="2776785"/>
          <a:ext cx="710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092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D3B7C-802C-4B61-949A-AD486E8C9E5B}">
      <dsp:nvSpPr>
        <dsp:cNvPr id="0" name=""/>
        <dsp:cNvSpPr/>
      </dsp:nvSpPr>
      <dsp:spPr>
        <a:xfrm>
          <a:off x="360035" y="648067"/>
          <a:ext cx="2552335" cy="243249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60035" y="648067"/>
        <a:ext cx="2552335" cy="2432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87AE-8A4A-499F-8A6D-8E6A3D0A29C0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F4F0-2727-4954-A71E-3252533AC0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7F56-DFC7-4D06-9D2B-D0263DF8DCE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F509F3-5977-4D85-BA75-D9115F5B26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E311-6883-4ECA-A285-138ADC9D2653}" type="datetimeFigureOut">
              <a:rPr lang="ru-RU" smtClean="0"/>
              <a:pPr/>
              <a:t>22.09.2013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DA78-0ACE-4A94-9CA6-18DB2BEA1B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lub-drug.ru/wp-content/uploads/2011/04/51470012.gif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klub-drug.ru/wp-content/uploads/2011/04/39.gi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lub-drug.ru/wp-content/uploads/2011/04/60.gif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klub-drug.ru/wp-content/uploads/2011/04/47.gi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67645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76672"/>
            <a:ext cx="79928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dirty="0"/>
              <a:t> 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48680"/>
            <a:ext cx="813690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и коррекция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навыков чтения</a:t>
            </a:r>
            <a:r>
              <a:rPr lang="ru-RU" sz="3200" b="1" dirty="0" smtClean="0"/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детей младшего школьного возраста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нарушением интеллекта  </a:t>
            </a:r>
          </a:p>
          <a:p>
            <a:pPr algn="ctr"/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4005064"/>
            <a:ext cx="3960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Обобщение опыта работы</a:t>
            </a:r>
          </a:p>
          <a:p>
            <a:pPr algn="ctr"/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учителя начальных классов МКС(К)ОУ М(К)ОШ-И г.Усть-Катава</a:t>
            </a:r>
          </a:p>
          <a:p>
            <a:pPr algn="ctr"/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Гладковой Натальи Ивановны</a:t>
            </a: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 можно лепить из пластилина, выкладывать из палочек, спичек, мозаики, красочных верёвок,  вырезать из цветной бумаги, выжигать на дощечках.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9330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971600" y="1844824"/>
            <a:ext cx="7272808" cy="45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сканирование0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25881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 descr="сканирование0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6672"/>
            <a:ext cx="2880320" cy="208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 descr="сканирование0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5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 descr="сканирование00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501008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59832" y="2780928"/>
            <a:ext cx="2763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«Наложенные буквы»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3059832" y="5496660"/>
            <a:ext cx="6767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«Узнай буквы по зеркальному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        </a:t>
            </a:r>
            <a:r>
              <a:rPr kumimoji="0" lang="ru-RU" sz="20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изображению»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292494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«Каких букв больше»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-396552" y="4016623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«Стилизованные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буквы»		</a:t>
            </a: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http://klub-drug.ru/wp-content/uploads/2011/04/51470012.gif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013176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 rot="886664">
            <a:off x="4953000" y="3429000"/>
            <a:ext cx="2667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 rot="-1302847">
            <a:off x="2057400" y="2743200"/>
            <a:ext cx="2320925" cy="261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6600CC"/>
                </a:solidFill>
              </a:rPr>
              <a:t>КАКИЕ СЛОВА СПРЯТАЛИСЬ</a:t>
            </a:r>
            <a:r>
              <a:rPr lang="en-US" sz="4000" b="1" i="1">
                <a:solidFill>
                  <a:srgbClr val="6600CC"/>
                </a:solidFill>
              </a:rPr>
              <a:t>?</a:t>
            </a:r>
            <a:endParaRPr lang="ru-RU" sz="4000" b="1" i="1">
              <a:solidFill>
                <a:srgbClr val="6600CC"/>
              </a:solidFill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2133600" cy="292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01382" name="WordArt 6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2057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Л</a:t>
            </a:r>
          </a:p>
        </p:txBody>
      </p:sp>
      <p:pic>
        <p:nvPicPr>
          <p:cNvPr id="101383" name="Picture 7" descr="больш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8674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1" grpId="0" animBg="1"/>
      <p:bldP spid="1013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WordArt 6"/>
          <p:cNvSpPr>
            <a:spLocks noChangeArrowheads="1" noChangeShapeType="1" noTextEdit="1"/>
          </p:cNvSpPr>
          <p:nvPr/>
        </p:nvSpPr>
        <p:spPr bwMode="auto">
          <a:xfrm rot="1669188">
            <a:off x="3886200" y="2362200"/>
            <a:ext cx="3492500" cy="326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 rot="583470">
            <a:off x="1066800" y="1600200"/>
            <a:ext cx="3595688" cy="323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94213" name="WordArt 5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3124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</a:t>
            </a:r>
          </a:p>
        </p:txBody>
      </p:sp>
      <p:pic>
        <p:nvPicPr>
          <p:cNvPr id="94215" name="Picture 7" descr="yul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943600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  <p:bldP spid="94214" grpId="1" animBg="1"/>
      <p:bldP spid="94212" grpId="0" animBg="1"/>
      <p:bldP spid="94212" grpId="1" animBg="1"/>
      <p:bldP spid="94213" grpId="0" animBg="1"/>
      <p:bldP spid="942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WordArt 7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23622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 rot="1109157">
            <a:off x="2819400" y="1371600"/>
            <a:ext cx="2665413" cy="339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З</a:t>
            </a: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 rot="583470">
            <a:off x="3810000" y="1676400"/>
            <a:ext cx="3233738" cy="297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7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 rot="-1356167">
            <a:off x="5029200" y="2895600"/>
            <a:ext cx="2597150" cy="272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О</a:t>
            </a:r>
          </a:p>
        </p:txBody>
      </p:sp>
      <p:pic>
        <p:nvPicPr>
          <p:cNvPr id="92168" name="Picture 8" descr="Рисунок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animBg="1"/>
      <p:bldP spid="92165" grpId="0" animBg="1"/>
      <p:bldP spid="92164" grpId="0" animBg="1"/>
      <p:bldP spid="921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2" name="WordArt 8"/>
          <p:cNvSpPr>
            <a:spLocks noChangeArrowheads="1" noChangeShapeType="1" noTextEdit="1"/>
          </p:cNvSpPr>
          <p:nvPr/>
        </p:nvSpPr>
        <p:spPr bwMode="auto">
          <a:xfrm rot="1474894">
            <a:off x="5486400" y="1676400"/>
            <a:ext cx="2265363" cy="277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93191" name="WordArt 7"/>
          <p:cNvSpPr>
            <a:spLocks noChangeArrowheads="1" noChangeShapeType="1" noTextEdit="1"/>
          </p:cNvSpPr>
          <p:nvPr/>
        </p:nvSpPr>
        <p:spPr bwMode="auto">
          <a:xfrm rot="-1876330">
            <a:off x="1828800" y="1600200"/>
            <a:ext cx="2187575" cy="2838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3276600" y="1524000"/>
            <a:ext cx="24384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 rot="1833301">
            <a:off x="3886200" y="2971800"/>
            <a:ext cx="2759075" cy="2697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</a:t>
            </a:r>
          </a:p>
        </p:txBody>
      </p:sp>
      <p:pic>
        <p:nvPicPr>
          <p:cNvPr id="93189" name="Picture 5" descr="Рисунок1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E"/>
              </a:clrFrom>
              <a:clrTo>
                <a:srgbClr val="FBFA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141160">
            <a:off x="1371600" y="914400"/>
            <a:ext cx="6731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 animBg="1"/>
      <p:bldP spid="93192" grpId="1" animBg="1"/>
      <p:bldP spid="93191" grpId="0" animBg="1"/>
      <p:bldP spid="93191" grpId="1" animBg="1"/>
      <p:bldP spid="93190" grpId="0" animBg="1"/>
      <p:bldP spid="93190" grpId="1" animBg="1"/>
      <p:bldP spid="93193" grpId="0" animBg="1"/>
      <p:bldP spid="9319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>
                <a:solidFill>
                  <a:srgbClr val="6600CC"/>
                </a:solidFill>
              </a:rPr>
              <a:t>СОСТАВЬ СЛОВА ИЗ ПЕРВЫХ БУКВ ДАННЫХ СЛОВ</a:t>
            </a:r>
            <a:r>
              <a:rPr lang="ru-RU" sz="4000"/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372600" cy="1143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8000" b="1">
                <a:solidFill>
                  <a:srgbClr val="009900"/>
                </a:solidFill>
              </a:rPr>
              <a:t>Ёж лук карта аист</a:t>
            </a:r>
          </a:p>
        </p:txBody>
      </p:sp>
      <p:pic>
        <p:nvPicPr>
          <p:cNvPr id="87044" name="Picture 4" descr="small_elk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2000"/>
          </a:blip>
          <a:srcRect/>
          <a:stretch>
            <a:fillRect/>
          </a:stretch>
        </p:blipFill>
        <p:spPr bwMode="auto">
          <a:xfrm>
            <a:off x="2438400" y="19050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  <p:bldP spid="8704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6" name="WordArt 10"/>
          <p:cNvSpPr>
            <a:spLocks noChangeArrowheads="1" noChangeShapeType="1" noTextEdit="1"/>
          </p:cNvSpPr>
          <p:nvPr/>
        </p:nvSpPr>
        <p:spPr bwMode="auto">
          <a:xfrm>
            <a:off x="4114800" y="28194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/>
        </p:nvSpPr>
        <p:spPr bwMode="auto">
          <a:xfrm>
            <a:off x="7010400" y="28194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86025" name="WordArt 9"/>
          <p:cNvSpPr>
            <a:spLocks noChangeArrowheads="1" noChangeShapeType="1" noTextEdit="1"/>
          </p:cNvSpPr>
          <p:nvPr/>
        </p:nvSpPr>
        <p:spPr bwMode="auto">
          <a:xfrm>
            <a:off x="1066800" y="28956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</a:t>
            </a:r>
          </a:p>
        </p:txBody>
      </p:sp>
      <p:pic>
        <p:nvPicPr>
          <p:cNvPr id="86020" name="Picture 4" descr="Рисунок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2819400" cy="2819400"/>
          </a:xfrm>
          <a:prstGeom prst="rect">
            <a:avLst/>
          </a:prstGeom>
          <a:noFill/>
        </p:spPr>
      </p:pic>
      <p:pic>
        <p:nvPicPr>
          <p:cNvPr id="86023" name="Picture 7" descr="огонь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2133600"/>
            <a:ext cx="2819400" cy="2819400"/>
          </a:xfrm>
          <a:noFill/>
          <a:ln/>
        </p:spPr>
      </p:pic>
      <p:pic>
        <p:nvPicPr>
          <p:cNvPr id="86024" name="Picture 8" descr="низкий д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1336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8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b="1" i="1">
                <a:solidFill>
                  <a:srgbClr val="6600CC"/>
                </a:solidFill>
              </a:rPr>
              <a:t>ПРОЧИТАЙ СЛОВА ПО ПЕРВЫМ БУКВАМ НАЗВАНИЙ ПРЕДМЕТОВ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animBg="1"/>
      <p:bldP spid="86027" grpId="0" animBg="1"/>
      <p:bldP spid="86025" grpId="0" animBg="1"/>
      <p:bldP spid="860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2" name="WordArt 16"/>
          <p:cNvSpPr>
            <a:spLocks noChangeArrowheads="1" noChangeShapeType="1" noTextEdit="1"/>
          </p:cNvSpPr>
          <p:nvPr/>
        </p:nvSpPr>
        <p:spPr bwMode="auto">
          <a:xfrm>
            <a:off x="7772400" y="3200400"/>
            <a:ext cx="990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70671" name="WordArt 15"/>
          <p:cNvSpPr>
            <a:spLocks noChangeArrowheads="1" noChangeShapeType="1" noTextEdit="1"/>
          </p:cNvSpPr>
          <p:nvPr/>
        </p:nvSpPr>
        <p:spPr bwMode="auto">
          <a:xfrm>
            <a:off x="6172200" y="3200400"/>
            <a:ext cx="990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70670" name="WordArt 14"/>
          <p:cNvSpPr>
            <a:spLocks noChangeArrowheads="1" noChangeShapeType="1" noTextEdit="1"/>
          </p:cNvSpPr>
          <p:nvPr/>
        </p:nvSpPr>
        <p:spPr bwMode="auto">
          <a:xfrm>
            <a:off x="4419600" y="3124200"/>
            <a:ext cx="990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70669" name="WordArt 13"/>
          <p:cNvSpPr>
            <a:spLocks noChangeArrowheads="1" noChangeShapeType="1" noTextEdit="1"/>
          </p:cNvSpPr>
          <p:nvPr/>
        </p:nvSpPr>
        <p:spPr bwMode="auto">
          <a:xfrm>
            <a:off x="2514600" y="3124200"/>
            <a:ext cx="990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70668" name="WordArt 12"/>
          <p:cNvSpPr>
            <a:spLocks noChangeArrowheads="1" noChangeShapeType="1" noTextEdit="1"/>
          </p:cNvSpPr>
          <p:nvPr/>
        </p:nvSpPr>
        <p:spPr bwMode="auto">
          <a:xfrm>
            <a:off x="609600" y="3124200"/>
            <a:ext cx="990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</a:t>
            </a:r>
          </a:p>
        </p:txBody>
      </p:sp>
      <p:pic>
        <p:nvPicPr>
          <p:cNvPr id="70660" name="Picture 4" descr="Рисунок17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514600"/>
            <a:ext cx="1760538" cy="2482850"/>
          </a:xfrm>
          <a:noFill/>
          <a:ln/>
        </p:spPr>
      </p:pic>
      <p:pic>
        <p:nvPicPr>
          <p:cNvPr id="70662" name="Picture 6" descr="Рисунок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146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Рисуноr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14600"/>
            <a:ext cx="144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Рисунок14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514600"/>
            <a:ext cx="144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 descr="Рисунок1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5146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2" grpId="0" animBg="1"/>
      <p:bldP spid="70671" grpId="0" animBg="1"/>
      <p:bldP spid="70670" grpId="0" animBg="1"/>
      <p:bldP spid="70669" grpId="0" animBg="1"/>
      <p:bldP spid="706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68760"/>
            <a:ext cx="6629400" cy="266429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600" b="1" i="1" dirty="0">
                <a:solidFill>
                  <a:srgbClr val="CC0099"/>
                </a:solidFill>
              </a:rPr>
              <a:t>Домовитая хозяйка </a:t>
            </a:r>
          </a:p>
          <a:p>
            <a:pPr>
              <a:buFontTx/>
              <a:buNone/>
            </a:pPr>
            <a:r>
              <a:rPr lang="ru-RU" sz="3600" b="1" i="1" dirty="0">
                <a:solidFill>
                  <a:srgbClr val="CC0099"/>
                </a:solidFill>
              </a:rPr>
              <a:t>Полетает над лужайкой.</a:t>
            </a:r>
          </a:p>
          <a:p>
            <a:pPr>
              <a:buFontTx/>
              <a:buNone/>
            </a:pPr>
            <a:r>
              <a:rPr lang="ru-RU" sz="3600" b="1" i="1" dirty="0">
                <a:solidFill>
                  <a:srgbClr val="CC0099"/>
                </a:solidFill>
              </a:rPr>
              <a:t>Похлопочет над цветком,</a:t>
            </a:r>
          </a:p>
          <a:p>
            <a:pPr>
              <a:buFontTx/>
              <a:buNone/>
            </a:pPr>
            <a:r>
              <a:rPr lang="ru-RU" sz="3600" b="1" i="1" dirty="0">
                <a:solidFill>
                  <a:srgbClr val="CC0099"/>
                </a:solidFill>
              </a:rPr>
              <a:t>И поделится медком. </a:t>
            </a:r>
          </a:p>
        </p:txBody>
      </p:sp>
      <p:pic>
        <p:nvPicPr>
          <p:cNvPr id="97284" name="Picture 4" descr="Рисунок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20231">
            <a:off x="0" y="3886200"/>
            <a:ext cx="2476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 descr="Рисуно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1148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14800"/>
            <a:ext cx="1779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7" descr="im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0386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 descr="NAIDI(Z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343400"/>
            <a:ext cx="144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9" name="WordArt 9"/>
          <p:cNvSpPr>
            <a:spLocks noChangeArrowheads="1" noChangeShapeType="1" noTextEdit="1"/>
          </p:cNvSpPr>
          <p:nvPr/>
        </p:nvSpPr>
        <p:spPr bwMode="auto">
          <a:xfrm>
            <a:off x="457200" y="4572000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97290" name="WordArt 10"/>
          <p:cNvSpPr>
            <a:spLocks noChangeArrowheads="1" noChangeShapeType="1" noTextEdit="1"/>
          </p:cNvSpPr>
          <p:nvPr/>
        </p:nvSpPr>
        <p:spPr bwMode="auto">
          <a:xfrm>
            <a:off x="2209800" y="4572000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Ч</a:t>
            </a:r>
          </a:p>
        </p:txBody>
      </p:sp>
      <p:sp>
        <p:nvSpPr>
          <p:cNvPr id="97291" name="WordArt 11"/>
          <p:cNvSpPr>
            <a:spLocks noChangeArrowheads="1" noChangeShapeType="1" noTextEdit="1"/>
          </p:cNvSpPr>
          <p:nvPr/>
        </p:nvSpPr>
        <p:spPr bwMode="auto">
          <a:xfrm>
            <a:off x="4267200" y="4572000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97292" name="WordArt 12"/>
          <p:cNvSpPr>
            <a:spLocks noChangeArrowheads="1" noChangeShapeType="1" noTextEdit="1"/>
          </p:cNvSpPr>
          <p:nvPr/>
        </p:nvSpPr>
        <p:spPr bwMode="auto">
          <a:xfrm>
            <a:off x="6019800" y="4572000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97293" name="WordArt 13"/>
          <p:cNvSpPr>
            <a:spLocks noChangeArrowheads="1" noChangeShapeType="1" noTextEdit="1"/>
          </p:cNvSpPr>
          <p:nvPr/>
        </p:nvSpPr>
        <p:spPr bwMode="auto">
          <a:xfrm>
            <a:off x="7848600" y="4572000"/>
            <a:ext cx="1295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40466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 ЗАГАДКИ. УЗНАЙ ОТГАДКИ ПО ПЕРВЫМ БУКВАМ НАЗВАНИЙ ПРЕДМЕТОВ.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9" grpId="0" animBg="1"/>
      <p:bldP spid="97290" grpId="0" animBg="1"/>
      <p:bldP spid="97291" grpId="0" animBg="1"/>
      <p:bldP spid="97292" grpId="0" animBg="1"/>
      <p:bldP spid="972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704856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908720"/>
            <a:ext cx="835292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«Чтение – это один из истоков мышления и умственного развития». </a:t>
            </a:r>
          </a:p>
          <a:p>
            <a:pPr algn="ctr"/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В.А. Сухомлинский</a:t>
            </a:r>
          </a:p>
          <a:p>
            <a:pPr algn="ctr"/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dirty="0"/>
              <a:t> 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57392" y="-2763688"/>
            <a:ext cx="36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7" y="3589968"/>
            <a:ext cx="3168353" cy="228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СО СЛОГАМИ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Волшебный квадрат</a:t>
            </a:r>
          </a:p>
        </p:txBody>
      </p:sp>
      <p:graphicFrame>
        <p:nvGraphicFramePr>
          <p:cNvPr id="181318" name="Group 70"/>
          <p:cNvGraphicFramePr>
            <a:graphicFrameLocks noGrp="1"/>
          </p:cNvGraphicFramePr>
          <p:nvPr>
            <p:ph sz="half" idx="1"/>
          </p:nvPr>
        </p:nvGraphicFramePr>
        <p:xfrm>
          <a:off x="685800" y="1828800"/>
          <a:ext cx="7414591" cy="388620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54387"/>
                <a:gridCol w="1857997"/>
                <a:gridCol w="1341308"/>
                <a:gridCol w="1341306"/>
                <a:gridCol w="1419593"/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81301" name="Picture 53" descr="AG00130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62712" y="3686969"/>
            <a:ext cx="409575" cy="352425"/>
          </a:xfrm>
        </p:spPr>
      </p:pic>
      <p:pic>
        <p:nvPicPr>
          <p:cNvPr id="25641" name="Picture 4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894" y="1844824"/>
            <a:ext cx="12556900" cy="585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42" name="Picture 4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4724400"/>
            <a:ext cx="296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322" name="Picture 74" descr="AG0013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5949950"/>
            <a:ext cx="409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545 -0.63468 C -0.70208 -0.63145 -0.70885 -0.63399 -0.69583 -0.62729 C -0.69149 -0.62497 -0.68246 -0.6222 -0.68246 -0.62197 C -0.65955 -0.60347 -0.62621 -0.61457 -0.6 -0.61179 C -0.50659 -0.61318 -0.4033 -0.60648 -0.3092 -0.61966 C -0.28975 -0.62729 -0.27135 -0.62382 -0.25139 -0.6222 C -0.24826 -0.61434 -0.24427 -0.6074 -0.24149 -0.59885 C -0.2342 -0.57619 -0.23854 -0.58382 -0.23159 -0.57341 C -0.22951 -0.56416 -0.22864 -0.55422 -0.22673 -0.54497 C -0.225 -0.5237 -0.22343 -0.50243 -0.22187 -0.48116 C -0.22135 -0.45364 -0.22083 -0.42636 -0.21996 -0.39885 C -0.21962 -0.38428 -0.22187 -0.36786 -0.21684 -0.35538 C -0.21458 -0.35006 -0.2092 -0.35191 -0.20521 -0.35052 C -0.17482 -0.35122 -0.14462 -0.35307 -0.11441 -0.35307 C -0.10295 -0.35307 -0.10468 -0.35376 -0.09948 -0.34521 C -0.09896 -0.34266 -0.09861 -0.34012 -0.09791 -0.33758 C -0.09705 -0.33388 -0.09548 -0.3311 -0.09462 -0.3274 C -0.09149 -0.31492 -0.09045 -0.30127 -0.08802 -0.28879 C -0.08541 -0.25203 -0.08403 -0.21526 -0.08125 -0.1785 C -0.07882 -0.14382 -0.08177 -0.16023 -0.07795 -0.14266 C -0.07552 -0.11492 -0.06962 -0.08601 -0.06962 -0.05781 " pathEditMode="relative" rAng="0" ptsTypes="ffffffffffffffffffffA">
                                      <p:cBhvr>
                                        <p:cTn id="15" dur="5000" fill="hold"/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545 -0.63468 C -0.70208 -0.63145 -0.70885 -0.63399 -0.69583 -0.62729 C -0.69149 -0.62497 -0.68246 -0.6222 -0.68246 -0.62197 C -0.65955 -0.60347 -0.62621 -0.61457 -0.6 -0.61179 C -0.50659 -0.61318 -0.4033 -0.60648 -0.3092 -0.61966 C -0.28975 -0.62729 -0.27135 -0.62382 -0.25139 -0.6222 C -0.24826 -0.61434 -0.24427 -0.6074 -0.24149 -0.59885 C -0.2342 -0.57619 -0.23854 -0.58382 -0.23159 -0.57341 C -0.22951 -0.56416 -0.22864 -0.55422 -0.22673 -0.54497 C -0.225 -0.5237 -0.22343 -0.50243 -0.22187 -0.48116 C -0.22135 -0.45364 -0.22083 -0.42636 -0.21996 -0.39885 C -0.21962 -0.38428 -0.22187 -0.36786 -0.21684 -0.35538 C -0.21458 -0.35006 -0.2092 -0.35191 -0.20521 -0.35052 C -0.17482 -0.35122 -0.14462 -0.35307 -0.11441 -0.35307 C -0.10295 -0.35307 -0.10468 -0.35376 -0.09948 -0.34521 C -0.09896 -0.34266 -0.09861 -0.34012 -0.09791 -0.33758 C -0.09705 -0.33388 -0.09548 -0.3311 -0.09462 -0.3274 C -0.09149 -0.31492 -0.09045 -0.30127 -0.08802 -0.28879 C -0.08541 -0.25203 -0.08403 -0.21526 -0.08125 -0.1785 C -0.07882 -0.14382 -0.08177 -0.16023 -0.07795 -0.14266 C -0.07552 -0.11492 -0.06962 -0.08601 -0.06962 -0.05781 " pathEditMode="relative" rAng="0" ptsTypes="ffffffffffffffffffffA">
                                      <p:cBhvr>
                                        <p:cTn id="18" dur="5000" fill="hold"/>
                                        <p:tgtEl>
                                          <p:spTgt spid="181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4" name="AutoShape 10"/>
          <p:cNvSpPr>
            <a:spLocks noChangeArrowheads="1"/>
          </p:cNvSpPr>
          <p:nvPr/>
        </p:nvSpPr>
        <p:spPr bwMode="auto">
          <a:xfrm rot="1272255">
            <a:off x="152400" y="1143000"/>
            <a:ext cx="2514600" cy="2033588"/>
          </a:xfrm>
          <a:prstGeom prst="star5">
            <a:avLst/>
          </a:prstGeom>
          <a:solidFill>
            <a:srgbClr val="FFFF00"/>
          </a:solidFill>
          <a:ln w="9525">
            <a:solidFill>
              <a:srgbClr val="ED173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2209800" y="1268760"/>
            <a:ext cx="2514600" cy="2160240"/>
          </a:xfrm>
          <a:prstGeom prst="star5">
            <a:avLst/>
          </a:prstGeom>
          <a:solidFill>
            <a:srgbClr val="FF3399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7" name="AutoShape 13"/>
          <p:cNvSpPr>
            <a:spLocks noChangeArrowheads="1"/>
          </p:cNvSpPr>
          <p:nvPr/>
        </p:nvSpPr>
        <p:spPr bwMode="auto">
          <a:xfrm rot="-1073874">
            <a:off x="4572000" y="1066800"/>
            <a:ext cx="2514600" cy="203358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8" name="AutoShape 14"/>
          <p:cNvSpPr>
            <a:spLocks noChangeArrowheads="1"/>
          </p:cNvSpPr>
          <p:nvPr/>
        </p:nvSpPr>
        <p:spPr bwMode="auto">
          <a:xfrm rot="-1287838">
            <a:off x="6629400" y="914400"/>
            <a:ext cx="2514600" cy="2033588"/>
          </a:xfrm>
          <a:prstGeom prst="star5">
            <a:avLst/>
          </a:prstGeom>
          <a:solidFill>
            <a:srgbClr val="33CC33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59" name="AutoShape 15"/>
          <p:cNvSpPr>
            <a:spLocks noChangeArrowheads="1"/>
          </p:cNvSpPr>
          <p:nvPr/>
        </p:nvSpPr>
        <p:spPr bwMode="auto">
          <a:xfrm rot="782933">
            <a:off x="2438400" y="4572000"/>
            <a:ext cx="2514600" cy="2033588"/>
          </a:xfrm>
          <a:prstGeom prst="star5">
            <a:avLst/>
          </a:prstGeom>
          <a:solidFill>
            <a:srgbClr val="FFFF00"/>
          </a:solidFill>
          <a:ln w="9525">
            <a:solidFill>
              <a:srgbClr val="ED173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60" name="AutoShape 16"/>
          <p:cNvSpPr>
            <a:spLocks noChangeArrowheads="1"/>
          </p:cNvSpPr>
          <p:nvPr/>
        </p:nvSpPr>
        <p:spPr bwMode="auto">
          <a:xfrm rot="2271430">
            <a:off x="0" y="4267200"/>
            <a:ext cx="2514600" cy="2033588"/>
          </a:xfrm>
          <a:prstGeom prst="star5">
            <a:avLst/>
          </a:prstGeom>
          <a:solidFill>
            <a:srgbClr val="0000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61" name="AutoShape 17"/>
          <p:cNvSpPr>
            <a:spLocks noChangeArrowheads="1"/>
          </p:cNvSpPr>
          <p:nvPr/>
        </p:nvSpPr>
        <p:spPr bwMode="auto">
          <a:xfrm rot="-2413920">
            <a:off x="6629400" y="4495800"/>
            <a:ext cx="2514600" cy="2033588"/>
          </a:xfrm>
          <a:prstGeom prst="star5">
            <a:avLst/>
          </a:prstGeom>
          <a:solidFill>
            <a:srgbClr val="FF3399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62" name="AutoShape 18"/>
          <p:cNvSpPr>
            <a:spLocks noChangeArrowheads="1"/>
          </p:cNvSpPr>
          <p:nvPr/>
        </p:nvSpPr>
        <p:spPr bwMode="auto">
          <a:xfrm rot="656082">
            <a:off x="4419600" y="4114800"/>
            <a:ext cx="2514600" cy="2033588"/>
          </a:xfrm>
          <a:prstGeom prst="star5">
            <a:avLst/>
          </a:prstGeom>
          <a:solidFill>
            <a:srgbClr val="33CC33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63" name="WordArt 19"/>
          <p:cNvSpPr>
            <a:spLocks noChangeArrowheads="1" noChangeShapeType="1" noTextEdit="1"/>
          </p:cNvSpPr>
          <p:nvPr/>
        </p:nvSpPr>
        <p:spPr bwMode="auto">
          <a:xfrm>
            <a:off x="1066800" y="1905000"/>
            <a:ext cx="542925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РО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08564" name="WordArt 20"/>
          <p:cNvSpPr>
            <a:spLocks noChangeArrowheads="1" noChangeShapeType="1" noTextEdit="1"/>
          </p:cNvSpPr>
          <p:nvPr/>
        </p:nvSpPr>
        <p:spPr bwMode="auto">
          <a:xfrm>
            <a:off x="3352800" y="5410200"/>
            <a:ext cx="542925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ЗА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08565" name="WordArt 21"/>
          <p:cNvSpPr>
            <a:spLocks noChangeArrowheads="1" noChangeShapeType="1" noTextEdit="1"/>
          </p:cNvSpPr>
          <p:nvPr/>
        </p:nvSpPr>
        <p:spPr bwMode="auto">
          <a:xfrm>
            <a:off x="7696200" y="5334000"/>
            <a:ext cx="542925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ПИ</a:t>
            </a:r>
          </a:p>
        </p:txBody>
      </p:sp>
      <p:sp>
        <p:nvSpPr>
          <p:cNvPr id="108566" name="WordArt 22"/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42925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ОН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08567" name="WordArt 23"/>
          <p:cNvSpPr>
            <a:spLocks noChangeArrowheads="1" noChangeShapeType="1" noTextEdit="1"/>
          </p:cNvSpPr>
          <p:nvPr/>
        </p:nvSpPr>
        <p:spPr bwMode="auto">
          <a:xfrm>
            <a:off x="5486400" y="1905000"/>
            <a:ext cx="762000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ЛАН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08568" name="WordArt 24"/>
          <p:cNvSpPr>
            <a:spLocks noChangeArrowheads="1" noChangeShapeType="1" noTextEdit="1"/>
          </p:cNvSpPr>
          <p:nvPr/>
        </p:nvSpPr>
        <p:spPr bwMode="auto">
          <a:xfrm>
            <a:off x="838200" y="5029200"/>
            <a:ext cx="762000" cy="585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ДЫШ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08569" name="WordArt 25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762000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ТЮЛЬ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08570" name="WordArt 26"/>
          <p:cNvSpPr>
            <a:spLocks noChangeArrowheads="1" noChangeShapeType="1" noTextEdit="1"/>
          </p:cNvSpPr>
          <p:nvPr/>
        </p:nvSpPr>
        <p:spPr bwMode="auto">
          <a:xfrm>
            <a:off x="5257800" y="4953000"/>
            <a:ext cx="762000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ПАН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08571" name="Rectangle 27"/>
          <p:cNvSpPr>
            <a:spLocks noChangeArrowheads="1"/>
          </p:cNvSpPr>
          <p:nvPr/>
        </p:nvSpPr>
        <p:spPr bwMode="auto">
          <a:xfrm>
            <a:off x="304800" y="3810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СОЕДИНИ ОДИНАКОВЫЕ ЗВЁЗДОЧКИ  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ПРОЧИТАЙ НАЗВАНИЯ ЦВЕТОВ.</a:t>
            </a:r>
          </a:p>
        </p:txBody>
      </p:sp>
      <p:sp>
        <p:nvSpPr>
          <p:cNvPr id="108572" name="Rectangle 28"/>
          <p:cNvSpPr>
            <a:spLocks noChangeArrowheads="1"/>
          </p:cNvSpPr>
          <p:nvPr/>
        </p:nvSpPr>
        <p:spPr bwMode="auto">
          <a:xfrm>
            <a:off x="6340475" y="3810000"/>
            <a:ext cx="23989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СЛОВО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ЛИШНЕЕ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78035E-8 C -6.66667E-6 0.08671 -6.66667E-6 0.17341 -6.66667E-6 0.26012 " pathEditMode="relative" ptsTypes="fA">
                                      <p:cBhvr>
                                        <p:cTn id="113" dur="2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5919 C -0.00468 0.05133 -0.00468 0.16208 -0.00468 0.2726 " pathEditMode="relative" rAng="0" ptsTypes="fA">
                                      <p:cBhvr>
                                        <p:cTn id="115" dur="2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2.83237E-6 C 0.01146 -0.00832 0.01232 -0.01688 0.01232 -0.0252 C 0.01232 -0.30381 0.03663 -0.19237 -0.1625 -0.19237 " pathEditMode="relative" rAng="0" ptsTypes="ffA">
                                      <p:cBhvr>
                                        <p:cTn id="119" dur="2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15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09827E-6 C 0.01024 -0.06104 0.02847 -0.20023 -0.00972 -0.22474 C -0.01354 -0.23006 -0.01736 -0.23399 -0.0217 -0.23676 C -0.03212 -0.23352 -0.04254 -0.23237 -0.05295 -0.22936 C -0.06684 -0.22011 -0.09375 -0.22312 -0.1059 -0.22243 C -0.12292 -0.19954 -0.13333 -0.203 -0.15521 -0.203 " pathEditMode="relative" rAng="0" ptsTypes="fffffA">
                                      <p:cBhvr>
                                        <p:cTn id="121" dur="2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3.93064E-6 C 0.01962 0.08231 0.00503 0.00855 0.00278 0.24624 C 0.00243 0.28277 0.00399 0.29942 -0.0191 0.29965 C -0.13472 0.30104 -0.25017 0.30127 -0.3658 0.30196 C -0.37031 0.30682 -0.37205 0.30844 -0.37396 0.31699 C -0.37431 0.35537 -0.37431 0.39398 -0.37517 0.43237 C -0.37552 0.44277 -0.37917 0.45156 -0.37917 0.46242 " pathEditMode="relative" rAng="0" ptsTypes="ffffffA">
                                      <p:cBhvr>
                                        <p:cTn id="126" dur="2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23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91329E-6 C -0.00069 0.06105 0.00504 0.12093 -0.00955 0.17827 C -0.01007 0.20763 -0.01007 0.23677 -0.01111 0.26636 C -0.01146 0.27446 -0.01666 0.28185 -0.02222 0.28255 C -0.03541 0.28394 -0.04861 0.28417 -0.0618 0.28509 C -0.07465 0.2911 -0.05955 0.2844 -0.08732 0.28948 C -0.19132 0.30821 -0.29687 0.29342 -0.40156 0.29411 C -0.42066 0.33758 -0.41111 0.46266 -0.41111 0.477 " pathEditMode="relative" rAng="0" ptsTypes="fffffffA">
                                      <p:cBhvr>
                                        <p:cTn id="128" dur="2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3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31214E-7 C 0.01336 -0.5059 -0.06945 -0.18566 0.66545 -0.18798 C 0.66632 -0.24763 0.66527 -0.26751 0.66961 -0.31283 C 0.67135 -0.38821 0.67118 -0.35653 0.67118 -0.40786 " pathEditMode="relative" rAng="0" ptsTypes="fffA">
                                      <p:cBhvr>
                                        <p:cTn id="135" dur="2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-253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827E-6 C 0.00035 -0.08601 -3.33333E-6 -0.17179 0.00139 -0.25757 C 0.00174 -0.27838 0.01424 -0.27353 0.02535 -0.27515 C 0.06129 -0.29226 0.03108 -0.27931 0.11945 -0.27723 C 0.14688 -0.24717 0.16094 -0.2511 0.1974 -0.24902 C 0.21684 -0.24601 0.23594 -0.24139 0.25556 -0.23815 C 0.27778 -0.21757 0.31025 -0.22497 0.3349 -0.22312 C 0.35573 -0.20093 0.38334 -0.20532 0.40816 -0.2037 C 0.43386 -0.19838 0.44618 -0.19468 0.46806 -0.18844 C 0.47986 -0.17503 0.49532 -0.17595 0.5099 -0.17341 C 0.70834 -0.17619 0.66563 -0.10474 0.66372 -0.38335 C 0.66355 -0.39561 0.66372 -0.40763 0.66372 -0.41989 " pathEditMode="relative" rAng="0" ptsTypes="fffffffffffA">
                                      <p:cBhvr>
                                        <p:cTn id="137" dur="2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21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2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56647E-6 C -0.00035 -0.08716 0.00347 -0.17433 -0.00122 -0.2608 C -0.00174 -0.26913 -0.01007 -0.26589 -0.01424 -0.26843 C -0.025 -0.27468 -0.03333 -0.27907 -0.04497 -0.28161 C -0.22934 -0.38936 -0.43281 -0.28855 -0.62674 -0.28924 C -0.64028 -0.29826 -0.6401 -0.32693 -0.64427 -0.34959 C -0.65417 -0.40393 -0.64566 -0.34265 -0.64566 -0.50312 " pathEditMode="relative" rAng="0" ptsTypes="ffffffA">
                                      <p:cBhvr>
                                        <p:cTn id="146" dur="2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25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237E-6 C -0.00052 -0.08763 -0.00052 -0.17549 -0.00156 -0.26312 C -0.00173 -0.27237 -0.00434 -0.27052 -0.00954 -0.27237 C -0.01666 -0.28 -0.02534 -0.28485 -0.03298 -0.29133 C -0.03802 -0.29549 -0.04166 -0.30242 -0.04704 -0.3052 C -0.05572 -0.30982 -0.0618 -0.31237 -0.07066 -0.31468 C -0.08472 -0.32162 -0.10121 -0.33503 -0.11614 -0.33572 C -0.14652 -0.33734 -0.17673 -0.33734 -0.20711 -0.33803 C -0.22083 -0.34242 -0.23454 -0.34821 -0.24791 -0.35468 C -0.26822 -0.35306 -0.28871 -0.3526 -0.30885 -0.35005 C -0.32222 -0.34821 -0.33628 -0.34081 -0.34965 -0.33803 C -0.3934 -0.31676 -0.34618 -0.3274 -0.44687 -0.32416 C -0.51163 -0.32508 -0.57673 -0.32115 -0.64132 -0.32647 C -0.64461 -0.32693 -0.6434 -0.33618 -0.64444 -0.34081 C -0.64704 -0.3526 -0.64947 -0.36416 -0.65225 -0.37595 C -0.66302 -0.42266 -0.65382 -0.4111 -0.65382 -0.51422 " pathEditMode="relative" rAng="0" ptsTypes="fffffffffffffffA">
                                      <p:cBhvr>
                                        <p:cTn id="148" dur="2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50" autoRev="1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250" autoRev="1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autoRev="1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7" presetClass="emph" presetSubtype="0" repeatCount="4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50" autoRev="1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5" dur="250" autoRev="1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autoRev="1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4" grpId="0" animBg="1"/>
      <p:bldP spid="108554" grpId="1" animBg="1"/>
      <p:bldP spid="108554" grpId="2" animBg="1"/>
      <p:bldP spid="108556" grpId="0" animBg="1"/>
      <p:bldP spid="108556" grpId="1" animBg="1"/>
      <p:bldP spid="108557" grpId="0" animBg="1"/>
      <p:bldP spid="108557" grpId="1" animBg="1"/>
      <p:bldP spid="108557" grpId="2" animBg="1"/>
      <p:bldP spid="108558" grpId="0" animBg="1"/>
      <p:bldP spid="108558" grpId="1" animBg="1"/>
      <p:bldP spid="108558" grpId="2" animBg="1"/>
      <p:bldP spid="108559" grpId="0" animBg="1"/>
      <p:bldP spid="108559" grpId="1" animBg="1"/>
      <p:bldP spid="108559" grpId="2" animBg="1"/>
      <p:bldP spid="108560" grpId="0" animBg="1"/>
      <p:bldP spid="108560" grpId="1" animBg="1"/>
      <p:bldP spid="108560" grpId="2" animBg="1"/>
      <p:bldP spid="108560" grpId="3" animBg="1"/>
      <p:bldP spid="108561" grpId="0" animBg="1"/>
      <p:bldP spid="108561" grpId="1" animBg="1"/>
      <p:bldP spid="108561" grpId="2" animBg="1"/>
      <p:bldP spid="108562" grpId="0" animBg="1"/>
      <p:bldP spid="108562" grpId="1" animBg="1"/>
      <p:bldP spid="108563" grpId="0" animBg="1"/>
      <p:bldP spid="108563" grpId="1" animBg="1"/>
      <p:bldP spid="108564" grpId="0" animBg="1"/>
      <p:bldP spid="108564" grpId="1" animBg="1"/>
      <p:bldP spid="108565" grpId="0" animBg="1"/>
      <p:bldP spid="108565" grpId="1" animBg="1"/>
      <p:bldP spid="108566" grpId="0" animBg="1"/>
      <p:bldP spid="108567" grpId="0" animBg="1"/>
      <p:bldP spid="108568" grpId="0" animBg="1"/>
      <p:bldP spid="108568" grpId="1" animBg="1"/>
      <p:bldP spid="108569" grpId="0" animBg="1"/>
      <p:bldP spid="108569" grpId="1" animBg="1"/>
      <p:bldP spid="108570" grpId="0" animBg="1"/>
      <p:bldP spid="108571" grpId="0"/>
      <p:bldP spid="1085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683568" y="260350"/>
            <a:ext cx="7704782" cy="3600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Игра "Как называется цветок"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95288" y="6021388"/>
            <a:ext cx="84248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  <a:latin typeface="Monotype Corsiva" pitchFamily="66" charset="0"/>
              </a:rPr>
              <a:t>Выдели первый звук и узнай цветок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8820150" y="6453188"/>
            <a:ext cx="7302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8789" name="Picture 5" descr="ры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628775"/>
            <a:ext cx="1187450" cy="1223963"/>
          </a:xfrm>
          <a:prstGeom prst="rect">
            <a:avLst/>
          </a:prstGeom>
          <a:noFill/>
        </p:spPr>
      </p:pic>
      <p:pic>
        <p:nvPicPr>
          <p:cNvPr id="118790" name="Picture 6" descr="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836613"/>
            <a:ext cx="1295400" cy="1295400"/>
          </a:xfrm>
          <a:prstGeom prst="rect">
            <a:avLst/>
          </a:prstGeom>
          <a:noFill/>
        </p:spPr>
      </p:pic>
      <p:pic>
        <p:nvPicPr>
          <p:cNvPr id="118791" name="Picture 7" descr="ш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789363"/>
            <a:ext cx="1295400" cy="1295400"/>
          </a:xfrm>
          <a:prstGeom prst="rect">
            <a:avLst/>
          </a:prstGeom>
          <a:noFill/>
        </p:spPr>
      </p:pic>
      <p:pic>
        <p:nvPicPr>
          <p:cNvPr id="118792" name="Picture 8" descr="куб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3933825"/>
            <a:ext cx="1152525" cy="1100138"/>
          </a:xfrm>
          <a:prstGeom prst="rect">
            <a:avLst/>
          </a:prstGeom>
          <a:noFill/>
        </p:spPr>
      </p:pic>
      <p:pic>
        <p:nvPicPr>
          <p:cNvPr id="118793" name="Picture 9" descr="арбуз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349500"/>
            <a:ext cx="1368425" cy="1335088"/>
          </a:xfrm>
          <a:prstGeom prst="rect">
            <a:avLst/>
          </a:prstGeom>
          <a:noFill/>
        </p:spPr>
      </p:pic>
      <p:pic>
        <p:nvPicPr>
          <p:cNvPr id="118794" name="Picture 10" descr="мыл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1196975"/>
            <a:ext cx="1728788" cy="884238"/>
          </a:xfrm>
          <a:prstGeom prst="rect">
            <a:avLst/>
          </a:prstGeom>
          <a:noFill/>
        </p:spPr>
      </p:pic>
      <p:pic>
        <p:nvPicPr>
          <p:cNvPr id="118795" name="Picture 11" descr="астр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050" y="2924175"/>
            <a:ext cx="1062038" cy="1546225"/>
          </a:xfrm>
          <a:prstGeom prst="rect">
            <a:avLst/>
          </a:prstGeom>
          <a:noFill/>
        </p:spPr>
      </p:pic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3708400" y="2420938"/>
            <a:ext cx="2016125" cy="1079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H="1">
            <a:off x="3924300" y="3429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8798" name="Picture 14" descr="j025450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2492375"/>
            <a:ext cx="952500" cy="952500"/>
          </a:xfrm>
          <a:prstGeom prst="rect">
            <a:avLst/>
          </a:prstGeom>
          <a:noFill/>
        </p:spPr>
      </p:pic>
      <p:pic>
        <p:nvPicPr>
          <p:cNvPr id="118799" name="Picture 15" descr="1ромашк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3573463"/>
            <a:ext cx="1514475" cy="2376487"/>
          </a:xfrm>
          <a:prstGeom prst="rect">
            <a:avLst/>
          </a:prstGeom>
          <a:noFill/>
        </p:spPr>
      </p:pic>
      <p:sp>
        <p:nvSpPr>
          <p:cNvPr id="118800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748713" y="6669088"/>
            <a:ext cx="215900" cy="1889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NA00417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2000"/>
          </a:blip>
          <a:srcRect/>
          <a:stretch>
            <a:fillRect/>
          </a:stretch>
        </p:blipFill>
        <p:spPr>
          <a:xfrm>
            <a:off x="323528" y="0"/>
            <a:ext cx="8558212" cy="6353175"/>
          </a:xfrm>
          <a:noFill/>
        </p:spPr>
      </p:pic>
      <p:sp>
        <p:nvSpPr>
          <p:cNvPr id="22531" name="Oval 7"/>
          <p:cNvSpPr>
            <a:spLocks noChangeArrowheads="1"/>
          </p:cNvSpPr>
          <p:nvPr/>
        </p:nvSpPr>
        <p:spPr bwMode="auto">
          <a:xfrm>
            <a:off x="23399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ОК</a:t>
            </a:r>
          </a:p>
        </p:txBody>
      </p:sp>
      <p:sp>
        <p:nvSpPr>
          <p:cNvPr id="22532" name="Oval 8"/>
          <p:cNvSpPr>
            <a:spLocks noChangeArrowheads="1"/>
          </p:cNvSpPr>
          <p:nvPr/>
        </p:nvSpPr>
        <p:spPr bwMode="auto">
          <a:xfrm>
            <a:off x="5076825" y="4724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</a:t>
            </a:r>
          </a:p>
        </p:txBody>
      </p:sp>
      <p:sp>
        <p:nvSpPr>
          <p:cNvPr id="22533" name="Oval 9"/>
          <p:cNvSpPr>
            <a:spLocks noChangeArrowheads="1"/>
          </p:cNvSpPr>
          <p:nvPr/>
        </p:nvSpPr>
        <p:spPr bwMode="auto">
          <a:xfrm>
            <a:off x="6227763" y="38608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ЛО</a:t>
            </a:r>
          </a:p>
        </p:txBody>
      </p:sp>
      <p:sp>
        <p:nvSpPr>
          <p:cNvPr id="22534" name="Oval 10"/>
          <p:cNvSpPr>
            <a:spLocks noChangeArrowheads="1"/>
          </p:cNvSpPr>
          <p:nvPr/>
        </p:nvSpPr>
        <p:spPr bwMode="auto">
          <a:xfrm>
            <a:off x="6227763" y="30686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ЗА</a:t>
            </a:r>
          </a:p>
        </p:txBody>
      </p:sp>
      <p:sp>
        <p:nvSpPr>
          <p:cNvPr id="22535" name="Oval 11"/>
          <p:cNvSpPr>
            <a:spLocks noChangeArrowheads="1"/>
          </p:cNvSpPr>
          <p:nvPr/>
        </p:nvSpPr>
        <p:spPr bwMode="auto">
          <a:xfrm>
            <a:off x="5219700" y="119697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Oval 12"/>
          <p:cNvSpPr>
            <a:spLocks noChangeArrowheads="1"/>
          </p:cNvSpPr>
          <p:nvPr/>
        </p:nvSpPr>
        <p:spPr bwMode="auto">
          <a:xfrm>
            <a:off x="5292725" y="12684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КА</a:t>
            </a:r>
          </a:p>
        </p:txBody>
      </p:sp>
      <p:sp>
        <p:nvSpPr>
          <p:cNvPr id="22537" name="Oval 13"/>
          <p:cNvSpPr>
            <a:spLocks noChangeArrowheads="1"/>
          </p:cNvSpPr>
          <p:nvPr/>
        </p:nvSpPr>
        <p:spPr bwMode="auto">
          <a:xfrm>
            <a:off x="4356100" y="98107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Oval 14"/>
          <p:cNvSpPr>
            <a:spLocks noChangeArrowheads="1"/>
          </p:cNvSpPr>
          <p:nvPr/>
        </p:nvSpPr>
        <p:spPr bwMode="auto">
          <a:xfrm>
            <a:off x="4356100" y="9810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ГА</a:t>
            </a:r>
          </a:p>
        </p:txBody>
      </p:sp>
      <p:sp>
        <p:nvSpPr>
          <p:cNvPr id="22539" name="Oval 15"/>
          <p:cNvSpPr>
            <a:spLocks noChangeArrowheads="1"/>
          </p:cNvSpPr>
          <p:nvPr/>
        </p:nvSpPr>
        <p:spPr bwMode="auto">
          <a:xfrm>
            <a:off x="3276600" y="13414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ТА</a:t>
            </a:r>
          </a:p>
        </p:txBody>
      </p:sp>
      <p:sp>
        <p:nvSpPr>
          <p:cNvPr id="22540" name="Oval 16"/>
          <p:cNvSpPr>
            <a:spLocks noChangeArrowheads="1"/>
          </p:cNvSpPr>
          <p:nvPr/>
        </p:nvSpPr>
        <p:spPr bwMode="auto">
          <a:xfrm>
            <a:off x="2484438" y="263683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Oval 17"/>
          <p:cNvSpPr>
            <a:spLocks noChangeArrowheads="1"/>
          </p:cNvSpPr>
          <p:nvPr/>
        </p:nvSpPr>
        <p:spPr bwMode="auto">
          <a:xfrm>
            <a:off x="2268538" y="2133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Oval 18"/>
          <p:cNvSpPr>
            <a:spLocks noChangeArrowheads="1"/>
          </p:cNvSpPr>
          <p:nvPr/>
        </p:nvSpPr>
        <p:spPr bwMode="auto">
          <a:xfrm>
            <a:off x="2268538" y="2133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РА</a:t>
            </a:r>
          </a:p>
        </p:txBody>
      </p:sp>
      <p:sp>
        <p:nvSpPr>
          <p:cNvPr id="22543" name="Oval 19"/>
          <p:cNvSpPr>
            <a:spLocks noChangeArrowheads="1"/>
          </p:cNvSpPr>
          <p:nvPr/>
        </p:nvSpPr>
        <p:spPr bwMode="auto">
          <a:xfrm>
            <a:off x="1187450" y="24923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Oval 20"/>
          <p:cNvSpPr>
            <a:spLocks noChangeArrowheads="1"/>
          </p:cNvSpPr>
          <p:nvPr/>
        </p:nvSpPr>
        <p:spPr bwMode="auto">
          <a:xfrm>
            <a:off x="1187450" y="24923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МЕ</a:t>
            </a:r>
          </a:p>
        </p:txBody>
      </p:sp>
      <p:sp>
        <p:nvSpPr>
          <p:cNvPr id="22545" name="Oval 21"/>
          <p:cNvSpPr>
            <a:spLocks noChangeArrowheads="1"/>
          </p:cNvSpPr>
          <p:nvPr/>
        </p:nvSpPr>
        <p:spPr bwMode="auto">
          <a:xfrm>
            <a:off x="971550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Oval 22"/>
          <p:cNvSpPr>
            <a:spLocks noChangeArrowheads="1"/>
          </p:cNvSpPr>
          <p:nvPr/>
        </p:nvSpPr>
        <p:spPr bwMode="auto">
          <a:xfrm>
            <a:off x="971550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Oval 23"/>
          <p:cNvSpPr>
            <a:spLocks noChangeArrowheads="1"/>
          </p:cNvSpPr>
          <p:nvPr/>
        </p:nvSpPr>
        <p:spPr bwMode="auto">
          <a:xfrm>
            <a:off x="3635375" y="36449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АР</a:t>
            </a:r>
          </a:p>
        </p:txBody>
      </p:sp>
      <p:sp>
        <p:nvSpPr>
          <p:cNvPr id="22548" name="Oval 25"/>
          <p:cNvSpPr>
            <a:spLocks noChangeArrowheads="1"/>
          </p:cNvSpPr>
          <p:nvPr/>
        </p:nvSpPr>
        <p:spPr bwMode="auto">
          <a:xfrm>
            <a:off x="4140200" y="27082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НО</a:t>
            </a:r>
          </a:p>
        </p:txBody>
      </p:sp>
      <p:sp>
        <p:nvSpPr>
          <p:cNvPr id="22549" name="Oval 26"/>
          <p:cNvSpPr>
            <a:spLocks noChangeArrowheads="1"/>
          </p:cNvSpPr>
          <p:nvPr/>
        </p:nvSpPr>
        <p:spPr bwMode="auto">
          <a:xfrm>
            <a:off x="2700338" y="35004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ЛЫ</a:t>
            </a:r>
          </a:p>
        </p:txBody>
      </p:sp>
      <p:sp>
        <p:nvSpPr>
          <p:cNvPr id="22550" name="Oval 28"/>
          <p:cNvSpPr>
            <a:spLocks noChangeArrowheads="1"/>
          </p:cNvSpPr>
          <p:nvPr/>
        </p:nvSpPr>
        <p:spPr bwMode="auto">
          <a:xfrm>
            <a:off x="5219700" y="39338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ВЕ</a:t>
            </a:r>
          </a:p>
        </p:txBody>
      </p:sp>
      <p:sp>
        <p:nvSpPr>
          <p:cNvPr id="22551" name="Oval 29"/>
          <p:cNvSpPr>
            <a:spLocks noChangeArrowheads="1"/>
          </p:cNvSpPr>
          <p:nvPr/>
        </p:nvSpPr>
        <p:spPr bwMode="auto">
          <a:xfrm>
            <a:off x="3563938" y="22764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ША</a:t>
            </a:r>
          </a:p>
        </p:txBody>
      </p:sp>
      <p:sp>
        <p:nvSpPr>
          <p:cNvPr id="22552" name="Oval 30"/>
          <p:cNvSpPr>
            <a:spLocks noChangeArrowheads="1"/>
          </p:cNvSpPr>
          <p:nvPr/>
        </p:nvSpPr>
        <p:spPr bwMode="auto">
          <a:xfrm>
            <a:off x="5364163" y="29241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ИГ</a:t>
            </a:r>
          </a:p>
        </p:txBody>
      </p:sp>
      <p:sp>
        <p:nvSpPr>
          <p:cNvPr id="22553" name="Text Box 33"/>
          <p:cNvSpPr txBox="1">
            <a:spLocks noChangeArrowheads="1"/>
          </p:cNvSpPr>
          <p:nvPr/>
        </p:nvSpPr>
        <p:spPr bwMode="auto">
          <a:xfrm>
            <a:off x="1347788" y="4641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22554" name="Text Box 34"/>
          <p:cNvSpPr txBox="1">
            <a:spLocks noChangeArrowheads="1"/>
          </p:cNvSpPr>
          <p:nvPr/>
        </p:nvSpPr>
        <p:spPr bwMode="auto">
          <a:xfrm>
            <a:off x="1116013" y="4508500"/>
            <a:ext cx="59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ЗНАКОМСТВО СО СЛОВАМИ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РЕЗЕРВЫ ОБУЧЕНИЯ ЧТЕНИЮ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тестирования детей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понимание прочитанного 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2.Правильность чтения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196752"/>
          <a:ext cx="4042792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196752"/>
          <a:ext cx="4038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3.Способ чтения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1 класс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плавное слоговое с чтением целых слов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буквенное чтение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слоговое чтение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класс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– чтение целыми словами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слоговое чтение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буквенное чтение</a:t>
            </a:r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648200" y="1600200"/>
          <a:ext cx="403860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quarter" idx="3"/>
          </p:nvPr>
        </p:nvGraphicFramePr>
        <p:xfrm>
          <a:off x="4648200" y="3924300"/>
          <a:ext cx="403860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ЦЕЛИ: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Сформировать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младшего школьника как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сознательного читателя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проявляющего интерес к чтению,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владеющего прочными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навыками чтения, способами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самостоятельной работы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читаемым текстом и детской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книгой.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Коррекция и развитие психических функций, обеспечивающих формирование навыка чтения.</a:t>
            </a: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klub-drug.ru/wp-content/uploads/2011/04/3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17807"/>
            <a:ext cx="1944216" cy="1620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Сравнительный анализ техники чтения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http://klub-drug.ru/wp-content/uploads/2011/04/60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157192"/>
            <a:ext cx="10801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Итак, в своей работе я постаралась показать, как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можно 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целесообразно и продуктивно проводить работу по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формированию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навыков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чтения.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Определила пути  разнообразной  работы   над формированием первоначального навыка чтения.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Показала  виды  работ в период обучения грамоте.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Подобрала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игры, наглядные пособия, тесты для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выявления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уровня  </a:t>
            </a:r>
            <a:r>
              <a:rPr lang="ru-RU" sz="2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сформированности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навыка чтения (из своего опыта работы)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http://klub-drug.ru/wp-content/uploads/2011/04/47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177929797"/>
              </p:ext>
            </p:extLst>
          </p:nvPr>
        </p:nvGraphicFramePr>
        <p:xfrm>
          <a:off x="251520" y="260648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404664"/>
            <a:ext cx="23042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интерес к чтению, расширять круг чтения младшего школьника, его начитанность</a:t>
            </a:r>
          </a:p>
          <a:p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58024" y="3429000"/>
            <a:ext cx="16279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Формировать эмоционально –положительное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отношение к процессу чтения, интерес к чтению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3933056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сформировать у всех учащихся навык чтения, являющийся фундаментом всего последующего образования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6228184" y="126876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обеспечить полноценное восприятие учащимися произведений различных жанров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7" y="4797152"/>
            <a:ext cx="266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научить работать с книгой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9284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5737AA-4BA1-4F52-A70F-6AC179D14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85737AA-4BA1-4F52-A70F-6AC179D14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85737AA-4BA1-4F52-A70F-6AC179D14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A0681D-02B8-40EC-9EE1-BD0266AEE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5A0681D-02B8-40EC-9EE1-BD0266AEE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5A0681D-02B8-40EC-9EE1-BD0266AEE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EA1D1B-54BD-4661-A009-1CCB3474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AAEA1D1B-54BD-4661-A009-1CCB3474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AAEA1D1B-54BD-4661-A009-1CCB3474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E1E376-3AD5-44FA-BE3B-0AD4533B1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F8E1E376-3AD5-44FA-BE3B-0AD4533B1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8E1E376-3AD5-44FA-BE3B-0AD4533B1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3A2172-057F-4E31-9D3D-60571F2BA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63A2172-057F-4E31-9D3D-60571F2BA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63A2172-057F-4E31-9D3D-60571F2BA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7723AF-FD41-4A8F-B977-0317E616F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E7723AF-FD41-4A8F-B977-0317E616F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7E7723AF-FD41-4A8F-B977-0317E616F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AC6FB8-ACC4-4E51-959C-C6CECDEB2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3AC6FB8-ACC4-4E51-959C-C6CECDEB2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3AC6FB8-ACC4-4E51-959C-C6CECDEB2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72214-0448-4762-A2AD-CD1583D3A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5C72214-0448-4762-A2AD-CD1583D3A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5C72214-0448-4762-A2AD-CD1583D3A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5CB670-A99F-487E-B286-790E779CA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E5CB670-A99F-487E-B286-790E779CA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E5CB670-A99F-487E-B286-790E779CA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48CC1-EAB2-47C2-A162-D62D81DFD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DB48CC1-EAB2-47C2-A162-D62D81DFD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DB48CC1-EAB2-47C2-A162-D62D81DFD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6D3B7C-802C-4B61-949A-AD486E8C9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16D3B7C-802C-4B61-949A-AD486E8C9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16D3B7C-802C-4B61-949A-AD486E8C9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функционального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базиса навыка чтения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8600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800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Упражнения на коррекцию и развитие:</a:t>
            </a:r>
          </a:p>
          <a:p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Пространственного восприятия, пространственных представлений</a:t>
            </a:r>
          </a:p>
          <a:p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Зрительного восприятия, зрительной памяти</a:t>
            </a:r>
          </a:p>
          <a:p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Слухового восприятия</a:t>
            </a:r>
          </a:p>
          <a:p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Фонематического  восприятия, фонематического анализа и синтеза</a:t>
            </a:r>
          </a:p>
          <a:p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Мелкой моторики, графомоторных навыков</a:t>
            </a:r>
          </a:p>
          <a:p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Зрительно – моторной координации</a:t>
            </a:r>
          </a:p>
          <a:p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Слухоречевой памяти</a:t>
            </a:r>
          </a:p>
          <a:p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Произвольного внимания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Дидактические игры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/>
              <a:t> 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классифицируются по дидактическим задачам. Так, отдельные разделы составляют игры, которые направлены на выработку следующих умений: </a:t>
            </a:r>
          </a:p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деление слов на  слоги, </a:t>
            </a:r>
          </a:p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выделение и распознавание звуков, </a:t>
            </a:r>
          </a:p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распознавание графического облика букв </a:t>
            </a:r>
          </a:p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чтение слогов</a:t>
            </a:r>
          </a:p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чтение слов и предложений.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Схема коррекционной работы</a:t>
            </a:r>
            <a:endParaRPr lang="ru-RU" dirty="0"/>
          </a:p>
        </p:txBody>
      </p:sp>
      <p:graphicFrame>
        <p:nvGraphicFramePr>
          <p:cNvPr id="5" name="Organization Chart 14"/>
          <p:cNvGraphicFramePr>
            <a:graphicFrameLocks/>
          </p:cNvGraphicFramePr>
          <p:nvPr/>
        </p:nvGraphicFramePr>
        <p:xfrm>
          <a:off x="323528" y="1844824"/>
          <a:ext cx="8243888" cy="3657600"/>
        </p:xfrm>
        <a:graphic>
          <a:graphicData uri="http://schemas.openxmlformats.org/drawingml/2006/compatibility">
            <com:legacyDrawing xmlns:com="http://schemas.openxmlformats.org/drawingml/2006/compatibility" spid="_x0000_s8294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Упрочение звукобуквенных связей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стабильного графического образа буквы.</a:t>
            </a: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Группирование стилизованных букв.</a:t>
            </a: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Деление слов на слоги.</a:t>
            </a: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Цветная маркировка слогов.</a:t>
            </a:r>
          </a:p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Синтез слов из слогов при одном постоянном и одном меняющимся слоге.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ЗНАКОМСТВО С БУКВАМИ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навык беглого чтения - Конспект урока Развитие навыков беглого чтен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8529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глое чтение - Конспект урока Развитие навыков беглого чте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392488" cy="339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683568" y="796374"/>
            <a:ext cx="73448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первом этапе обучения грамоте я стараюсь познакомить детей не просто с буквами, а такими которые привлекли бы ребёнка своей яркостью, необычностью .</a:t>
            </a:r>
            <a:endParaRPr kumimoji="0" lang="ru-RU" sz="2000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608</Words>
  <Application>Microsoft Office PowerPoint</Application>
  <PresentationFormat>Экран (4:3)</PresentationFormat>
  <Paragraphs>189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ЦЕЛИ:</vt:lpstr>
      <vt:lpstr>Слайд 4</vt:lpstr>
      <vt:lpstr>Формирование функционального базиса навыка чтения</vt:lpstr>
      <vt:lpstr>Дидактические игры</vt:lpstr>
      <vt:lpstr>Схема коррекционной работы</vt:lpstr>
      <vt:lpstr>Упрочение звукобуквенных связей</vt:lpstr>
      <vt:lpstr>ЗНАКОМСТВО С БУКВАМИ </vt:lpstr>
      <vt:lpstr>Буквы можно лепить из пластилина, выкладывать из палочек, спичек, мозаики, красочных верёвок,  вырезать из цветной бумаги, выжигать на дощечках.  </vt:lpstr>
      <vt:lpstr>Слайд 11</vt:lpstr>
      <vt:lpstr>КАКИЕ СЛОВА СПРЯТАЛИСЬ?</vt:lpstr>
      <vt:lpstr>Слайд 13</vt:lpstr>
      <vt:lpstr>Слайд 14</vt:lpstr>
      <vt:lpstr>Слайд 15</vt:lpstr>
      <vt:lpstr>СОСТАВЬ СЛОВА ИЗ ПЕРВЫХ БУКВ ДАННЫХ СЛОВ </vt:lpstr>
      <vt:lpstr>ПРОЧИТАЙ СЛОВА ПО ПЕРВЫМ БУКВАМ НАЗВАНИЙ ПРЕДМЕТОВ</vt:lpstr>
      <vt:lpstr>Слайд 18</vt:lpstr>
      <vt:lpstr>Слайд 19</vt:lpstr>
      <vt:lpstr>ЗНАКОМСТВО СО СЛОГАМИ </vt:lpstr>
      <vt:lpstr>Волшебный квадрат</vt:lpstr>
      <vt:lpstr>Слайд 22</vt:lpstr>
      <vt:lpstr>Слайд 23</vt:lpstr>
      <vt:lpstr>Слайд 24</vt:lpstr>
      <vt:lpstr>ЗНАКОМСТВО СО СЛОВАМИ </vt:lpstr>
      <vt:lpstr>РЕЗЕРВЫ ОБУЧЕНИЯ ЧТЕНИЮ  </vt:lpstr>
      <vt:lpstr>Результаты тестирования детей 1.понимание прочитанного </vt:lpstr>
      <vt:lpstr>2.Правильность чтения </vt:lpstr>
      <vt:lpstr>3.Способ чтения</vt:lpstr>
      <vt:lpstr>Сравнительный анализ техники чтения</vt:lpstr>
      <vt:lpstr>вывод</vt:lpstr>
      <vt:lpstr>Спасибо за внимание!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124</cp:revision>
  <dcterms:created xsi:type="dcterms:W3CDTF">2013-09-15T07:26:09Z</dcterms:created>
  <dcterms:modified xsi:type="dcterms:W3CDTF">2013-09-21T22:23:23Z</dcterms:modified>
</cp:coreProperties>
</file>