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9" r:id="rId5"/>
    <p:sldId id="271" r:id="rId6"/>
    <p:sldId id="273" r:id="rId7"/>
    <p:sldId id="272" r:id="rId8"/>
    <p:sldId id="274" r:id="rId9"/>
    <p:sldId id="275" r:id="rId10"/>
    <p:sldId id="270" r:id="rId11"/>
    <p:sldId id="27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7.jpeg"/><Relationship Id="rId2" Type="http://schemas.openxmlformats.org/officeDocument/2006/relationships/audio" Target="../media/media1.mp3"/><Relationship Id="rId16" Type="http://schemas.openxmlformats.org/officeDocument/2006/relationships/image" Target="../media/image10.png"/><Relationship Id="rId1" Type="http://schemas.microsoft.com/office/2007/relationships/media" Target="../media/media1.mp3"/><Relationship Id="rId6" Type="http://schemas.openxmlformats.org/officeDocument/2006/relationships/image" Target="../media/image1.jpg"/><Relationship Id="rId11" Type="http://schemas.openxmlformats.org/officeDocument/2006/relationships/image" Target="../media/image6.jpeg"/><Relationship Id="rId5" Type="http://schemas.openxmlformats.org/officeDocument/2006/relationships/audio" Target="../media/audio2.wav"/><Relationship Id="rId15" Type="http://schemas.openxmlformats.org/officeDocument/2006/relationships/slide" Target="slide3.xml"/><Relationship Id="rId10" Type="http://schemas.openxmlformats.org/officeDocument/2006/relationships/image" Target="../media/image5.jpeg"/><Relationship Id="rId4" Type="http://schemas.openxmlformats.org/officeDocument/2006/relationships/audio" Target="../media/audio1.wav"/><Relationship Id="rId9" Type="http://schemas.openxmlformats.org/officeDocument/2006/relationships/image" Target="../media/image4.jp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12.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jpg"/><Relationship Id="rId11" Type="http://schemas.openxmlformats.org/officeDocument/2006/relationships/image" Target="../media/image11.jpeg"/><Relationship Id="rId5" Type="http://schemas.openxmlformats.org/officeDocument/2006/relationships/audio" Target="../media/audio1.wav"/><Relationship Id="rId15" Type="http://schemas.openxmlformats.org/officeDocument/2006/relationships/image" Target="../media/image10.png"/><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4.jp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17.jpe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16.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jpg"/><Relationship Id="rId11" Type="http://schemas.openxmlformats.org/officeDocument/2006/relationships/image" Target="../media/image15.jpeg"/><Relationship Id="rId5" Type="http://schemas.openxmlformats.org/officeDocument/2006/relationships/audio" Target="../media/audio1.wav"/><Relationship Id="rId15" Type="http://schemas.openxmlformats.org/officeDocument/2006/relationships/image" Target="../media/image10.png"/><Relationship Id="rId10" Type="http://schemas.openxmlformats.org/officeDocument/2006/relationships/slide" Target="slide5.xml"/><Relationship Id="rId4" Type="http://schemas.openxmlformats.org/officeDocument/2006/relationships/audio" Target="../media/audio2.wav"/><Relationship Id="rId9" Type="http://schemas.openxmlformats.org/officeDocument/2006/relationships/image" Target="../media/image4.jp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19.jpeg"/><Relationship Id="rId2" Type="http://schemas.openxmlformats.org/officeDocument/2006/relationships/audio" Target="../media/media4.mp3"/><Relationship Id="rId16" Type="http://schemas.openxmlformats.org/officeDocument/2006/relationships/image" Target="../media/image10.png"/><Relationship Id="rId1" Type="http://schemas.microsoft.com/office/2007/relationships/media" Target="../media/media4.mp3"/><Relationship Id="rId6" Type="http://schemas.openxmlformats.org/officeDocument/2006/relationships/image" Target="../media/image1.jpg"/><Relationship Id="rId11" Type="http://schemas.openxmlformats.org/officeDocument/2006/relationships/image" Target="../media/image18.jpeg"/><Relationship Id="rId5" Type="http://schemas.openxmlformats.org/officeDocument/2006/relationships/audio" Target="../media/audio1.wav"/><Relationship Id="rId15" Type="http://schemas.openxmlformats.org/officeDocument/2006/relationships/image" Target="../media/image21.png"/><Relationship Id="rId10" Type="http://schemas.openxmlformats.org/officeDocument/2006/relationships/slide" Target="slide6.xml"/><Relationship Id="rId4" Type="http://schemas.openxmlformats.org/officeDocument/2006/relationships/audio" Target="../media/audio2.wav"/><Relationship Id="rId9" Type="http://schemas.openxmlformats.org/officeDocument/2006/relationships/image" Target="../media/image4.jp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23.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jpg"/><Relationship Id="rId11" Type="http://schemas.openxmlformats.org/officeDocument/2006/relationships/image" Target="../media/image22.jpeg"/><Relationship Id="rId5" Type="http://schemas.openxmlformats.org/officeDocument/2006/relationships/audio" Target="../media/audio1.wav"/><Relationship Id="rId15" Type="http://schemas.openxmlformats.org/officeDocument/2006/relationships/image" Target="../media/image10.png"/><Relationship Id="rId10" Type="http://schemas.openxmlformats.org/officeDocument/2006/relationships/slide" Target="slide7.xml"/><Relationship Id="rId4" Type="http://schemas.openxmlformats.org/officeDocument/2006/relationships/audio" Target="../media/audio2.wav"/><Relationship Id="rId9" Type="http://schemas.openxmlformats.org/officeDocument/2006/relationships/image" Target="../media/image4.jp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26.png"/><Relationship Id="rId2" Type="http://schemas.openxmlformats.org/officeDocument/2006/relationships/audio" Target="../media/media6.mp3"/><Relationship Id="rId16" Type="http://schemas.openxmlformats.org/officeDocument/2006/relationships/image" Target="../media/image10.png"/><Relationship Id="rId1" Type="http://schemas.microsoft.com/office/2007/relationships/media" Target="../media/media6.mp3"/><Relationship Id="rId6" Type="http://schemas.openxmlformats.org/officeDocument/2006/relationships/image" Target="../media/image1.jpg"/><Relationship Id="rId11" Type="http://schemas.openxmlformats.org/officeDocument/2006/relationships/image" Target="../media/image25.png"/><Relationship Id="rId5" Type="http://schemas.openxmlformats.org/officeDocument/2006/relationships/audio" Target="../media/audio2.wav"/><Relationship Id="rId15" Type="http://schemas.openxmlformats.org/officeDocument/2006/relationships/image" Target="../media/image29.png"/><Relationship Id="rId10" Type="http://schemas.openxmlformats.org/officeDocument/2006/relationships/slide" Target="slide8.xml"/><Relationship Id="rId4" Type="http://schemas.openxmlformats.org/officeDocument/2006/relationships/audio" Target="../media/audio1.wav"/><Relationship Id="rId9" Type="http://schemas.openxmlformats.org/officeDocument/2006/relationships/image" Target="../media/image4.jpg"/><Relationship Id="rId1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31.jpeg"/><Relationship Id="rId2" Type="http://schemas.openxmlformats.org/officeDocument/2006/relationships/audio" Target="../media/media7.mp3"/><Relationship Id="rId16" Type="http://schemas.openxmlformats.org/officeDocument/2006/relationships/image" Target="../media/image10.png"/><Relationship Id="rId1" Type="http://schemas.microsoft.com/office/2007/relationships/media" Target="../media/media7.mp3"/><Relationship Id="rId6" Type="http://schemas.openxmlformats.org/officeDocument/2006/relationships/image" Target="../media/image1.jpg"/><Relationship Id="rId11" Type="http://schemas.openxmlformats.org/officeDocument/2006/relationships/image" Target="../media/image30.jpeg"/><Relationship Id="rId5" Type="http://schemas.openxmlformats.org/officeDocument/2006/relationships/audio" Target="../media/audio1.wav"/><Relationship Id="rId15" Type="http://schemas.openxmlformats.org/officeDocument/2006/relationships/image" Target="../media/image34.png"/><Relationship Id="rId10" Type="http://schemas.openxmlformats.org/officeDocument/2006/relationships/slide" Target="slide9.xml"/><Relationship Id="rId4" Type="http://schemas.openxmlformats.org/officeDocument/2006/relationships/audio" Target="../media/audio2.wav"/><Relationship Id="rId9" Type="http://schemas.openxmlformats.org/officeDocument/2006/relationships/image" Target="../media/image4.jpg"/><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7.jpeg"/><Relationship Id="rId3" Type="http://schemas.openxmlformats.org/officeDocument/2006/relationships/slideLayout" Target="../slideLayouts/slideLayout7.xml"/><Relationship Id="rId7" Type="http://schemas.openxmlformats.org/officeDocument/2006/relationships/image" Target="../media/image2.jpg"/><Relationship Id="rId12" Type="http://schemas.openxmlformats.org/officeDocument/2006/relationships/image" Target="../media/image36.png"/><Relationship Id="rId2" Type="http://schemas.openxmlformats.org/officeDocument/2006/relationships/audio" Target="../media/media8.mp3"/><Relationship Id="rId16" Type="http://schemas.openxmlformats.org/officeDocument/2006/relationships/image" Target="../media/image10.png"/><Relationship Id="rId1" Type="http://schemas.microsoft.com/office/2007/relationships/media" Target="../media/media8.mp3"/><Relationship Id="rId6" Type="http://schemas.openxmlformats.org/officeDocument/2006/relationships/image" Target="../media/image1.jpg"/><Relationship Id="rId11" Type="http://schemas.openxmlformats.org/officeDocument/2006/relationships/image" Target="../media/image35.jpeg"/><Relationship Id="rId5" Type="http://schemas.openxmlformats.org/officeDocument/2006/relationships/audio" Target="../media/audio1.wav"/><Relationship Id="rId15" Type="http://schemas.openxmlformats.org/officeDocument/2006/relationships/image" Target="../media/image39.jpeg"/><Relationship Id="rId10" Type="http://schemas.openxmlformats.org/officeDocument/2006/relationships/slide" Target="slide10.xml"/><Relationship Id="rId4" Type="http://schemas.openxmlformats.org/officeDocument/2006/relationships/audio" Target="../media/audio2.wav"/><Relationship Id="rId9" Type="http://schemas.openxmlformats.org/officeDocument/2006/relationships/image" Target="../media/image4.jpg"/><Relationship Id="rId1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450703"/>
          </a:xfrm>
        </p:spPr>
        <p:txBody>
          <a:bodyPr>
            <a:normAutofit fontScale="90000"/>
          </a:bodyPr>
          <a:lstStyle/>
          <a:p>
            <a:r>
              <a:rPr lang="ru-RU" sz="8800" b="1" dirty="0">
                <a:solidFill>
                  <a:srgbClr val="C00000"/>
                </a:solidFill>
                <a:latin typeface="Monotype Corsiva" panose="03010101010201010101" pitchFamily="66" charset="0"/>
              </a:rPr>
              <a:t>«Мой город - </a:t>
            </a:r>
            <a:r>
              <a:rPr lang="en-US" sz="8800" b="1" dirty="0">
                <a:solidFill>
                  <a:srgbClr val="C00000"/>
                </a:solidFill>
                <a:latin typeface="Monotype Corsiva" panose="03010101010201010101" pitchFamily="66" charset="0"/>
              </a:rPr>
              <a:t>PERM</a:t>
            </a:r>
            <a:r>
              <a:rPr lang="en-US" sz="8800" b="1" dirty="0" smtClean="0">
                <a:solidFill>
                  <a:srgbClr val="C00000"/>
                </a:solidFill>
                <a:latin typeface="Monotype Corsiva" panose="03010101010201010101" pitchFamily="66" charset="0"/>
              </a:rPr>
              <a:t>»</a:t>
            </a:r>
            <a:endParaRPr lang="ru-RU" sz="8800" b="1" dirty="0">
              <a:solidFill>
                <a:srgbClr val="C00000"/>
              </a:solidFill>
              <a:latin typeface="Monotype Corsiva" panose="03010101010201010101" pitchFamily="66" charset="0"/>
            </a:endParaRPr>
          </a:p>
        </p:txBody>
      </p:sp>
      <p:sp>
        <p:nvSpPr>
          <p:cNvPr id="3" name="Подзаголовок 2"/>
          <p:cNvSpPr>
            <a:spLocks noGrp="1"/>
          </p:cNvSpPr>
          <p:nvPr>
            <p:ph type="subTitle" idx="1"/>
          </p:nvPr>
        </p:nvSpPr>
        <p:spPr>
          <a:xfrm>
            <a:off x="3563888" y="4797152"/>
            <a:ext cx="4893401" cy="1152128"/>
          </a:xfrm>
        </p:spPr>
        <p:txBody>
          <a:bodyPr>
            <a:normAutofit fontScale="92500" lnSpcReduction="20000"/>
          </a:bodyPr>
          <a:lstStyle/>
          <a:p>
            <a:r>
              <a:rPr lang="ru-RU" sz="1800" dirty="0" smtClean="0">
                <a:solidFill>
                  <a:schemeClr val="tx1"/>
                </a:solidFill>
              </a:rPr>
              <a:t>воспитатели</a:t>
            </a:r>
          </a:p>
          <a:p>
            <a:r>
              <a:rPr lang="ru-RU" sz="1800" dirty="0" smtClean="0">
                <a:solidFill>
                  <a:schemeClr val="tx1"/>
                </a:solidFill>
              </a:rPr>
              <a:t> </a:t>
            </a:r>
            <a:r>
              <a:rPr lang="ru-RU" sz="1800" dirty="0">
                <a:solidFill>
                  <a:schemeClr val="tx1"/>
                </a:solidFill>
              </a:rPr>
              <a:t>МАДОУ </a:t>
            </a:r>
            <a:r>
              <a:rPr lang="ru-RU" sz="1800" dirty="0" smtClean="0">
                <a:solidFill>
                  <a:schemeClr val="tx1"/>
                </a:solidFill>
              </a:rPr>
              <a:t>«Детский </a:t>
            </a:r>
            <a:r>
              <a:rPr lang="ru-RU" sz="1800" dirty="0">
                <a:solidFill>
                  <a:schemeClr val="tx1"/>
                </a:solidFill>
              </a:rPr>
              <a:t>сад № </a:t>
            </a:r>
            <a:r>
              <a:rPr lang="ru-RU" sz="1800" dirty="0" smtClean="0">
                <a:solidFill>
                  <a:schemeClr val="tx1"/>
                </a:solidFill>
              </a:rPr>
              <a:t>238» </a:t>
            </a:r>
            <a:r>
              <a:rPr lang="ru-RU" sz="1800" dirty="0" err="1" smtClean="0">
                <a:solidFill>
                  <a:schemeClr val="tx1"/>
                </a:solidFill>
              </a:rPr>
              <a:t>г.Перми</a:t>
            </a:r>
            <a:endParaRPr lang="ru-RU" sz="1800" dirty="0" smtClean="0">
              <a:solidFill>
                <a:schemeClr val="tx1"/>
              </a:solidFill>
            </a:endParaRPr>
          </a:p>
          <a:p>
            <a:r>
              <a:rPr lang="ru-RU" sz="1800" dirty="0" smtClean="0">
                <a:solidFill>
                  <a:schemeClr val="tx1"/>
                </a:solidFill>
              </a:rPr>
              <a:t> </a:t>
            </a:r>
            <a:r>
              <a:rPr lang="ru-RU" sz="1800" dirty="0" err="1">
                <a:solidFill>
                  <a:schemeClr val="tx1"/>
                </a:solidFill>
              </a:rPr>
              <a:t>Шаад</a:t>
            </a:r>
            <a:r>
              <a:rPr lang="ru-RU" sz="1800" dirty="0">
                <a:solidFill>
                  <a:schemeClr val="tx1"/>
                </a:solidFill>
              </a:rPr>
              <a:t> Ирина Владимировна</a:t>
            </a:r>
          </a:p>
          <a:p>
            <a:r>
              <a:rPr lang="ru-RU" sz="1800" dirty="0">
                <a:solidFill>
                  <a:schemeClr val="tx1"/>
                </a:solidFill>
              </a:rPr>
              <a:t>      </a:t>
            </a:r>
            <a:r>
              <a:rPr lang="ru-RU" sz="1800" dirty="0" err="1">
                <a:solidFill>
                  <a:schemeClr val="tx1"/>
                </a:solidFill>
              </a:rPr>
              <a:t>Минькина</a:t>
            </a:r>
            <a:r>
              <a:rPr lang="ru-RU" sz="1800" dirty="0">
                <a:solidFill>
                  <a:schemeClr val="tx1"/>
                </a:solidFill>
              </a:rPr>
              <a:t> Инга Владимировна</a:t>
            </a:r>
          </a:p>
          <a:p>
            <a:endParaRPr lang="ru-RU" dirty="0">
              <a:solidFill>
                <a:schemeClr val="tx1"/>
              </a:solidFill>
            </a:endParaRPr>
          </a:p>
        </p:txBody>
      </p:sp>
      <p:sp>
        <p:nvSpPr>
          <p:cNvPr id="4" name="Стрелка вправо 3">
            <a:hlinkClick r:id="rId3" action="ppaction://hlinksldjump"/>
          </p:cNvPr>
          <p:cNvSpPr/>
          <p:nvPr/>
        </p:nvSpPr>
        <p:spPr>
          <a:xfrm>
            <a:off x="7020272" y="5805264"/>
            <a:ext cx="1437928" cy="57606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7238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2" descr="C:\Users\Соня\Desktop\diwali-crackers-4-you-communications-chennai-oct19-pack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637" y="3344331"/>
            <a:ext cx="1615654" cy="142045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836712"/>
            <a:ext cx="539756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ПОЗДРАВЛЯЮ!</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 СПРАВИЛИСЬ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89003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146"/>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59632" y="2852936"/>
            <a:ext cx="7018716"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000" b="1" dirty="0">
                <a:solidFill>
                  <a:prstClr val="black"/>
                </a:solidFill>
              </a:rPr>
              <a:t>Список использованных источников:</a:t>
            </a:r>
          </a:p>
          <a:p>
            <a:pPr lvl="0"/>
            <a:r>
              <a:rPr lang="ru-RU" sz="2000" b="1" dirty="0">
                <a:solidFill>
                  <a:srgbClr val="000000"/>
                </a:solidFill>
                <a:latin typeface="Arial"/>
              </a:rPr>
              <a:t>1. Федотова А.М.  "Пермский </a:t>
            </a:r>
            <a:r>
              <a:rPr lang="ru-RU" sz="2000" b="1" dirty="0" smtClean="0">
                <a:solidFill>
                  <a:srgbClr val="000000"/>
                </a:solidFill>
                <a:latin typeface="Arial"/>
              </a:rPr>
              <a:t>край - мой </a:t>
            </a:r>
            <a:r>
              <a:rPr lang="ru-RU" sz="2000" b="1" dirty="0">
                <a:solidFill>
                  <a:srgbClr val="000000"/>
                </a:solidFill>
                <a:latin typeface="Arial"/>
              </a:rPr>
              <a:t>край родной"</a:t>
            </a:r>
            <a:r>
              <a:rPr lang="ru-RU" sz="2000" b="1" dirty="0">
                <a:solidFill>
                  <a:prstClr val="black"/>
                </a:solidFill>
              </a:rPr>
              <a:t/>
            </a:r>
            <a:br>
              <a:rPr lang="ru-RU" sz="2000" b="1" dirty="0">
                <a:solidFill>
                  <a:prstClr val="black"/>
                </a:solidFill>
              </a:rPr>
            </a:br>
            <a:r>
              <a:rPr lang="ru-RU" sz="2000" b="1" dirty="0">
                <a:solidFill>
                  <a:prstClr val="black"/>
                </a:solidFill>
              </a:rPr>
              <a:t>2. </a:t>
            </a:r>
            <a:r>
              <a:rPr lang="ru-RU" sz="2000" b="1" dirty="0" err="1">
                <a:solidFill>
                  <a:prstClr val="black"/>
                </a:solidFill>
              </a:rPr>
              <a:t>П</a:t>
            </a:r>
            <a:r>
              <a:rPr lang="ru-RU" sz="2000" b="1" dirty="0" err="1">
                <a:solidFill>
                  <a:srgbClr val="000000"/>
                </a:solidFill>
                <a:latin typeface="Arial"/>
              </a:rPr>
              <a:t>ермячок</a:t>
            </a:r>
            <a:r>
              <a:rPr lang="ru-RU" sz="2000" b="1" dirty="0">
                <a:solidFill>
                  <a:srgbClr val="000000"/>
                </a:solidFill>
                <a:latin typeface="Arial"/>
              </a:rPr>
              <a:t>.</a:t>
            </a:r>
            <a:r>
              <a:rPr lang="en-US" sz="2000" b="1" dirty="0" err="1">
                <a:solidFill>
                  <a:srgbClr val="000000"/>
                </a:solidFill>
                <a:latin typeface="Arial"/>
              </a:rPr>
              <a:t>ru</a:t>
            </a:r>
            <a:r>
              <a:rPr lang="en-US" sz="2000" b="1" dirty="0">
                <a:solidFill>
                  <a:srgbClr val="000000"/>
                </a:solidFill>
                <a:latin typeface="Arial"/>
              </a:rPr>
              <a:t> </a:t>
            </a:r>
            <a:r>
              <a:rPr lang="ru-RU" sz="2000" b="1" dirty="0">
                <a:solidFill>
                  <a:srgbClr val="000000"/>
                </a:solidFill>
                <a:latin typeface="Arial"/>
              </a:rPr>
              <a:t>Обучение с увлечением</a:t>
            </a:r>
            <a:endParaRPr lang="ru-RU" sz="2000" b="1" dirty="0">
              <a:solidFill>
                <a:prstClr val="black"/>
              </a:solidFill>
            </a:endParaRPr>
          </a:p>
        </p:txBody>
      </p:sp>
    </p:spTree>
    <p:extLst>
      <p:ext uri="{BB962C8B-B14F-4D97-AF65-F5344CB8AC3E}">
        <p14:creationId xmlns:p14="http://schemas.microsoft.com/office/powerpoint/2010/main" val="68229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fontAlgn="base">
              <a:spcBef>
                <a:spcPct val="0"/>
              </a:spcBef>
              <a:spcAft>
                <a:spcPct val="0"/>
              </a:spcAft>
            </a:pPr>
            <a:endParaRPr lang="ru-RU" b="1" dirty="0" smtClean="0">
              <a:solidFill>
                <a:srgbClr val="343434"/>
              </a:solidFill>
              <a:latin typeface="inherit"/>
              <a:cs typeface="Arial" pitchFamily="34" charset="0"/>
            </a:endParaRPr>
          </a:p>
          <a:p>
            <a:pPr lvl="0" fontAlgn="base">
              <a:spcBef>
                <a:spcPct val="0"/>
              </a:spcBef>
              <a:spcAft>
                <a:spcPct val="0"/>
              </a:spcAft>
            </a:pPr>
            <a:r>
              <a:rPr lang="ru-RU" b="1" dirty="0" smtClean="0">
                <a:solidFill>
                  <a:srgbClr val="343434"/>
                </a:solidFill>
                <a:latin typeface="inherit"/>
                <a:cs typeface="Arial" pitchFamily="34" charset="0"/>
              </a:rPr>
              <a:t>Все </a:t>
            </a:r>
            <a:r>
              <a:rPr lang="ru-RU" b="1" dirty="0">
                <a:solidFill>
                  <a:srgbClr val="343434"/>
                </a:solidFill>
                <a:latin typeface="inherit"/>
                <a:cs typeface="Arial" pitchFamily="34" charset="0"/>
              </a:rPr>
              <a:t>глядят на середину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В середине – волшебство: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Там чудак зайчишку вынул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Из кармана своего.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Там под купол танцовщица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Улетела, как синица.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Там собачки танцевали... </a:t>
            </a:r>
            <a:endParaRPr lang="ru-RU" b="1" dirty="0">
              <a:solidFill>
                <a:srgbClr val="343434"/>
              </a:solidFill>
              <a:latin typeface="Arial" pitchFamily="34" charset="0"/>
              <a:cs typeface="Arial" pitchFamily="34" charset="0"/>
            </a:endParaRPr>
          </a:p>
          <a:p>
            <a:pPr lvl="0" eaLnBrk="0" fontAlgn="base" hangingPunct="0">
              <a:spcBef>
                <a:spcPct val="0"/>
              </a:spcBef>
              <a:spcAft>
                <a:spcPct val="0"/>
              </a:spcAft>
            </a:pPr>
            <a:r>
              <a:rPr lang="ru-RU" b="1" dirty="0">
                <a:solidFill>
                  <a:srgbClr val="343434"/>
                </a:solidFill>
                <a:latin typeface="inherit"/>
                <a:cs typeface="Arial" pitchFamily="34" charset="0"/>
              </a:rPr>
              <a:t>Вы, конечно, там бывали.</a:t>
            </a:r>
            <a:endParaRPr lang="ru-RU" sz="3200" b="1" dirty="0">
              <a:solidFill>
                <a:schemeClr val="tx1"/>
              </a:solidFill>
              <a:latin typeface="Arial" pitchFamily="34" charset="0"/>
              <a:cs typeface="Arial" pitchFamily="34" charset="0"/>
            </a:endParaRPr>
          </a:p>
          <a:p>
            <a:pPr algn="ctr"/>
            <a:endParaRPr lang="ru-RU" b="1" dirty="0"/>
          </a:p>
        </p:txBody>
      </p:sp>
      <p:pic>
        <p:nvPicPr>
          <p:cNvPr id="1030" name="Picture 6" descr="C:\Users\Соня\Desktop\560d7c86-dd02-60ca-dd02-60c5766c0ed7.photo.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311" y="2636913"/>
            <a:ext cx="1576931" cy="12160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Соня\Desktop\9602b4c4ff2cc7611ca32756dd55bedf_X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0079" y="4077072"/>
            <a:ext cx="1748396" cy="1172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Соня\Desktop\fcb297839561d2279a1181be8d0b922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61980" y="4091523"/>
            <a:ext cx="1563520" cy="117264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Соня\Desktop\29953fc0fe4f226a29477a70150feae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6160" y="2780927"/>
            <a:ext cx="1722315" cy="1147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Соня\Desktop\29953fc0fe4f226a29477a70150feae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6219" y="981819"/>
            <a:ext cx="3778605" cy="25180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5" action="ppaction://hlinksldjump"/>
          </p:cNvPr>
          <p:cNvSpPr/>
          <p:nvPr/>
        </p:nvSpPr>
        <p:spPr>
          <a:xfrm>
            <a:off x="7106988" y="5889405"/>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2" name="000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394448" y="3050010"/>
            <a:ext cx="609600" cy="609600"/>
          </a:xfrm>
          <a:prstGeom prst="rect">
            <a:avLst/>
          </a:prstGeom>
        </p:spPr>
      </p:pic>
    </p:spTree>
    <p:extLst>
      <p:ext uri="{BB962C8B-B14F-4D97-AF65-F5344CB8AC3E}">
        <p14:creationId xmlns:p14="http://schemas.microsoft.com/office/powerpoint/2010/main" val="5760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0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33"/>
                    </p:tgtEl>
                  </p:cond>
                </p:stCondLst>
                <p:endSync evt="end" delay="0">
                  <p:rtn val="all"/>
                </p:endSync>
                <p:childTnLst>
                  <p:par>
                    <p:cTn id="16" fill="hold">
                      <p:stCondLst>
                        <p:cond delay="0"/>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33"/>
                  </p:tgtEl>
                </p:cond>
              </p:nextCondLst>
            </p:seq>
            <p:seq concurrent="1" nextAc="seek">
              <p:cTn id="22" restart="whenNotActive" fill="hold" evtFilter="cancelBubble" nodeType="interactiveSeq">
                <p:stCondLst>
                  <p:cond evt="onClick" delay="0">
                    <p:tgtEl>
                      <p:spTgt spid="1030"/>
                    </p:tgtEl>
                  </p:cond>
                </p:stCondLst>
                <p:endSync evt="end" delay="0">
                  <p:rtn val="all"/>
                </p:endSync>
                <p:childTnLst>
                  <p:par>
                    <p:cTn id="23" fill="hold">
                      <p:stCondLst>
                        <p:cond delay="indefinite"/>
                      </p:stCondLst>
                      <p:childTnLst>
                        <p:par>
                          <p:cTn id="24" fill="hold">
                            <p:stCondLst>
                              <p:cond delay="0"/>
                            </p:stCondLst>
                            <p:childTnLst>
                              <p:par>
                                <p:cTn id="25" presetID="19" presetClass="emph" presetSubtype="0" fill="hold" grpId="0" nodeType="clickEffect">
                                  <p:stCondLst>
                                    <p:cond delay="0"/>
                                  </p:stCondLst>
                                  <p:childTnLst>
                                    <p:animClr clrSpc="rgb" dir="cw">
                                      <p:cBhvr override="childStyle">
                                        <p:cTn id="26" dur="500" fill="hold"/>
                                        <p:tgtEl>
                                          <p:spTgt spid="4"/>
                                        </p:tgtEl>
                                        <p:attrNameLst>
                                          <p:attrName>style.color</p:attrName>
                                        </p:attrNameLst>
                                      </p:cBhvr>
                                      <p:to>
                                        <a:schemeClr val="accent2"/>
                                      </p:to>
                                    </p:animClr>
                                    <p:animClr clrSpc="rgb" dir="cw">
                                      <p:cBhvr>
                                        <p:cTn id="27" dur="500" fill="hold"/>
                                        <p:tgtEl>
                                          <p:spTgt spid="4"/>
                                        </p:tgtEl>
                                        <p:attrNameLst>
                                          <p:attrName>fillcolor</p:attrName>
                                        </p:attrNameLst>
                                      </p:cBhvr>
                                      <p:to>
                                        <a:schemeClr val="accent2"/>
                                      </p:to>
                                    </p:animClr>
                                    <p:set>
                                      <p:cBhvr>
                                        <p:cTn id="28" dur="500" fill="hold"/>
                                        <p:tgtEl>
                                          <p:spTgt spid="4"/>
                                        </p:tgtEl>
                                        <p:attrNameLst>
                                          <p:attrName>fill.type</p:attrName>
                                        </p:attrNameLst>
                                      </p:cBhvr>
                                      <p:to>
                                        <p:strVal val="solid"/>
                                      </p:to>
                                    </p:set>
                                    <p:set>
                                      <p:cBhvr>
                                        <p:cTn id="29" dur="500" fill="hold"/>
                                        <p:tgtEl>
                                          <p:spTgt spid="4"/>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030"/>
                  </p:tgtEl>
                </p:cond>
              </p:nextCondLst>
            </p:seq>
            <p:seq concurrent="1" nextAc="seek">
              <p:cTn id="30" restart="whenNotActive" fill="hold" evtFilter="cancelBubble" nodeType="interactiveSeq">
                <p:stCondLst>
                  <p:cond evt="onClick" delay="0">
                    <p:tgtEl>
                      <p:spTgt spid="1031"/>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5"/>
                                        </p:tgtEl>
                                        <p:attrNameLst>
                                          <p:attrName>style.color</p:attrName>
                                        </p:attrNameLst>
                                      </p:cBhvr>
                                      <p:to>
                                        <a:schemeClr val="accent2"/>
                                      </p:to>
                                    </p:animClr>
                                    <p:animClr clrSpc="rgb" dir="cw">
                                      <p:cBhvr>
                                        <p:cTn id="35" dur="500" fill="hold"/>
                                        <p:tgtEl>
                                          <p:spTgt spid="5"/>
                                        </p:tgtEl>
                                        <p:attrNameLst>
                                          <p:attrName>fillcolor</p:attrName>
                                        </p:attrNameLst>
                                      </p:cBhvr>
                                      <p:to>
                                        <a:schemeClr val="accent2"/>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031"/>
                  </p:tgtEl>
                </p:cond>
              </p:nextCondLst>
            </p:seq>
            <p:seq concurrent="1" nextAc="seek">
              <p:cTn id="38" restart="whenNotActive" fill="hold" evtFilter="cancelBubble" nodeType="interactiveSeq">
                <p:stCondLst>
                  <p:cond evt="onClick" delay="0">
                    <p:tgtEl>
                      <p:spTgt spid="1032"/>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6"/>
                                        </p:tgtEl>
                                        <p:attrNameLst>
                                          <p:attrName>style.color</p:attrName>
                                        </p:attrNameLst>
                                      </p:cBhvr>
                                      <p:to>
                                        <a:schemeClr val="accent2"/>
                                      </p:to>
                                    </p:animClr>
                                    <p:animClr clrSpc="rgb" dir="cw">
                                      <p:cBhvr>
                                        <p:cTn id="43" dur="500" fill="hold"/>
                                        <p:tgtEl>
                                          <p:spTgt spid="6"/>
                                        </p:tgtEl>
                                        <p:attrNameLst>
                                          <p:attrName>fillcolor</p:attrName>
                                        </p:attrNameLst>
                                      </p:cBhvr>
                                      <p:to>
                                        <a:schemeClr val="accent2"/>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032"/>
                  </p:tgtEl>
                </p:cond>
              </p:nextCondLst>
            </p:seq>
            <p:audio>
              <p:cMediaNode showWhenStopped="0">
                <p:cTn id="46" fill="hold" display="0">
                  <p:stCondLst>
                    <p:cond delay="indefinite"/>
                  </p:stCondLst>
                  <p:endCondLst>
                    <p:cond evt="onStopAudio" delay="0">
                      <p:tgtEl>
                        <p:sldTgt/>
                      </p:tgtEl>
                    </p:cond>
                  </p:endCondLst>
                </p:cTn>
                <p:tgtEl>
                  <p:spTgt spid="2"/>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4922" fill="hold"/>
                                        <p:tgtEl>
                                          <p:spTgt spid="2"/>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b="1" dirty="0" smtClean="0">
                <a:solidFill>
                  <a:schemeClr val="tx1"/>
                </a:solidFill>
              </a:rPr>
              <a:t>По легенде, </a:t>
            </a:r>
            <a:r>
              <a:rPr lang="ru-RU" sz="1600" b="1" dirty="0">
                <a:solidFill>
                  <a:schemeClr val="tx1"/>
                </a:solidFill>
              </a:rPr>
              <a:t>жителей Пермской губернии стали называть «пермяки - соленые уши» с начала работы соляных приисков в Соликамске. Рабочие на приисках добытую соль носили в мешках на спине, она высыпалась на голову и попадала на уши, отчего они якобы становились большими и солеными</a:t>
            </a:r>
            <a:r>
              <a:rPr lang="ru-RU" sz="1600" b="1" dirty="0" smtClean="0">
                <a:solidFill>
                  <a:schemeClr val="tx1"/>
                </a:solidFill>
              </a:rPr>
              <a:t>. Найди памятник</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6300192" y="5949280"/>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2050" name="Picture 2" descr="C:\Users\Соня\Desktop\bfdc398a6ccac3dcba0ec2b846bda91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8064" y="2576421"/>
            <a:ext cx="1683022" cy="1300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Соня\Desktop\i.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6028" y="2576420"/>
            <a:ext cx="1689745" cy="1265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Соня\Desktop\i (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064" y="4155643"/>
            <a:ext cx="1683022" cy="1350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Соня\Desktop\0_10d2bd_dfffe0a0_X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9777" y="4077072"/>
            <a:ext cx="1662248" cy="14292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Соня\Desktop\i.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267" y="975031"/>
            <a:ext cx="3641725" cy="2728122"/>
          </a:xfrm>
          <a:prstGeom prst="rect">
            <a:avLst/>
          </a:prstGeom>
          <a:noFill/>
          <a:extLst>
            <a:ext uri="{909E8E84-426E-40DD-AFC4-6F175D3DCCD1}">
              <a14:hiddenFill xmlns:a14="http://schemas.microsoft.com/office/drawing/2010/main">
                <a:solidFill>
                  <a:srgbClr val="FFFFFF"/>
                </a:solidFill>
              </a14:hiddenFill>
            </a:ext>
          </a:extLst>
        </p:spPr>
      </p:pic>
      <p:pic>
        <p:nvPicPr>
          <p:cNvPr id="11" name="0002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679129" y="2240868"/>
            <a:ext cx="609600" cy="609600"/>
          </a:xfrm>
          <a:prstGeom prst="rect">
            <a:avLst/>
          </a:prstGeom>
        </p:spPr>
      </p:pic>
    </p:spTree>
    <p:extLst>
      <p:ext uri="{BB962C8B-B14F-4D97-AF65-F5344CB8AC3E}">
        <p14:creationId xmlns:p14="http://schemas.microsoft.com/office/powerpoint/2010/main" val="34484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0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0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0"/>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4"/>
                                        </p:tgtEl>
                                        <p:attrNameLst>
                                          <p:attrName>style.color</p:attrName>
                                        </p:attrNameLst>
                                      </p:cBhvr>
                                      <p:to>
                                        <a:schemeClr val="accent2"/>
                                      </p:to>
                                    </p:animClr>
                                    <p:animClr clrSpc="rgb" dir="cw">
                                      <p:cBhvr>
                                        <p:cTn id="20" dur="500" fill="hold"/>
                                        <p:tgtEl>
                                          <p:spTgt spid="4"/>
                                        </p:tgtEl>
                                        <p:attrNameLst>
                                          <p:attrName>fillcolor</p:attrName>
                                        </p:attrNameLst>
                                      </p:cBhvr>
                                      <p:to>
                                        <a:schemeClr val="accent2"/>
                                      </p:to>
                                    </p:animClr>
                                    <p:set>
                                      <p:cBhvr>
                                        <p:cTn id="21" dur="500" fill="hold"/>
                                        <p:tgtEl>
                                          <p:spTgt spid="4"/>
                                        </p:tgtEl>
                                        <p:attrNameLst>
                                          <p:attrName>fill.type</p:attrName>
                                        </p:attrNameLst>
                                      </p:cBhvr>
                                      <p:to>
                                        <p:strVal val="solid"/>
                                      </p:to>
                                    </p:set>
                                    <p:set>
                                      <p:cBhvr>
                                        <p:cTn id="22" dur="50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050"/>
                  </p:tgtEl>
                </p:cond>
              </p:nextCondLst>
            </p:seq>
            <p:seq concurrent="1" nextAc="seek">
              <p:cTn id="23" restart="whenNotActive" fill="hold" evtFilter="cancelBubble" nodeType="interactiveSeq">
                <p:stCondLst>
                  <p:cond evt="onClick" delay="0">
                    <p:tgtEl>
                      <p:spTgt spid="2051"/>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051"/>
                  </p:tgtEl>
                </p:cond>
              </p:nextCondLst>
            </p:seq>
            <p:seq concurrent="1" nextAc="seek">
              <p:cTn id="30" restart="whenNotActive" fill="hold" evtFilter="cancelBubble" nodeType="interactiveSeq">
                <p:stCondLst>
                  <p:cond evt="onClick" delay="0">
                    <p:tgtEl>
                      <p:spTgt spid="2052"/>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5"/>
                                        </p:tgtEl>
                                        <p:attrNameLst>
                                          <p:attrName>style.color</p:attrName>
                                        </p:attrNameLst>
                                      </p:cBhvr>
                                      <p:to>
                                        <a:schemeClr val="accent2"/>
                                      </p:to>
                                    </p:animClr>
                                    <p:animClr clrSpc="rgb" dir="cw">
                                      <p:cBhvr>
                                        <p:cTn id="35" dur="500" fill="hold"/>
                                        <p:tgtEl>
                                          <p:spTgt spid="5"/>
                                        </p:tgtEl>
                                        <p:attrNameLst>
                                          <p:attrName>fillcolor</p:attrName>
                                        </p:attrNameLst>
                                      </p:cBhvr>
                                      <p:to>
                                        <a:schemeClr val="accent2"/>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052"/>
                  </p:tgtEl>
                </p:cond>
              </p:nextCondLst>
            </p:seq>
            <p:seq concurrent="1" nextAc="seek">
              <p:cTn id="38" restart="whenNotActive" fill="hold" evtFilter="cancelBubble" nodeType="interactiveSeq">
                <p:stCondLst>
                  <p:cond evt="onClick" delay="0">
                    <p:tgtEl>
                      <p:spTgt spid="205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6"/>
                                        </p:tgtEl>
                                        <p:attrNameLst>
                                          <p:attrName>style.color</p:attrName>
                                        </p:attrNameLst>
                                      </p:cBhvr>
                                      <p:to>
                                        <a:schemeClr val="accent2"/>
                                      </p:to>
                                    </p:animClr>
                                    <p:animClr clrSpc="rgb" dir="cw">
                                      <p:cBhvr>
                                        <p:cTn id="43" dur="500" fill="hold"/>
                                        <p:tgtEl>
                                          <p:spTgt spid="6"/>
                                        </p:tgtEl>
                                        <p:attrNameLst>
                                          <p:attrName>fillcolor</p:attrName>
                                        </p:attrNameLst>
                                      </p:cBhvr>
                                      <p:to>
                                        <a:schemeClr val="accent2"/>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053"/>
                  </p:tgtEl>
                </p:cond>
              </p:nextCondLst>
            </p:seq>
            <p:audio>
              <p:cMediaNode vol="80000" showWhenStopped="0">
                <p:cTn id="46" fill="hold" display="0">
                  <p:stCondLst>
                    <p:cond delay="indefinite"/>
                  </p:stCondLst>
                  <p:endCondLst>
                    <p:cond evt="onStopAudio" delay="0">
                      <p:tgtEl>
                        <p:sldTgt/>
                      </p:tgtEl>
                    </p:cond>
                  </p:endCondLst>
                </p:cTn>
                <p:tgtEl>
                  <p:spTgt spid="11"/>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30669" fill="hold"/>
                                        <p:tgtEl>
                                          <p:spTgt spid="11"/>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b="1" dirty="0">
                <a:solidFill>
                  <a:schemeClr val="tx1"/>
                </a:solidFill>
              </a:rPr>
              <a:t>Скульптура представляет собой пять больших столбов, на которые опирается ладья из черного металла. Она словно скользит по волнам символизируя реку Каму</a:t>
            </a:r>
            <a:r>
              <a:rPr lang="ru-RU" sz="1600" b="1" dirty="0" smtClean="0">
                <a:solidFill>
                  <a:schemeClr val="tx1"/>
                </a:solidFill>
              </a:rPr>
              <a:t>.</a:t>
            </a:r>
          </a:p>
          <a:p>
            <a:pPr algn="ctr"/>
            <a:r>
              <a:rPr lang="ru-RU" sz="1600" b="1" dirty="0" smtClean="0">
                <a:solidFill>
                  <a:schemeClr val="tx1"/>
                </a:solidFill>
              </a:rPr>
              <a:t>Найди памятник</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6893263" y="5949280"/>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3074" name="Picture 2" descr="C:\Users\Соня\Desktop\20008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10435" y="2636913"/>
            <a:ext cx="1728192" cy="13714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Соня\Desktop\12379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51727" y="2603063"/>
            <a:ext cx="1873773" cy="14053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Соня\Desktop\1237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90711" y="4149080"/>
            <a:ext cx="172819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Соня\Desktop\200085.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51727" y="4149080"/>
            <a:ext cx="187377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Соня\Desktop\20008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584" y="692696"/>
            <a:ext cx="3865612" cy="2899209"/>
          </a:xfrm>
          <a:prstGeom prst="rect">
            <a:avLst/>
          </a:prstGeom>
          <a:noFill/>
          <a:extLst>
            <a:ext uri="{909E8E84-426E-40DD-AFC4-6F175D3DCCD1}">
              <a14:hiddenFill xmlns:a14="http://schemas.microsoft.com/office/drawing/2010/main">
                <a:solidFill>
                  <a:srgbClr val="FFFFFF"/>
                </a:solidFill>
              </a14:hiddenFill>
            </a:ext>
          </a:extLst>
        </p:spPr>
      </p:pic>
      <p:pic>
        <p:nvPicPr>
          <p:cNvPr id="2" name="0003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059832" y="2514600"/>
            <a:ext cx="609600" cy="609600"/>
          </a:xfrm>
          <a:prstGeom prst="rect">
            <a:avLst/>
          </a:prstGeom>
        </p:spPr>
      </p:pic>
    </p:spTree>
    <p:extLst>
      <p:ext uri="{BB962C8B-B14F-4D97-AF65-F5344CB8AC3E}">
        <p14:creationId xmlns:p14="http://schemas.microsoft.com/office/powerpoint/2010/main" val="18688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07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074"/>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4"/>
                                        </p:tgtEl>
                                        <p:attrNameLst>
                                          <p:attrName>style.color</p:attrName>
                                        </p:attrNameLst>
                                      </p:cBhvr>
                                      <p:to>
                                        <a:schemeClr val="accent2"/>
                                      </p:to>
                                    </p:animClr>
                                    <p:animClr clrSpc="rgb" dir="cw">
                                      <p:cBhvr>
                                        <p:cTn id="20" dur="500" fill="hold"/>
                                        <p:tgtEl>
                                          <p:spTgt spid="4"/>
                                        </p:tgtEl>
                                        <p:attrNameLst>
                                          <p:attrName>fillcolor</p:attrName>
                                        </p:attrNameLst>
                                      </p:cBhvr>
                                      <p:to>
                                        <a:schemeClr val="accent2"/>
                                      </p:to>
                                    </p:animClr>
                                    <p:set>
                                      <p:cBhvr>
                                        <p:cTn id="21" dur="500" fill="hold"/>
                                        <p:tgtEl>
                                          <p:spTgt spid="4"/>
                                        </p:tgtEl>
                                        <p:attrNameLst>
                                          <p:attrName>fill.type</p:attrName>
                                        </p:attrNameLst>
                                      </p:cBhvr>
                                      <p:to>
                                        <p:strVal val="solid"/>
                                      </p:to>
                                    </p:set>
                                    <p:set>
                                      <p:cBhvr>
                                        <p:cTn id="22" dur="50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3074"/>
                  </p:tgtEl>
                </p:cond>
              </p:nextCondLst>
            </p:seq>
            <p:seq concurrent="1" nextAc="seek">
              <p:cTn id="23" restart="whenNotActive" fill="hold" evtFilter="cancelBubble" nodeType="interactiveSeq">
                <p:stCondLst>
                  <p:cond evt="onClick" delay="0">
                    <p:tgtEl>
                      <p:spTgt spid="3075"/>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5"/>
                                        </p:tgtEl>
                                        <p:attrNameLst>
                                          <p:attrName>style.color</p:attrName>
                                        </p:attrNameLst>
                                      </p:cBhvr>
                                      <p:to>
                                        <a:schemeClr val="accent2"/>
                                      </p:to>
                                    </p:animClr>
                                    <p:animClr clrSpc="rgb" dir="cw">
                                      <p:cBhvr>
                                        <p:cTn id="28" dur="500" fill="hold"/>
                                        <p:tgtEl>
                                          <p:spTgt spid="5"/>
                                        </p:tgtEl>
                                        <p:attrNameLst>
                                          <p:attrName>fillcolor</p:attrName>
                                        </p:attrNameLst>
                                      </p:cBhvr>
                                      <p:to>
                                        <a:schemeClr val="accent2"/>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3075"/>
                  </p:tgtEl>
                </p:cond>
              </p:nextCondLst>
            </p:seq>
            <p:seq concurrent="1" nextAc="seek">
              <p:cTn id="31" restart="whenNotActive" fill="hold" evtFilter="cancelBubble" nodeType="interactiveSeq">
                <p:stCondLst>
                  <p:cond evt="onClick" delay="0">
                    <p:tgtEl>
                      <p:spTgt spid="3076"/>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6"/>
                                        </p:tgtEl>
                                        <p:attrNameLst>
                                          <p:attrName>style.color</p:attrName>
                                        </p:attrNameLst>
                                      </p:cBhvr>
                                      <p:to>
                                        <a:schemeClr val="accent2"/>
                                      </p:to>
                                    </p:animClr>
                                    <p:animClr clrSpc="rgb" dir="cw">
                                      <p:cBhvr>
                                        <p:cTn id="36" dur="500" fill="hold"/>
                                        <p:tgtEl>
                                          <p:spTgt spid="6"/>
                                        </p:tgtEl>
                                        <p:attrNameLst>
                                          <p:attrName>fillcolor</p:attrName>
                                        </p:attrNameLst>
                                      </p:cBhvr>
                                      <p:to>
                                        <a:schemeClr val="accent2"/>
                                      </p:to>
                                    </p:animClr>
                                    <p:set>
                                      <p:cBhvr>
                                        <p:cTn id="37" dur="500" fill="hold"/>
                                        <p:tgtEl>
                                          <p:spTgt spid="6"/>
                                        </p:tgtEl>
                                        <p:attrNameLst>
                                          <p:attrName>fill.type</p:attrName>
                                        </p:attrNameLst>
                                      </p:cBhvr>
                                      <p:to>
                                        <p:strVal val="solid"/>
                                      </p:to>
                                    </p:set>
                                    <p:set>
                                      <p:cBhvr>
                                        <p:cTn id="38" dur="500" fill="hold"/>
                                        <p:tgtEl>
                                          <p:spTgt spid="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3076"/>
                  </p:tgtEl>
                </p:cond>
              </p:nextCondLst>
            </p:seq>
            <p:seq concurrent="1" nextAc="seek">
              <p:cTn id="39" restart="whenNotActive" fill="hold" evtFilter="cancelBubble" nodeType="interactiveSeq">
                <p:stCondLst>
                  <p:cond evt="onClick" delay="0">
                    <p:tgtEl>
                      <p:spTgt spid="3077"/>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78"/>
                                        </p:tgtEl>
                                        <p:attrNameLst>
                                          <p:attrName>style.visibility</p:attrName>
                                        </p:attrNameLst>
                                      </p:cBhvr>
                                      <p:to>
                                        <p:strVal val="visible"/>
                                      </p:to>
                                    </p:set>
                                    <p:anim calcmode="lin" valueType="num">
                                      <p:cBhvr additive="base">
                                        <p:cTn id="44" dur="500" fill="hold"/>
                                        <p:tgtEl>
                                          <p:spTgt spid="3078"/>
                                        </p:tgtEl>
                                        <p:attrNameLst>
                                          <p:attrName>ppt_x</p:attrName>
                                        </p:attrNameLst>
                                      </p:cBhvr>
                                      <p:tavLst>
                                        <p:tav tm="0">
                                          <p:val>
                                            <p:strVal val="#ppt_x"/>
                                          </p:val>
                                        </p:tav>
                                        <p:tav tm="100000">
                                          <p:val>
                                            <p:strVal val="#ppt_x"/>
                                          </p:val>
                                        </p:tav>
                                      </p:tavLst>
                                    </p:anim>
                                    <p:anim calcmode="lin" valueType="num">
                                      <p:cBhvr additive="base">
                                        <p:cTn id="45" dur="500" fill="hold"/>
                                        <p:tgtEl>
                                          <p:spTgt spid="30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77"/>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18209" fill="hold"/>
                                        <p:tgtEl>
                                          <p:spTgt spid="2"/>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dirty="0">
                <a:solidFill>
                  <a:schemeClr val="tx1"/>
                </a:solidFill>
                <a:latin typeface="Arial"/>
              </a:rPr>
              <a:t>В зале был установлен деревянный столб, на котором крепился белый купол. Потом под куполом устанавливали стулья для людей для которых проецировалось изображение специальным аппаратом. Одним из экспонатов был модель земного шара со спутником, который вращался вокруг него.</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7303994" y="5960412"/>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026" name="Picture 2" descr="Скульптура Кама-река"/>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73205" y="2708920"/>
            <a:ext cx="163218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ланетарий"/>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4774" y="2709170"/>
            <a:ext cx="1633834" cy="13679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73205" y="4221088"/>
            <a:ext cx="1596769" cy="13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Памятник доктору Гралю"/>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7535" y="4221088"/>
            <a:ext cx="1632181" cy="1332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298" y="620688"/>
            <a:ext cx="4032448" cy="320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0003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153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0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6"/>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4"/>
                                        </p:tgtEl>
                                        <p:attrNameLst>
                                          <p:attrName>style.color</p:attrName>
                                        </p:attrNameLst>
                                      </p:cBhvr>
                                      <p:to>
                                        <a:schemeClr val="accent2"/>
                                      </p:to>
                                    </p:animClr>
                                    <p:animClr clrSpc="rgb" dir="cw">
                                      <p:cBhvr>
                                        <p:cTn id="20" dur="500" fill="hold"/>
                                        <p:tgtEl>
                                          <p:spTgt spid="4"/>
                                        </p:tgtEl>
                                        <p:attrNameLst>
                                          <p:attrName>fillcolor</p:attrName>
                                        </p:attrNameLst>
                                      </p:cBhvr>
                                      <p:to>
                                        <a:schemeClr val="accent2"/>
                                      </p:to>
                                    </p:animClr>
                                    <p:set>
                                      <p:cBhvr>
                                        <p:cTn id="21" dur="500" fill="hold"/>
                                        <p:tgtEl>
                                          <p:spTgt spid="4"/>
                                        </p:tgtEl>
                                        <p:attrNameLst>
                                          <p:attrName>fill.type</p:attrName>
                                        </p:attrNameLst>
                                      </p:cBhvr>
                                      <p:to>
                                        <p:strVal val="solid"/>
                                      </p:to>
                                    </p:set>
                                    <p:set>
                                      <p:cBhvr>
                                        <p:cTn id="22" dur="50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026"/>
                  </p:tgtEl>
                </p:cond>
              </p:nextCondLst>
            </p:seq>
            <p:seq concurrent="1" nextAc="seek">
              <p:cTn id="23" restart="whenNotActive" fill="hold" evtFilter="cancelBubble" nodeType="interactiveSeq">
                <p:stCondLst>
                  <p:cond evt="onClick" delay="0">
                    <p:tgtEl>
                      <p:spTgt spid="1028"/>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 calcmode="lin" valueType="num">
                                      <p:cBhvr additive="base">
                                        <p:cTn id="28" dur="500" fill="hold"/>
                                        <p:tgtEl>
                                          <p:spTgt spid="1032"/>
                                        </p:tgtEl>
                                        <p:attrNameLst>
                                          <p:attrName>ppt_x</p:attrName>
                                        </p:attrNameLst>
                                      </p:cBhvr>
                                      <p:tavLst>
                                        <p:tav tm="0">
                                          <p:val>
                                            <p:strVal val="#ppt_x"/>
                                          </p:val>
                                        </p:tav>
                                        <p:tav tm="100000">
                                          <p:val>
                                            <p:strVal val="#ppt_x"/>
                                          </p:val>
                                        </p:tav>
                                      </p:tavLst>
                                    </p:anim>
                                    <p:anim calcmode="lin" valueType="num">
                                      <p:cBhvr additive="base">
                                        <p:cTn id="29" dur="500" fill="hold"/>
                                        <p:tgtEl>
                                          <p:spTgt spid="10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028"/>
                  </p:tgtEl>
                </p:cond>
              </p:nextCondLst>
            </p:seq>
            <p:seq concurrent="1" nextAc="seek">
              <p:cTn id="30" restart="whenNotActive" fill="hold" evtFilter="cancelBubble" nodeType="interactiveSeq">
                <p:stCondLst>
                  <p:cond evt="onClick" delay="0">
                    <p:tgtEl>
                      <p:spTgt spid="1029"/>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5"/>
                                        </p:tgtEl>
                                        <p:attrNameLst>
                                          <p:attrName>style.color</p:attrName>
                                        </p:attrNameLst>
                                      </p:cBhvr>
                                      <p:to>
                                        <a:schemeClr val="accent2"/>
                                      </p:to>
                                    </p:animClr>
                                    <p:animClr clrSpc="rgb" dir="cw">
                                      <p:cBhvr>
                                        <p:cTn id="35" dur="500" fill="hold"/>
                                        <p:tgtEl>
                                          <p:spTgt spid="5"/>
                                        </p:tgtEl>
                                        <p:attrNameLst>
                                          <p:attrName>fillcolor</p:attrName>
                                        </p:attrNameLst>
                                      </p:cBhvr>
                                      <p:to>
                                        <a:schemeClr val="accent2"/>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029"/>
                  </p:tgtEl>
                </p:cond>
              </p:nextCondLst>
            </p:seq>
            <p:seq concurrent="1" nextAc="seek">
              <p:cTn id="38" restart="whenNotActive" fill="hold" evtFilter="cancelBubble" nodeType="interactiveSeq">
                <p:stCondLst>
                  <p:cond evt="onClick" delay="0">
                    <p:tgtEl>
                      <p:spTgt spid="1031"/>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6"/>
                                        </p:tgtEl>
                                        <p:attrNameLst>
                                          <p:attrName>style.color</p:attrName>
                                        </p:attrNameLst>
                                      </p:cBhvr>
                                      <p:to>
                                        <a:schemeClr val="accent2"/>
                                      </p:to>
                                    </p:animClr>
                                    <p:animClr clrSpc="rgb" dir="cw">
                                      <p:cBhvr>
                                        <p:cTn id="43" dur="500" fill="hold"/>
                                        <p:tgtEl>
                                          <p:spTgt spid="6"/>
                                        </p:tgtEl>
                                        <p:attrNameLst>
                                          <p:attrName>fillcolor</p:attrName>
                                        </p:attrNameLst>
                                      </p:cBhvr>
                                      <p:to>
                                        <a:schemeClr val="accent2"/>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031"/>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6359" fill="hold"/>
                                        <p:tgtEl>
                                          <p:spTgt spid="2"/>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dirty="0">
                <a:solidFill>
                  <a:schemeClr val="tx1"/>
                </a:solidFill>
                <a:latin typeface="Arial"/>
              </a:rPr>
              <a:t>Музей был основан в 2000 г. Михаилом Анатольевичем Павловым. </a:t>
            </a:r>
            <a:r>
              <a:rPr lang="ru-RU" sz="1600" dirty="0" smtClean="0">
                <a:solidFill>
                  <a:schemeClr val="tx1"/>
                </a:solidFill>
                <a:latin typeface="Arial"/>
              </a:rPr>
              <a:t>В </a:t>
            </a:r>
            <a:r>
              <a:rPr lang="ru-RU" sz="1600" dirty="0">
                <a:solidFill>
                  <a:schemeClr val="tx1"/>
                </a:solidFill>
                <a:latin typeface="Arial"/>
              </a:rPr>
              <a:t>музее создана обширная коллекция авиационной техники и оборудования. Всего более 80 экземпляров. Сейчас музей находится под открытым небом. В ближайших планах создателей музея разместить все экспонаты в большом ангаре. </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7327462" y="5969290"/>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2050" name="Picture 2" descr="Мемориальный дом-музей Подпольная типография"/>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6361" y="2721229"/>
            <a:ext cx="1807791" cy="1355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узей авиации"/>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86362" y="4293095"/>
            <a:ext cx="1791393" cy="13435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20127" y="2721228"/>
            <a:ext cx="1705373" cy="135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Ротонда"/>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9981" y="4298053"/>
            <a:ext cx="1745663" cy="13092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Музей авиации"/>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443" y="692696"/>
            <a:ext cx="3936437"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 name="0003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031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05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0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0"/>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4"/>
                                        </p:tgtEl>
                                        <p:attrNameLst>
                                          <p:attrName>style.color</p:attrName>
                                        </p:attrNameLst>
                                      </p:cBhvr>
                                      <p:to>
                                        <a:schemeClr val="accent2"/>
                                      </p:to>
                                    </p:animClr>
                                    <p:animClr clrSpc="rgb" dir="cw">
                                      <p:cBhvr>
                                        <p:cTn id="20" dur="500" fill="hold"/>
                                        <p:tgtEl>
                                          <p:spTgt spid="4"/>
                                        </p:tgtEl>
                                        <p:attrNameLst>
                                          <p:attrName>fillcolor</p:attrName>
                                        </p:attrNameLst>
                                      </p:cBhvr>
                                      <p:to>
                                        <a:schemeClr val="accent2"/>
                                      </p:to>
                                    </p:animClr>
                                    <p:set>
                                      <p:cBhvr>
                                        <p:cTn id="21" dur="500" fill="hold"/>
                                        <p:tgtEl>
                                          <p:spTgt spid="4"/>
                                        </p:tgtEl>
                                        <p:attrNameLst>
                                          <p:attrName>fill.type</p:attrName>
                                        </p:attrNameLst>
                                      </p:cBhvr>
                                      <p:to>
                                        <p:strVal val="solid"/>
                                      </p:to>
                                    </p:set>
                                    <p:set>
                                      <p:cBhvr>
                                        <p:cTn id="22" dur="50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050"/>
                  </p:tgtEl>
                </p:cond>
              </p:nextCondLst>
            </p:seq>
            <p:seq concurrent="1" nextAc="seek">
              <p:cTn id="23" restart="whenNotActive" fill="hold" evtFilter="cancelBubble" nodeType="interactiveSeq">
                <p:stCondLst>
                  <p:cond evt="onClick" delay="0">
                    <p:tgtEl>
                      <p:spTgt spid="2053"/>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5"/>
                                        </p:tgtEl>
                                        <p:attrNameLst>
                                          <p:attrName>style.color</p:attrName>
                                        </p:attrNameLst>
                                      </p:cBhvr>
                                      <p:to>
                                        <a:schemeClr val="accent2"/>
                                      </p:to>
                                    </p:animClr>
                                    <p:animClr clrSpc="rgb" dir="cw">
                                      <p:cBhvr>
                                        <p:cTn id="28" dur="500" fill="hold"/>
                                        <p:tgtEl>
                                          <p:spTgt spid="5"/>
                                        </p:tgtEl>
                                        <p:attrNameLst>
                                          <p:attrName>fillcolor</p:attrName>
                                        </p:attrNameLst>
                                      </p:cBhvr>
                                      <p:to>
                                        <a:schemeClr val="accent2"/>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053"/>
                  </p:tgtEl>
                </p:cond>
              </p:nextCondLst>
            </p:seq>
            <p:seq concurrent="1" nextAc="seek">
              <p:cTn id="31" restart="whenNotActive" fill="hold" evtFilter="cancelBubble" nodeType="interactiveSeq">
                <p:stCondLst>
                  <p:cond evt="onClick" delay="0">
                    <p:tgtEl>
                      <p:spTgt spid="2052"/>
                    </p:tgtEl>
                  </p:cond>
                </p:stCondLst>
                <p:endSync evt="end" delay="0">
                  <p:rtn val="all"/>
                </p:endSync>
                <p:childTnLst>
                  <p:par>
                    <p:cTn id="32" fill="hold">
                      <p:stCondLst>
                        <p:cond delay="0"/>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052"/>
                  </p:tgtEl>
                </p:cond>
              </p:nextCondLst>
            </p:seq>
            <p:seq concurrent="1" nextAc="seek">
              <p:cTn id="38" restart="whenNotActive" fill="hold" evtFilter="cancelBubble" nodeType="interactiveSeq">
                <p:stCondLst>
                  <p:cond evt="onClick" delay="0">
                    <p:tgtEl>
                      <p:spTgt spid="2055"/>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6"/>
                                        </p:tgtEl>
                                        <p:attrNameLst>
                                          <p:attrName>style.color</p:attrName>
                                        </p:attrNameLst>
                                      </p:cBhvr>
                                      <p:to>
                                        <a:schemeClr val="accent2"/>
                                      </p:to>
                                    </p:animClr>
                                    <p:animClr clrSpc="rgb" dir="cw">
                                      <p:cBhvr>
                                        <p:cTn id="43" dur="500" fill="hold"/>
                                        <p:tgtEl>
                                          <p:spTgt spid="6"/>
                                        </p:tgtEl>
                                        <p:attrNameLst>
                                          <p:attrName>fillcolor</p:attrName>
                                        </p:attrNameLst>
                                      </p:cBhvr>
                                      <p:to>
                                        <a:schemeClr val="accent2"/>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055"/>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8266" fill="hold"/>
                                        <p:tgtEl>
                                          <p:spTgt spid="2"/>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dirty="0">
                <a:solidFill>
                  <a:schemeClr val="tx1"/>
                </a:solidFill>
                <a:latin typeface="Arial"/>
              </a:rPr>
              <a:t>Местные жители уже не могут себе представить город без такой родной и удобной беседки, так гармонично вписывающийся в парк им. Максима Горького. </a:t>
            </a:r>
            <a:r>
              <a:rPr lang="ru-RU" sz="1600" dirty="0" smtClean="0">
                <a:solidFill>
                  <a:schemeClr val="tx1"/>
                </a:solidFill>
                <a:latin typeface="Arial"/>
              </a:rPr>
              <a:t>Здесь </a:t>
            </a:r>
            <a:r>
              <a:rPr lang="ru-RU" sz="1600" dirty="0">
                <a:solidFill>
                  <a:schemeClr val="tx1"/>
                </a:solidFill>
                <a:latin typeface="Arial"/>
              </a:rPr>
              <a:t>проходят городские мероприятия и фотографируются на память молодожёны и гости края.</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7270766" y="5913783"/>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0072" y="2924944"/>
            <a:ext cx="1801383" cy="13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4131" y="2924944"/>
            <a:ext cx="1681369" cy="13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20071" y="4437112"/>
            <a:ext cx="1801383" cy="127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Памятник Трусу, Балбесу и Бывалому"/>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58922" y="4457397"/>
            <a:ext cx="1666578" cy="125874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863" y="620688"/>
            <a:ext cx="385739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0003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53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9"/>
                                        </p:tgtEl>
                                        <p:attrNameLst>
                                          <p:attrName>style.visibility</p:attrName>
                                        </p:attrNameLst>
                                      </p:cBhvr>
                                      <p:to>
                                        <p:strVal val="visible"/>
                                      </p:to>
                                    </p:set>
                                    <p:anim calcmode="lin" valueType="num">
                                      <p:cBhvr additive="base">
                                        <p:cTn id="20" dur="500" fill="hold"/>
                                        <p:tgtEl>
                                          <p:spTgt spid="3079"/>
                                        </p:tgtEl>
                                        <p:attrNameLst>
                                          <p:attrName>ppt_x</p:attrName>
                                        </p:attrNameLst>
                                      </p:cBhvr>
                                      <p:tavLst>
                                        <p:tav tm="0">
                                          <p:val>
                                            <p:strVal val="#ppt_x"/>
                                          </p:val>
                                        </p:tav>
                                        <p:tav tm="100000">
                                          <p:val>
                                            <p:strVal val="#ppt_x"/>
                                          </p:val>
                                        </p:tav>
                                      </p:tavLst>
                                    </p:anim>
                                    <p:anim calcmode="lin" valueType="num">
                                      <p:cBhvr additive="base">
                                        <p:cTn id="21" dur="500" fill="hold"/>
                                        <p:tgtEl>
                                          <p:spTgt spid="30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9" presetClass="emph" presetSubtype="0" fill="hold" grpId="0" nodeType="clickEffect">
                                  <p:stCondLst>
                                    <p:cond delay="0"/>
                                  </p:stCondLst>
                                  <p:childTnLst>
                                    <p:animClr clrSpc="rgb" dir="cw">
                                      <p:cBhvr override="childStyle">
                                        <p:cTn id="26" dur="500" fill="hold"/>
                                        <p:tgtEl>
                                          <p:spTgt spid="4"/>
                                        </p:tgtEl>
                                        <p:attrNameLst>
                                          <p:attrName>style.color</p:attrName>
                                        </p:attrNameLst>
                                      </p:cBhvr>
                                      <p:to>
                                        <a:schemeClr val="accent2"/>
                                      </p:to>
                                    </p:animClr>
                                    <p:animClr clrSpc="rgb" dir="cw">
                                      <p:cBhvr>
                                        <p:cTn id="27" dur="500" fill="hold"/>
                                        <p:tgtEl>
                                          <p:spTgt spid="4"/>
                                        </p:tgtEl>
                                        <p:attrNameLst>
                                          <p:attrName>fillcolor</p:attrName>
                                        </p:attrNameLst>
                                      </p:cBhvr>
                                      <p:to>
                                        <a:schemeClr val="accent2"/>
                                      </p:to>
                                    </p:animClr>
                                    <p:set>
                                      <p:cBhvr>
                                        <p:cTn id="28" dur="500" fill="hold"/>
                                        <p:tgtEl>
                                          <p:spTgt spid="4"/>
                                        </p:tgtEl>
                                        <p:attrNameLst>
                                          <p:attrName>fill.type</p:attrName>
                                        </p:attrNameLst>
                                      </p:cBhvr>
                                      <p:to>
                                        <p:strVal val="solid"/>
                                      </p:to>
                                    </p:set>
                                    <p:set>
                                      <p:cBhvr>
                                        <p:cTn id="29" dur="500" fill="hold"/>
                                        <p:tgtEl>
                                          <p:spTgt spid="4"/>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5"/>
                                        </p:tgtEl>
                                        <p:attrNameLst>
                                          <p:attrName>style.color</p:attrName>
                                        </p:attrNameLst>
                                      </p:cBhvr>
                                      <p:to>
                                        <a:schemeClr val="accent2"/>
                                      </p:to>
                                    </p:animClr>
                                    <p:animClr clrSpc="rgb" dir="cw">
                                      <p:cBhvr>
                                        <p:cTn id="35" dur="500" fill="hold"/>
                                        <p:tgtEl>
                                          <p:spTgt spid="5"/>
                                        </p:tgtEl>
                                        <p:attrNameLst>
                                          <p:attrName>fillcolor</p:attrName>
                                        </p:attrNameLst>
                                      </p:cBhvr>
                                      <p:to>
                                        <a:schemeClr val="accent2"/>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6"/>
                                        </p:tgtEl>
                                        <p:attrNameLst>
                                          <p:attrName>style.color</p:attrName>
                                        </p:attrNameLst>
                                      </p:cBhvr>
                                      <p:to>
                                        <a:schemeClr val="accent2"/>
                                      </p:to>
                                    </p:animClr>
                                    <p:animClr clrSpc="rgb" dir="cw">
                                      <p:cBhvr>
                                        <p:cTn id="43" dur="500" fill="hold"/>
                                        <p:tgtEl>
                                          <p:spTgt spid="6"/>
                                        </p:tgtEl>
                                        <p:attrNameLst>
                                          <p:attrName>fillcolor</p:attrName>
                                        </p:attrNameLst>
                                      </p:cBhvr>
                                      <p:to>
                                        <a:schemeClr val="accent2"/>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2"/>
                  </p:tgtEl>
                </p:cond>
              </p:nextCondLst>
            </p:seq>
            <p:audio>
              <p:cMediaNode vol="80000" showWhenStopped="0">
                <p:cTn id="46" fill="hold" display="0">
                  <p:stCondLst>
                    <p:cond delay="indefinite"/>
                  </p:stCondLst>
                  <p:endCondLst>
                    <p:cond evt="onStopAudio" delay="0">
                      <p:tgtEl>
                        <p:sldTgt/>
                      </p:tgtEl>
                    </p:cond>
                  </p:endCondLst>
                </p:cTn>
                <p:tgtEl>
                  <p:spTgt spid="13"/>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3486" fill="hold"/>
                                        <p:tgtEl>
                                          <p:spTgt spid="13"/>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400" dirty="0">
                <a:solidFill>
                  <a:schemeClr val="tx1"/>
                </a:solidFill>
                <a:latin typeface="Arial"/>
              </a:rPr>
              <a:t>В 1985 году 9 мая памятник был торжественно открыт в честь празднования 40-летия Победы в Великой Отечественной войне. </a:t>
            </a:r>
            <a:r>
              <a:rPr lang="ru-RU" sz="1400" dirty="0" smtClean="0">
                <a:solidFill>
                  <a:schemeClr val="tx1"/>
                </a:solidFill>
                <a:latin typeface="Arial"/>
              </a:rPr>
              <a:t>Идея </a:t>
            </a:r>
            <a:r>
              <a:rPr lang="ru-RU" sz="1400" dirty="0">
                <a:solidFill>
                  <a:schemeClr val="tx1"/>
                </a:solidFill>
                <a:latin typeface="Arial"/>
              </a:rPr>
              <a:t>памятника в том, что три фигуры-это образ рабочего, выковавшего щит, воина с мечом и Матери-Родины - представляют собой единства в подвигах как на фронте, так и в тылу в войне с фашизмом.</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7452320" y="5899068"/>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4098" name="Picture 2" descr="Памятник Героям фронта и тыла"/>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41938" y="4203973"/>
            <a:ext cx="1682552" cy="12619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Скульптура Пермские боги"/>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2068" y="2708920"/>
            <a:ext cx="1672422" cy="12543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Пермская Эйфелева башня"/>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5131786" y="2648715"/>
            <a:ext cx="1832987" cy="13145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Особняк Токаревой"/>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31785" y="4314398"/>
            <a:ext cx="1832987" cy="115148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576" y="764704"/>
            <a:ext cx="393643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0003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897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10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10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1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02"/>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4"/>
                                        </p:tgtEl>
                                        <p:attrNameLst>
                                          <p:attrName>style.color</p:attrName>
                                        </p:attrNameLst>
                                      </p:cBhvr>
                                      <p:to>
                                        <a:schemeClr val="accent2"/>
                                      </p:to>
                                    </p:animClr>
                                    <p:animClr clrSpc="rgb" dir="cw">
                                      <p:cBhvr>
                                        <p:cTn id="20" dur="500" fill="hold"/>
                                        <p:tgtEl>
                                          <p:spTgt spid="4"/>
                                        </p:tgtEl>
                                        <p:attrNameLst>
                                          <p:attrName>fillcolor</p:attrName>
                                        </p:attrNameLst>
                                      </p:cBhvr>
                                      <p:to>
                                        <a:schemeClr val="accent2"/>
                                      </p:to>
                                    </p:animClr>
                                    <p:set>
                                      <p:cBhvr>
                                        <p:cTn id="21" dur="500" fill="hold"/>
                                        <p:tgtEl>
                                          <p:spTgt spid="4"/>
                                        </p:tgtEl>
                                        <p:attrNameLst>
                                          <p:attrName>fill.type</p:attrName>
                                        </p:attrNameLst>
                                      </p:cBhvr>
                                      <p:to>
                                        <p:strVal val="solid"/>
                                      </p:to>
                                    </p:set>
                                    <p:set>
                                      <p:cBhvr>
                                        <p:cTn id="22" dur="50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4102"/>
                  </p:tgtEl>
                </p:cond>
              </p:nextCondLst>
            </p:seq>
            <p:seq concurrent="1" nextAc="seek">
              <p:cTn id="23" restart="whenNotActive" fill="hold" evtFilter="cancelBubble" nodeType="interactiveSeq">
                <p:stCondLst>
                  <p:cond evt="onClick" delay="0">
                    <p:tgtEl>
                      <p:spTgt spid="410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5"/>
                                        </p:tgtEl>
                                        <p:attrNameLst>
                                          <p:attrName>style.color</p:attrName>
                                        </p:attrNameLst>
                                      </p:cBhvr>
                                      <p:to>
                                        <a:schemeClr val="accent2"/>
                                      </p:to>
                                    </p:animClr>
                                    <p:animClr clrSpc="rgb" dir="cw">
                                      <p:cBhvr>
                                        <p:cTn id="28" dur="500" fill="hold"/>
                                        <p:tgtEl>
                                          <p:spTgt spid="5"/>
                                        </p:tgtEl>
                                        <p:attrNameLst>
                                          <p:attrName>fillcolor</p:attrName>
                                        </p:attrNameLst>
                                      </p:cBhvr>
                                      <p:to>
                                        <a:schemeClr val="accent2"/>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4100"/>
                  </p:tgtEl>
                </p:cond>
              </p:nextCondLst>
            </p:seq>
            <p:seq concurrent="1" nextAc="seek">
              <p:cTn id="31" restart="whenNotActive" fill="hold" evtFilter="cancelBubble" nodeType="interactiveSeq">
                <p:stCondLst>
                  <p:cond evt="onClick" delay="0">
                    <p:tgtEl>
                      <p:spTgt spid="4104"/>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6"/>
                                        </p:tgtEl>
                                        <p:attrNameLst>
                                          <p:attrName>style.color</p:attrName>
                                        </p:attrNameLst>
                                      </p:cBhvr>
                                      <p:to>
                                        <a:schemeClr val="accent2"/>
                                      </p:to>
                                    </p:animClr>
                                    <p:animClr clrSpc="rgb" dir="cw">
                                      <p:cBhvr>
                                        <p:cTn id="36" dur="500" fill="hold"/>
                                        <p:tgtEl>
                                          <p:spTgt spid="6"/>
                                        </p:tgtEl>
                                        <p:attrNameLst>
                                          <p:attrName>fillcolor</p:attrName>
                                        </p:attrNameLst>
                                      </p:cBhvr>
                                      <p:to>
                                        <a:schemeClr val="accent2"/>
                                      </p:to>
                                    </p:animClr>
                                    <p:set>
                                      <p:cBhvr>
                                        <p:cTn id="37" dur="500" fill="hold"/>
                                        <p:tgtEl>
                                          <p:spTgt spid="6"/>
                                        </p:tgtEl>
                                        <p:attrNameLst>
                                          <p:attrName>fill.type</p:attrName>
                                        </p:attrNameLst>
                                      </p:cBhvr>
                                      <p:to>
                                        <p:strVal val="solid"/>
                                      </p:to>
                                    </p:set>
                                    <p:set>
                                      <p:cBhvr>
                                        <p:cTn id="38" dur="500" fill="hold"/>
                                        <p:tgtEl>
                                          <p:spTgt spid="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4104"/>
                  </p:tgtEl>
                </p:cond>
              </p:nextCondLst>
            </p:seq>
            <p:seq concurrent="1" nextAc="seek">
              <p:cTn id="39" restart="whenNotActive" fill="hold" evtFilter="cancelBubble" nodeType="interactiveSeq">
                <p:stCondLst>
                  <p:cond evt="onClick" delay="0">
                    <p:tgtEl>
                      <p:spTgt spid="4098"/>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105"/>
                                        </p:tgtEl>
                                        <p:attrNameLst>
                                          <p:attrName>style.visibility</p:attrName>
                                        </p:attrNameLst>
                                      </p:cBhvr>
                                      <p:to>
                                        <p:strVal val="visible"/>
                                      </p:to>
                                    </p:set>
                                    <p:anim calcmode="lin" valueType="num">
                                      <p:cBhvr additive="base">
                                        <p:cTn id="44" dur="500" fill="hold"/>
                                        <p:tgtEl>
                                          <p:spTgt spid="4105"/>
                                        </p:tgtEl>
                                        <p:attrNameLst>
                                          <p:attrName>ppt_x</p:attrName>
                                        </p:attrNameLst>
                                      </p:cBhvr>
                                      <p:tavLst>
                                        <p:tav tm="0">
                                          <p:val>
                                            <p:strVal val="#ppt_x"/>
                                          </p:val>
                                        </p:tav>
                                        <p:tav tm="100000">
                                          <p:val>
                                            <p:strVal val="#ppt_x"/>
                                          </p:val>
                                        </p:tav>
                                      </p:tavLst>
                                    </p:anim>
                                    <p:anim calcmode="lin" valueType="num">
                                      <p:cBhvr additive="base">
                                        <p:cTn id="45" dur="500" fill="hold"/>
                                        <p:tgtEl>
                                          <p:spTgt spid="4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98"/>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32106" fill="hold"/>
                                        <p:tgtEl>
                                          <p:spTgt spid="2"/>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4" name="Овал 3"/>
          <p:cNvSpPr/>
          <p:nvPr/>
        </p:nvSpPr>
        <p:spPr>
          <a:xfrm>
            <a:off x="395536" y="5636641"/>
            <a:ext cx="1080120" cy="93610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703140" y="5636641"/>
            <a:ext cx="1002382" cy="91027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5627937"/>
            <a:ext cx="1065975" cy="90931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395536" y="404664"/>
            <a:ext cx="4608512" cy="3672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a:p>
            <a:pPr algn="ctr"/>
            <a:endParaRPr lang="ru-RU" dirty="0"/>
          </a:p>
        </p:txBody>
      </p:sp>
      <p:sp>
        <p:nvSpPr>
          <p:cNvPr id="8" name="Скругленный прямоугольник 7"/>
          <p:cNvSpPr/>
          <p:nvPr/>
        </p:nvSpPr>
        <p:spPr>
          <a:xfrm>
            <a:off x="5004048" y="0"/>
            <a:ext cx="3921452" cy="2448272"/>
          </a:xfrm>
          <a:prstGeom prst="roundRect">
            <a:avLst>
              <a:gd name="adj" fmla="val 2542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dirty="0">
                <a:solidFill>
                  <a:schemeClr val="tx1"/>
                </a:solidFill>
                <a:latin typeface="Arial"/>
              </a:rPr>
              <a:t>Это учреждение культуры является старейшим и крупнейшим музеем Пермского края. Здесь в активном доступе и в запасниках насчитывается 600 тысяч экспонатов от местного, регионального, государственного, и до мирового значения</a:t>
            </a:r>
            <a:endParaRPr lang="ru-RU" sz="1600" b="1" dirty="0">
              <a:solidFill>
                <a:schemeClr val="tx1"/>
              </a:solidFill>
            </a:endParaRPr>
          </a:p>
        </p:txBody>
      </p:sp>
      <p:sp>
        <p:nvSpPr>
          <p:cNvPr id="9" name="Rectangle 10"/>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Стрелка вправо 9">
            <a:hlinkClick r:id="rId10" action="ppaction://hlinksldjump"/>
          </p:cNvPr>
          <p:cNvSpPr/>
          <p:nvPr/>
        </p:nvSpPr>
        <p:spPr>
          <a:xfrm>
            <a:off x="7668344" y="5907160"/>
            <a:ext cx="1061788" cy="62346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5122" name="Picture 2" descr="Краеведческий музей"/>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423" y="803044"/>
            <a:ext cx="3834197" cy="287564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1944" y="4092118"/>
            <a:ext cx="1773684" cy="132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Академический театр"/>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52799" y="2564904"/>
            <a:ext cx="1811975" cy="13589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Театр Юного Зрител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3248" y="2553360"/>
            <a:ext cx="1827366" cy="13705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Дом Смышляев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43248" y="4062775"/>
            <a:ext cx="1827366" cy="1370525"/>
          </a:xfrm>
          <a:prstGeom prst="rect">
            <a:avLst/>
          </a:prstGeom>
          <a:noFill/>
          <a:extLst>
            <a:ext uri="{909E8E84-426E-40DD-AFC4-6F175D3DCCD1}">
              <a14:hiddenFill xmlns:a14="http://schemas.microsoft.com/office/drawing/2010/main">
                <a:solidFill>
                  <a:srgbClr val="FFFFFF"/>
                </a:solidFill>
              </a14:hiddenFill>
            </a:ext>
          </a:extLst>
        </p:spPr>
      </p:pic>
      <p:pic>
        <p:nvPicPr>
          <p:cNvPr id="2" name="0003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721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1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5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25"/>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4"/>
                                        </p:tgtEl>
                                        <p:attrNameLst>
                                          <p:attrName>style.color</p:attrName>
                                        </p:attrNameLst>
                                      </p:cBhvr>
                                      <p:to>
                                        <a:schemeClr val="accent2"/>
                                      </p:to>
                                    </p:animClr>
                                    <p:animClr clrSpc="rgb" dir="cw">
                                      <p:cBhvr>
                                        <p:cTn id="20" dur="500" fill="hold"/>
                                        <p:tgtEl>
                                          <p:spTgt spid="4"/>
                                        </p:tgtEl>
                                        <p:attrNameLst>
                                          <p:attrName>fillcolor</p:attrName>
                                        </p:attrNameLst>
                                      </p:cBhvr>
                                      <p:to>
                                        <a:schemeClr val="accent2"/>
                                      </p:to>
                                    </p:animClr>
                                    <p:set>
                                      <p:cBhvr>
                                        <p:cTn id="21" dur="500" fill="hold"/>
                                        <p:tgtEl>
                                          <p:spTgt spid="4"/>
                                        </p:tgtEl>
                                        <p:attrNameLst>
                                          <p:attrName>fill.type</p:attrName>
                                        </p:attrNameLst>
                                      </p:cBhvr>
                                      <p:to>
                                        <p:strVal val="solid"/>
                                      </p:to>
                                    </p:set>
                                    <p:set>
                                      <p:cBhvr>
                                        <p:cTn id="22" dur="50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5125"/>
                  </p:tgtEl>
                </p:cond>
              </p:nextCondLst>
            </p:seq>
            <p:seq concurrent="1" nextAc="seek">
              <p:cTn id="23" restart="whenNotActive" fill="hold" evtFilter="cancelBubble" nodeType="interactiveSeq">
                <p:stCondLst>
                  <p:cond evt="onClick" delay="0">
                    <p:tgtEl>
                      <p:spTgt spid="5127"/>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5"/>
                                        </p:tgtEl>
                                        <p:attrNameLst>
                                          <p:attrName>style.color</p:attrName>
                                        </p:attrNameLst>
                                      </p:cBhvr>
                                      <p:to>
                                        <a:schemeClr val="accent2"/>
                                      </p:to>
                                    </p:animClr>
                                    <p:animClr clrSpc="rgb" dir="cw">
                                      <p:cBhvr>
                                        <p:cTn id="28" dur="500" fill="hold"/>
                                        <p:tgtEl>
                                          <p:spTgt spid="5"/>
                                        </p:tgtEl>
                                        <p:attrNameLst>
                                          <p:attrName>fillcolor</p:attrName>
                                        </p:attrNameLst>
                                      </p:cBhvr>
                                      <p:to>
                                        <a:schemeClr val="accent2"/>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5127"/>
                  </p:tgtEl>
                </p:cond>
              </p:nextCondLst>
            </p:seq>
            <p:seq concurrent="1" nextAc="seek">
              <p:cTn id="31" restart="whenNotActive" fill="hold" evtFilter="cancelBubble" nodeType="interactiveSeq">
                <p:stCondLst>
                  <p:cond evt="onClick" delay="0">
                    <p:tgtEl>
                      <p:spTgt spid="5123"/>
                    </p:tgtEl>
                  </p:cond>
                </p:stCondLst>
                <p:endSync evt="end" delay="0">
                  <p:rtn val="all"/>
                </p:endSync>
                <p:childTnLst>
                  <p:par>
                    <p:cTn id="32" fill="hold">
                      <p:stCondLst>
                        <p:cond delay="0"/>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 calcmode="lin" valueType="num">
                                      <p:cBhvr additive="base">
                                        <p:cTn id="36" dur="500" fill="hold"/>
                                        <p:tgtEl>
                                          <p:spTgt spid="5122"/>
                                        </p:tgtEl>
                                        <p:attrNameLst>
                                          <p:attrName>ppt_x</p:attrName>
                                        </p:attrNameLst>
                                      </p:cBhvr>
                                      <p:tavLst>
                                        <p:tav tm="0">
                                          <p:val>
                                            <p:strVal val="#ppt_x"/>
                                          </p:val>
                                        </p:tav>
                                        <p:tav tm="100000">
                                          <p:val>
                                            <p:strVal val="#ppt_x"/>
                                          </p:val>
                                        </p:tav>
                                      </p:tavLst>
                                    </p:anim>
                                    <p:anim calcmode="lin" valueType="num">
                                      <p:cBhvr additive="base">
                                        <p:cTn id="37" dur="500" fill="hold"/>
                                        <p:tgtEl>
                                          <p:spTgt spid="51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123"/>
                  </p:tgtEl>
                </p:cond>
              </p:nextCondLst>
            </p:seq>
            <p:seq concurrent="1" nextAc="seek">
              <p:cTn id="38" restart="whenNotActive" fill="hold" evtFilter="cancelBubble" nodeType="interactiveSeq">
                <p:stCondLst>
                  <p:cond evt="onClick" delay="0">
                    <p:tgtEl>
                      <p:spTgt spid="5129"/>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6"/>
                                        </p:tgtEl>
                                        <p:attrNameLst>
                                          <p:attrName>style.color</p:attrName>
                                        </p:attrNameLst>
                                      </p:cBhvr>
                                      <p:to>
                                        <a:schemeClr val="accent2"/>
                                      </p:to>
                                    </p:animClr>
                                    <p:animClr clrSpc="rgb" dir="cw">
                                      <p:cBhvr>
                                        <p:cTn id="43" dur="500" fill="hold"/>
                                        <p:tgtEl>
                                          <p:spTgt spid="6"/>
                                        </p:tgtEl>
                                        <p:attrNameLst>
                                          <p:attrName>fillcolor</p:attrName>
                                        </p:attrNameLst>
                                      </p:cBhvr>
                                      <p:to>
                                        <a:schemeClr val="accent2"/>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5129"/>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1553" fill="hold"/>
                                        <p:tgtEl>
                                          <p:spTgt spid="2"/>
                                        </p:tgtEl>
                                      </p:cBhvr>
                                    </p:cmd>
                                  </p:childTnLst>
                                </p:cTn>
                              </p:par>
                            </p:childTnLst>
                          </p:cTn>
                        </p:par>
                      </p:childTnLst>
                    </p:cTn>
                  </p:par>
                </p:childTnLst>
              </p:cTn>
              <p:nextCondLst>
                <p:cond evt="onClick" delay="0">
                  <p:tgtEl>
                    <p:spTgt spid="3"/>
                  </p:tgtEl>
                </p:cond>
              </p:nextCondLst>
            </p:seq>
          </p:childTnLst>
        </p:cTn>
      </p:par>
    </p:tnLst>
    <p:bldLst>
      <p:bldP spid="4" grpId="0" animBg="1"/>
      <p:bldP spid="5" grpId="0" animBg="1"/>
      <p:bldP spid="6" grpId="0" animBg="1"/>
    </p:bldLst>
  </p:timing>
</p:sld>
</file>

<file path=docProps/app.xml><?xml version="1.0" encoding="utf-8"?>
<Properties xmlns="http://schemas.openxmlformats.org/officeDocument/2006/extended-properties" xmlns:vt="http://schemas.openxmlformats.org/officeDocument/2006/docPropsVTypes">
  <TotalTime>264</TotalTime>
  <Words>342</Words>
  <Application>Microsoft Office PowerPoint</Application>
  <PresentationFormat>Экран (4:3)</PresentationFormat>
  <Paragraphs>26</Paragraphs>
  <Slides>11</Slides>
  <Notes>0</Notes>
  <HiddenSlides>0</HiddenSlides>
  <MMClips>8</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«Мой город - PERM»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Соня</dc:creator>
  <cp:lastModifiedBy>Соня</cp:lastModifiedBy>
  <cp:revision>29</cp:revision>
  <dcterms:created xsi:type="dcterms:W3CDTF">2016-03-12T11:27:08Z</dcterms:created>
  <dcterms:modified xsi:type="dcterms:W3CDTF">2016-03-16T15:24:00Z</dcterms:modified>
</cp:coreProperties>
</file>