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8" r:id="rId8"/>
    <p:sldId id="267" r:id="rId9"/>
    <p:sldId id="264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211" y="2292626"/>
            <a:ext cx="11441528" cy="3684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                                                                                  по Внеурочной деятельности                                                                      3 «а» класс МАОУ «СОШ № 63»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2016-2017 уч. год</a:t>
            </a:r>
            <a:b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0000"/>
                </a:solidFill>
              </a:rPr>
              <a:t>Итоги по  программе  кружка</a:t>
            </a:r>
            <a:br>
              <a:rPr lang="ru-RU" sz="3100" b="1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002060"/>
                </a:solidFill>
              </a:rPr>
              <a:t>«Умники и умницы»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3637" y="4625008"/>
            <a:ext cx="6714676" cy="172278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3637" y="232306"/>
            <a:ext cx="89410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способности человек может узнать , только применив их на деле.</a:t>
            </a:r>
          </a:p>
          <a:p>
            <a:pPr algn="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Сенека, </a:t>
            </a:r>
          </a:p>
          <a:p>
            <a:pPr algn="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римский писатель 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</a:t>
            </a:r>
          </a:p>
        </p:txBody>
      </p:sp>
    </p:spTree>
    <p:extLst>
      <p:ext uri="{BB962C8B-B14F-4D97-AF65-F5344CB8AC3E}">
        <p14:creationId xmlns:p14="http://schemas.microsoft.com/office/powerpoint/2010/main" val="261222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41" y="1336203"/>
            <a:ext cx="3549008" cy="48840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627" y="205614"/>
            <a:ext cx="2596048" cy="35726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14493" r="19702" b="19774"/>
          <a:stretch/>
        </p:blipFill>
        <p:spPr>
          <a:xfrm>
            <a:off x="7973076" y="1991923"/>
            <a:ext cx="2755102" cy="3988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7" y="817752"/>
            <a:ext cx="3010999" cy="41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4211" y="1510748"/>
            <a:ext cx="10540379" cy="230587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76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304" y="1961323"/>
            <a:ext cx="11516139" cy="4267199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тупень обучения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общее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диапазон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9 -10 лет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– 3 «А»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 - 68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интеллектуальное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  2 часа  в неделю   по 40 минут.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304" y="225288"/>
            <a:ext cx="11396870" cy="19745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 курсу «Умники и умницы» составлена  в соответствии с требованиями Федерального государственного образовательного стандарта начального общего образования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04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926955" y="4487332"/>
            <a:ext cx="53009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2279" y="225288"/>
            <a:ext cx="11449878" cy="6308034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FF0000"/>
                </a:solidFill>
              </a:rPr>
              <a:t>Цель:</a:t>
            </a:r>
            <a:r>
              <a:rPr lang="ru-RU" b="1" dirty="0"/>
              <a:t> </a:t>
            </a:r>
            <a:r>
              <a:rPr lang="ru-RU" dirty="0">
                <a:solidFill>
                  <a:srgbClr val="002060"/>
                </a:solidFill>
              </a:rPr>
              <a:t>развитие познавательных способностей учащихся  на основе системы развивающих занятий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FF0000"/>
                </a:solidFill>
              </a:rPr>
              <a:t>Основные </a:t>
            </a:r>
            <a:r>
              <a:rPr lang="ru-RU" b="1" u="sng" dirty="0" smtClean="0">
                <a:solidFill>
                  <a:srgbClr val="FF0000"/>
                </a:solidFill>
              </a:rPr>
              <a:t>задачи:</a:t>
            </a:r>
            <a:endParaRPr lang="ru-RU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dirty="0"/>
              <a:t> </a:t>
            </a:r>
            <a:r>
              <a:rPr lang="ru-RU" dirty="0">
                <a:solidFill>
                  <a:srgbClr val="002060"/>
                </a:solidFill>
              </a:rPr>
              <a:t>развитие мышления в процессе формирования основных приемов мыслительной деятельности: анализа, синтеза, сравнения, обобщения, классификации, умение выделять главное, доказывать и опровергать, делать несложные выводы;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развитие </a:t>
            </a:r>
            <a:r>
              <a:rPr lang="ru-RU" dirty="0">
                <a:solidFill>
                  <a:srgbClr val="002060"/>
                </a:solidFill>
              </a:rPr>
              <a:t>языковой культуры и формирование речевых умений: четко и ясно излагать свои мысли, давать определения понятиям, строить умозаключения, аргументировано доказывать свою точку зрения;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формирование </a:t>
            </a:r>
            <a:r>
              <a:rPr lang="ru-RU" dirty="0">
                <a:solidFill>
                  <a:srgbClr val="002060"/>
                </a:solidFill>
              </a:rPr>
              <a:t>навыков творческого мышления и развитие умения решать нестандартные </a:t>
            </a:r>
            <a:r>
              <a:rPr lang="ru-RU" dirty="0" smtClean="0">
                <a:solidFill>
                  <a:srgbClr val="002060"/>
                </a:solidFill>
              </a:rPr>
              <a:t>задачи;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развитие </a:t>
            </a:r>
            <a:r>
              <a:rPr lang="ru-RU" dirty="0">
                <a:solidFill>
                  <a:srgbClr val="002060"/>
                </a:solidFill>
              </a:rPr>
              <a:t>познавательной активности и самостоятельной мыслительной деятельности учащихся;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формирование </a:t>
            </a:r>
            <a:r>
              <a:rPr lang="ru-RU" dirty="0">
                <a:solidFill>
                  <a:srgbClr val="002060"/>
                </a:solidFill>
              </a:rPr>
              <a:t>и развитие коммуникативных умений: умение общаться и взаимодействовать в коллективе, работать в парах, группах, уважать мнение других, объективно оценивать свою работу и деятельность одноклассников;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3948" y="5388480"/>
            <a:ext cx="689113" cy="13701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83" y="-1"/>
            <a:ext cx="11370365" cy="6758609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1.  «Мозговая </a:t>
            </a:r>
            <a:r>
              <a:rPr lang="ru-RU" sz="3200" i="1" dirty="0">
                <a:solidFill>
                  <a:srgbClr val="002060"/>
                </a:solidFill>
              </a:rPr>
              <a:t>гимнастика</a:t>
            </a:r>
            <a:r>
              <a:rPr lang="ru-RU" sz="3200" i="1" dirty="0" smtClean="0">
                <a:solidFill>
                  <a:srgbClr val="002060"/>
                </a:solidFill>
              </a:rPr>
              <a:t>»  -  применение математической речи.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 2. Разминка – быстрый счёт и  вычислительный навык. 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3. Весёлая переменка – простые  задачки с хитринкой .</a:t>
            </a:r>
            <a:r>
              <a:rPr lang="ru-RU" sz="3200" i="1" dirty="0">
                <a:solidFill>
                  <a:srgbClr val="002060"/>
                </a:solidFill>
              </a:rPr>
              <a:t> 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4. Решение </a:t>
            </a:r>
            <a:r>
              <a:rPr lang="ru-RU" sz="3200" i="1" dirty="0">
                <a:solidFill>
                  <a:srgbClr val="002060"/>
                </a:solidFill>
              </a:rPr>
              <a:t>творческо-поисковых и творческих </a:t>
            </a:r>
            <a:r>
              <a:rPr lang="ru-RU" sz="3200" i="1" dirty="0" smtClean="0">
                <a:solidFill>
                  <a:srgbClr val="002060"/>
                </a:solidFill>
              </a:rPr>
              <a:t>задач.</a:t>
            </a:r>
            <a:r>
              <a:rPr lang="ru-RU" sz="3200" i="1" dirty="0">
                <a:solidFill>
                  <a:srgbClr val="002060"/>
                </a:solidFill>
              </a:rPr>
              <a:t> </a:t>
            </a:r>
            <a:endParaRPr lang="ru-RU" sz="3200" i="1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3200" i="1" dirty="0">
                <a:solidFill>
                  <a:srgbClr val="002060"/>
                </a:solidFill>
              </a:rPr>
              <a:t>5</a:t>
            </a:r>
            <a:r>
              <a:rPr lang="ru-RU" sz="3200" i="1" dirty="0" smtClean="0">
                <a:solidFill>
                  <a:srgbClr val="002060"/>
                </a:solidFill>
              </a:rPr>
              <a:t>. Логические </a:t>
            </a:r>
            <a:r>
              <a:rPr lang="ru-RU" sz="3200" i="1" dirty="0">
                <a:solidFill>
                  <a:srgbClr val="002060"/>
                </a:solidFill>
              </a:rPr>
              <a:t>задачи на развитие аналитических способностей и способности рассуждать </a:t>
            </a:r>
            <a:r>
              <a:rPr lang="ru-RU" sz="3200" i="1" dirty="0" smtClean="0">
                <a:solidFill>
                  <a:srgbClr val="002060"/>
                </a:solidFill>
              </a:rPr>
              <a:t>.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6. Игры, кроссворды, головоломки.</a:t>
            </a:r>
          </a:p>
          <a:p>
            <a:pPr marL="0" lvl="0" indent="0">
              <a:buNone/>
            </a:pPr>
            <a:r>
              <a:rPr lang="ru-RU" sz="3200" i="1" dirty="0" smtClean="0">
                <a:solidFill>
                  <a:srgbClr val="002060"/>
                </a:solidFill>
              </a:rPr>
              <a:t>7. Нестандартные задачи.</a:t>
            </a:r>
            <a:r>
              <a:rPr lang="ru-RU" sz="3200" dirty="0">
                <a:solidFill>
                  <a:srgbClr val="002060"/>
                </a:solidFill>
              </a:rPr>
              <a:t> </a:t>
            </a:r>
            <a:endParaRPr lang="ru-RU" sz="3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78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575" y="742123"/>
            <a:ext cx="11542642" cy="50667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068" y="61850"/>
            <a:ext cx="5221357" cy="74212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учащихся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5" r="531" b="8985"/>
          <a:stretch/>
        </p:blipFill>
        <p:spPr>
          <a:xfrm>
            <a:off x="450575" y="1126438"/>
            <a:ext cx="5116167" cy="5035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10" r="3107" b="16522"/>
          <a:stretch/>
        </p:blipFill>
        <p:spPr>
          <a:xfrm>
            <a:off x="6452981" y="1126438"/>
            <a:ext cx="4983646" cy="4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0982" y="2265067"/>
            <a:ext cx="4047435" cy="3035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1295" y="839132"/>
            <a:ext cx="4824896" cy="3618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2264" y="1640955"/>
            <a:ext cx="4824896" cy="3618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740" y="2993265"/>
            <a:ext cx="4416841" cy="331263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1272210" y="236020"/>
            <a:ext cx="2968486" cy="676568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09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9878" y="6361043"/>
            <a:ext cx="622852" cy="2385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557" y="344558"/>
            <a:ext cx="11410121" cy="625502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кружковой работы с учебным предметом «Математика»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Н-р: При изучении  темы «Письменные приемы умножения и деления» имела возможность заранее ввести алгоритм решения и заниматься с детьми  дифференцированно т.е. распределяла задания по группам. С одними выполняла наиболее трудные задания, с другими выполняла базовые задания, задания брала разные по содержанию и трудности, чередовала виды заданий. Всё это способствует развитию интереса к математике, не вызывает боязни перед трудными заданиями.  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3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08" y="2080591"/>
            <a:ext cx="11126926" cy="206733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1.Полезность программы заключена в индивидуальном развитии способностей учащихся.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2. есть дополнительная возможность работать на опережение по определённым темам в предметной области «Математика»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</a:t>
            </a:r>
            <a:r>
              <a:rPr lang="ru-RU" dirty="0" smtClean="0">
                <a:solidFill>
                  <a:srgbClr val="002060"/>
                </a:solidFill>
              </a:rPr>
              <a:t> - требуется уменьшение количества занимающихся в кружке.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продолжение работы кружка в 4 классе в целях  выявления и направления способных детей.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43815" y="6440557"/>
            <a:ext cx="45719" cy="1192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329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70752" y="246635"/>
            <a:ext cx="3410710" cy="1507067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2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" y="246635"/>
            <a:ext cx="3444788" cy="4740633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7442" y="3149472"/>
            <a:ext cx="2538875" cy="34919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24" y="1399862"/>
            <a:ext cx="3940483" cy="54227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27" y="331538"/>
            <a:ext cx="3297106" cy="45373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5579" y="3720808"/>
            <a:ext cx="3544973" cy="265873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2391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243</TotalTime>
  <Words>157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Century Gothic</vt:lpstr>
      <vt:lpstr>Times New Roman</vt:lpstr>
      <vt:lpstr>Wingdings 3</vt:lpstr>
      <vt:lpstr>Сектор</vt:lpstr>
      <vt:lpstr>    Отчёт                                                                                   по Внеурочной деятельности                                                                      3 «а» класс МАОУ «СОШ № 63» 2016-2017 уч. год Итоги по  программе  кружка «Умники и умницы» </vt:lpstr>
      <vt:lpstr>Ступень обучения -  начальное общее образование     Возрастной диапазон освоения программы – 9 -10 лет Класс – 3 «А» Количество часов - 68 Направление –  интеллектуальное Занятия   2 часа  в неделю   по 40 минут.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 1.Полезность программы заключена в индивидуальном развитии способностей учащихся. 2. есть дополнительная возможность работать на опережение по определённым темам в предметной области «Математика»  Минус - требуется уменьшение количества занимающихся в кружке. Перспектива: продолжение работы кружка в 4 классе в целях  выявления и направления способных детей.</vt:lpstr>
      <vt:lpstr> 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                                                                                  по Внеурочной деятельности                                                                      3 «а» класс МАОУ «СОШ № 63» 2016-2017 уч. год</dc:title>
  <dc:creator>Пользователь</dc:creator>
  <cp:lastModifiedBy>Пользователь Windows</cp:lastModifiedBy>
  <cp:revision>24</cp:revision>
  <dcterms:created xsi:type="dcterms:W3CDTF">2017-06-02T06:14:29Z</dcterms:created>
  <dcterms:modified xsi:type="dcterms:W3CDTF">2018-10-14T07:27:18Z</dcterms:modified>
</cp:coreProperties>
</file>