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0" r:id="rId4"/>
    <p:sldId id="259" r:id="rId5"/>
    <p:sldId id="264" r:id="rId6"/>
    <p:sldId id="265" r:id="rId7"/>
    <p:sldId id="266" r:id="rId8"/>
    <p:sldId id="267" r:id="rId9"/>
    <p:sldId id="268" r:id="rId10"/>
    <p:sldId id="270" r:id="rId11"/>
    <p:sldId id="269" r:id="rId12"/>
    <p:sldId id="271" r:id="rId13"/>
    <p:sldId id="272" r:id="rId14"/>
    <p:sldId id="273" r:id="rId15"/>
    <p:sldId id="274" r:id="rId16"/>
    <p:sldId id="275" r:id="rId17"/>
    <p:sldId id="276" r:id="rId18"/>
    <p:sldId id="277" r:id="rId19"/>
    <p:sldId id="279" r:id="rId20"/>
    <p:sldId id="280" r:id="rId21"/>
    <p:sldId id="281" r:id="rId22"/>
    <p:sldId id="282" r:id="rId23"/>
    <p:sldId id="283" r:id="rId24"/>
    <p:sldId id="284" r:id="rId25"/>
    <p:sldId id="278" r:id="rId26"/>
    <p:sldId id="286" r:id="rId27"/>
    <p:sldId id="285" r:id="rId28"/>
    <p:sldId id="287" r:id="rId29"/>
    <p:sldId id="288" r:id="rId30"/>
    <p:sldId id="289" r:id="rId31"/>
    <p:sldId id="258" r:id="rId32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3CC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6" d="100"/>
          <a:sy n="66" d="100"/>
        </p:scale>
        <p:origin x="-1434" y="-5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4EB2A3-E6C8-4B6D-B3B6-49B86DEE73C7}" type="datetimeFigureOut">
              <a:rPr lang="ru-RU"/>
              <a:pPr>
                <a:defRPr/>
              </a:pPr>
              <a:t>27.10.2026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576225-50E4-4E0A-AF27-C3D5443290C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EB0650-2A6C-459F-8425-BF9385584A56}" type="datetimeFigureOut">
              <a:rPr lang="ru-RU"/>
              <a:pPr>
                <a:defRPr/>
              </a:pPr>
              <a:t>27.10.2026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CCDB5D-8F48-4CEA-8C6B-C2751DFA379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307605-A68C-4F37-B932-6435A597A0FE}" type="datetimeFigureOut">
              <a:rPr lang="ru-RU"/>
              <a:pPr>
                <a:defRPr/>
              </a:pPr>
              <a:t>27.10.2026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8FA46C-C886-4A44-902F-0D9E5E44E4D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82ED22-4DFD-4A12-94B1-059EF3BC9211}" type="datetimeFigureOut">
              <a:rPr lang="ru-RU"/>
              <a:pPr>
                <a:defRPr/>
              </a:pPr>
              <a:t>27.10.2026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3851AA-5E9C-4A9A-9DA5-6F3DD81BF5F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7AC2F4-B0D1-4D76-BD49-CD072A5E9BAC}" type="datetimeFigureOut">
              <a:rPr lang="ru-RU"/>
              <a:pPr>
                <a:defRPr/>
              </a:pPr>
              <a:t>27.10.2026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B88AE2-184D-40CD-9AE4-20C54D28EA7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0E2AF1-6ADF-4DEA-8668-C78FB5BAF61A}" type="datetimeFigureOut">
              <a:rPr lang="ru-RU"/>
              <a:pPr>
                <a:defRPr/>
              </a:pPr>
              <a:t>27.10.2026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E7B658-2650-48B5-A035-A3BEE716602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45CA81-12B8-4646-A222-163B30025CE8}" type="datetimeFigureOut">
              <a:rPr lang="ru-RU"/>
              <a:pPr>
                <a:defRPr/>
              </a:pPr>
              <a:t>27.10.2026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8F2840-C9CF-4800-9A9A-FF0F08AD5D5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9F87EB-9F1C-41D3-9B98-EBA23699546E}" type="datetimeFigureOut">
              <a:rPr lang="ru-RU"/>
              <a:pPr>
                <a:defRPr/>
              </a:pPr>
              <a:t>27.10.2026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58A397-F91C-48C7-95D9-EBB77B4D5A7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960407-56B4-4872-8402-6D269326208C}" type="datetimeFigureOut">
              <a:rPr lang="ru-RU"/>
              <a:pPr>
                <a:defRPr/>
              </a:pPr>
              <a:t>27.10.2026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62C650-8D88-4913-94AF-5E68C742096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856BA0-BE8B-40EB-AACB-7658204204CC}" type="datetimeFigureOut">
              <a:rPr lang="ru-RU"/>
              <a:pPr>
                <a:defRPr/>
              </a:pPr>
              <a:t>27.10.2026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B088C9-A4BA-4C48-9116-CA10DC0E7B5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F88932-CD7E-4436-9C6B-16B48B66686B}" type="datetimeFigureOut">
              <a:rPr lang="ru-RU"/>
              <a:pPr>
                <a:defRPr/>
              </a:pPr>
              <a:t>27.10.2026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B9BEDF-1E7A-4492-A052-71C09AC3BF0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3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5C32A9CA-ED82-423E-A7F6-9945CD370B64}" type="datetimeFigureOut">
              <a:rPr lang="ru-RU"/>
              <a:pPr>
                <a:defRPr/>
              </a:pPr>
              <a:t>27.10.2026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DB110A7C-F736-41D6-A208-DDF8537893A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7" name="Прямоугольник с двумя скругленными противолежащими углами 6"/>
          <p:cNvSpPr/>
          <p:nvPr userDrawn="1"/>
        </p:nvSpPr>
        <p:spPr>
          <a:xfrm>
            <a:off x="214282" y="214290"/>
            <a:ext cx="8643998" cy="6429420"/>
          </a:xfrm>
          <a:prstGeom prst="round2DiagRect">
            <a:avLst/>
          </a:prstGeom>
          <a:ln w="57150">
            <a:solidFill>
              <a:srgbClr val="0033CC"/>
            </a:solidFill>
            <a:prstDash val="sysDot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1034" name="Рисунок 7" descr="а.png"/>
          <p:cNvPicPr>
            <a:picLocks noChangeAspect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0" y="5500688"/>
            <a:ext cx="1062038" cy="1500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5" name="Рисунок 8" descr="О.png"/>
          <p:cNvPicPr>
            <a:picLocks noChangeAspect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8075613" y="-142875"/>
            <a:ext cx="1068387" cy="1509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6" name="Рисунок 9" descr="147217_html_14a4941f.gif"/>
          <p:cNvPicPr>
            <a:picLocks noChangeAspect="1"/>
          </p:cNvPicPr>
          <p:nvPr userDrawn="1"/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0"/>
            <a:ext cx="1214438" cy="1166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7" name="Рисунок 10" descr="13b14e4s-960.jpg"/>
          <p:cNvPicPr>
            <a:picLocks noChangeAspect="1"/>
          </p:cNvPicPr>
          <p:nvPr userDrawn="1"/>
        </p:nvPicPr>
        <p:blipFill>
          <a:blip r:embed="rId1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6088786">
            <a:off x="7546975" y="5505450"/>
            <a:ext cx="1628775" cy="1266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hyperlink" Target="http://st.gdefon.ru/wallpapers_original/179052_(www.GdeFon.ru).jpg" TargetMode="External"/><Relationship Id="rId2" Type="http://schemas.openxmlformats.org/officeDocument/2006/relationships/hyperlink" Target="http://www.proshkolu.ru/user/3nfhnf1948ujl/file/5339491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static.starlook.ru/img/3774819.image_page_big.3045953671.jpg" TargetMode="External"/><Relationship Id="rId5" Type="http://schemas.openxmlformats.org/officeDocument/2006/relationships/hyperlink" Target="http://ua.convdocs.org/docs/index-147217.html" TargetMode="External"/><Relationship Id="rId4" Type="http://schemas.openxmlformats.org/officeDocument/2006/relationships/hyperlink" Target="http://www.proshkolu.ru/user/3nfhnf1948ujl/file/5339489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Заголовок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ru-RU" sz="4000" b="1" smtClean="0">
                <a:solidFill>
                  <a:srgbClr val="0033CC"/>
                </a:solidFill>
                <a:latin typeface="Monotype Corsiva" pitchFamily="66" charset="0"/>
              </a:rPr>
              <a:t>Сложноподчиненные предложения.</a:t>
            </a:r>
            <a:br>
              <a:rPr lang="ru-RU" sz="4000" b="1" smtClean="0">
                <a:solidFill>
                  <a:srgbClr val="0033CC"/>
                </a:solidFill>
                <a:latin typeface="Monotype Corsiva" pitchFamily="66" charset="0"/>
              </a:rPr>
            </a:br>
            <a:r>
              <a:rPr lang="ru-RU" sz="4000" b="1" smtClean="0">
                <a:solidFill>
                  <a:srgbClr val="0033CC"/>
                </a:solidFill>
                <a:latin typeface="Monotype Corsiva" pitchFamily="66" charset="0"/>
              </a:rPr>
              <a:t>Основные группы сложноподчиненных предложений</a:t>
            </a:r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hangingPunct="1">
              <a:defRPr/>
            </a:pPr>
            <a:r>
              <a:rPr lang="ru-RU" b="1" dirty="0" smtClean="0">
                <a:solidFill>
                  <a:srgbClr val="0070C0"/>
                </a:solidFill>
                <a:latin typeface="Monotype Corsiva" pitchFamily="66" charset="0"/>
              </a:rPr>
              <a:t> Арефьева Наталья  Анатольевна, учитель русского языка и литературы</a:t>
            </a:r>
            <a:endParaRPr lang="ru-RU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b="1" smtClean="0">
                <a:solidFill>
                  <a:srgbClr val="0033CC"/>
                </a:solidFill>
                <a:latin typeface="Book Antiqua" pitchFamily="18" charset="0"/>
              </a:rPr>
              <a:t>Сложноподчиненное предложение</a:t>
            </a:r>
          </a:p>
        </p:txBody>
      </p:sp>
      <p:sp>
        <p:nvSpPr>
          <p:cNvPr id="3075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Arial" charset="0"/>
              <a:buNone/>
            </a:pPr>
            <a:r>
              <a:rPr lang="ru-RU" smtClean="0">
                <a:latin typeface="Book Antiqua" pitchFamily="18" charset="0"/>
              </a:rPr>
              <a:t>    сложное союзное предложение, в котором одна часть подчиняется другой и связываются между собой подчинительными союзами или союзными словами и интонацией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800" b="1" dirty="0" smtClean="0">
                <a:solidFill>
                  <a:srgbClr val="0033CC"/>
                </a:solidFill>
                <a:latin typeface="Book Antiqua" pitchFamily="18" charset="0"/>
              </a:rPr>
              <a:t>Сложноподчиненные предложения с придаточными определительными</a:t>
            </a:r>
            <a:endParaRPr lang="ru-RU" sz="2800" dirty="0" smtClean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2651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70584"/>
                <a:gridCol w="1944216"/>
                <a:gridCol w="2057400"/>
                <a:gridCol w="2057400"/>
              </a:tblGrid>
              <a:tr h="370840"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Book Antiqua" pitchFamily="18" charset="0"/>
                        </a:rPr>
                        <a:t>Что поясняет придаточное предложение?</a:t>
                      </a:r>
                      <a:endParaRPr lang="ru-RU" dirty="0">
                        <a:latin typeface="Book Antiqu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Book Antiqua" pitchFamily="18" charset="0"/>
                        </a:rPr>
                        <a:t>На какой вопрос отвечает придаточное</a:t>
                      </a:r>
                      <a:r>
                        <a:rPr lang="ru-RU" baseline="0" dirty="0" smtClean="0">
                          <a:latin typeface="Book Antiqua" pitchFamily="18" charset="0"/>
                        </a:rPr>
                        <a:t> предложение?</a:t>
                      </a:r>
                      <a:endParaRPr lang="ru-RU" dirty="0">
                        <a:latin typeface="Book Antiqu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Book Antiqua" pitchFamily="18" charset="0"/>
                        </a:rPr>
                        <a:t>Союзы и союзные слова, их значение</a:t>
                      </a:r>
                      <a:endParaRPr lang="ru-RU" dirty="0">
                        <a:latin typeface="Book Antiqu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Book Antiqua" pitchFamily="18" charset="0"/>
                        </a:rPr>
                        <a:t>Указательные слова</a:t>
                      </a:r>
                      <a:endParaRPr lang="ru-RU" dirty="0">
                        <a:latin typeface="Book Antiqua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Book Antiqua" pitchFamily="18" charset="0"/>
                        </a:rPr>
                        <a:t>Существительное </a:t>
                      </a:r>
                      <a:endParaRPr lang="ru-RU" dirty="0">
                        <a:latin typeface="Book Antiqu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Book Antiqua" pitchFamily="18" charset="0"/>
                        </a:rPr>
                        <a:t>Какой?</a:t>
                      </a:r>
                      <a:endParaRPr lang="ru-RU" dirty="0">
                        <a:latin typeface="Book Antiqu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Book Antiqua" pitchFamily="18" charset="0"/>
                        </a:rPr>
                        <a:t>Союзные слова (который, где, откуда</a:t>
                      </a:r>
                      <a:endParaRPr lang="ru-RU" dirty="0">
                        <a:latin typeface="Book Antiqu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Book Antiqua" pitchFamily="18" charset="0"/>
                        </a:rPr>
                        <a:t>Могут</a:t>
                      </a:r>
                      <a:r>
                        <a:rPr lang="ru-RU" baseline="0" dirty="0" smtClean="0">
                          <a:latin typeface="Book Antiqua" pitchFamily="18" charset="0"/>
                        </a:rPr>
                        <a:t> быть</a:t>
                      </a:r>
                      <a:r>
                        <a:rPr lang="ru-RU" dirty="0" smtClean="0">
                          <a:latin typeface="Book Antiqua" pitchFamily="18" charset="0"/>
                        </a:rPr>
                        <a:t> ( как средство уточнения и выделения)</a:t>
                      </a:r>
                      <a:endParaRPr lang="ru-RU" dirty="0">
                        <a:latin typeface="Book Antiqua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800" b="1" dirty="0" smtClean="0">
                <a:solidFill>
                  <a:srgbClr val="0033CC"/>
                </a:solidFill>
                <a:latin typeface="Book Antiqua" pitchFamily="18" charset="0"/>
              </a:rPr>
              <a:t>Сложноподчиненные предложения с придаточными определительными</a:t>
            </a:r>
          </a:p>
        </p:txBody>
      </p:sp>
      <p:sp>
        <p:nvSpPr>
          <p:cNvPr id="4099" name="Содержимое 2"/>
          <p:cNvSpPr>
            <a:spLocks noGrp="1"/>
          </p:cNvSpPr>
          <p:nvPr>
            <p:ph idx="1"/>
          </p:nvPr>
        </p:nvSpPr>
        <p:spPr>
          <a:ln w="38100">
            <a:prstDash val="lgDashDot"/>
          </a:ln>
        </p:spPr>
        <p:txBody>
          <a:bodyPr/>
          <a:lstStyle/>
          <a:p>
            <a:endParaRPr lang="ru-RU" dirty="0" smtClean="0"/>
          </a:p>
          <a:p>
            <a:r>
              <a:rPr lang="ru-RU" sz="2800" dirty="0" smtClean="0">
                <a:latin typeface="Book Antiqua" pitchFamily="18" charset="0"/>
              </a:rPr>
              <a:t>Они сидели в </a:t>
            </a:r>
            <a:r>
              <a:rPr lang="ru-RU" sz="2800" b="1" dirty="0" smtClean="0">
                <a:solidFill>
                  <a:srgbClr val="0033CC"/>
                </a:solidFill>
                <a:latin typeface="Book Antiqua" pitchFamily="18" charset="0"/>
              </a:rPr>
              <a:t>том</a:t>
            </a:r>
            <a:r>
              <a:rPr lang="ru-RU" sz="2800" dirty="0" smtClean="0">
                <a:latin typeface="Book Antiqua" pitchFamily="18" charset="0"/>
              </a:rPr>
              <a:t> саду, где играл оркестр</a:t>
            </a:r>
            <a:r>
              <a:rPr lang="ru-RU" sz="2800" dirty="0" smtClean="0">
                <a:latin typeface="Book Antiqua" pitchFamily="18" charset="0"/>
              </a:rPr>
              <a:t>.</a:t>
            </a:r>
          </a:p>
          <a:p>
            <a:endParaRPr lang="ru-RU" dirty="0" smtClean="0"/>
          </a:p>
        </p:txBody>
      </p:sp>
      <p:sp>
        <p:nvSpPr>
          <p:cNvPr id="4" name="Умножение 3"/>
          <p:cNvSpPr/>
          <p:nvPr/>
        </p:nvSpPr>
        <p:spPr>
          <a:xfrm>
            <a:off x="4139952" y="2060848"/>
            <a:ext cx="265112" cy="288925"/>
          </a:xfrm>
          <a:prstGeom prst="mathMultipl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cxnSp>
        <p:nvCxnSpPr>
          <p:cNvPr id="6" name="Прямая соединительная линия 5"/>
          <p:cNvCxnSpPr/>
          <p:nvPr/>
        </p:nvCxnSpPr>
        <p:spPr>
          <a:xfrm>
            <a:off x="4860032" y="2636912"/>
            <a:ext cx="576064" cy="0"/>
          </a:xfrm>
          <a:prstGeom prst="line">
            <a:avLst/>
          </a:prstGeom>
          <a:ln w="28575">
            <a:solidFill>
              <a:schemeClr val="tx1"/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Выгнутая вверх стрелка 6"/>
          <p:cNvSpPr/>
          <p:nvPr/>
        </p:nvSpPr>
        <p:spPr>
          <a:xfrm>
            <a:off x="4283968" y="1844824"/>
            <a:ext cx="1944216" cy="216024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644008" y="1484784"/>
            <a:ext cx="10021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rgbClr val="0033CC"/>
                </a:solidFill>
                <a:latin typeface="Century" pitchFamily="18" charset="0"/>
              </a:rPr>
              <a:t>Каком?</a:t>
            </a:r>
            <a:endParaRPr lang="ru-RU" b="1" dirty="0">
              <a:solidFill>
                <a:srgbClr val="0033CC"/>
              </a:solidFill>
              <a:latin typeface="Century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800" b="1" dirty="0" smtClean="0">
                <a:solidFill>
                  <a:srgbClr val="0033CC"/>
                </a:solidFill>
                <a:latin typeface="Book Antiqua" pitchFamily="18" charset="0"/>
              </a:rPr>
              <a:t>Сложноподчиненные предложения с придаточными местоименно-определительными</a:t>
            </a:r>
            <a:endParaRPr lang="ru-RU" sz="2800" dirty="0" smtClean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2377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/>
                <a:gridCol w="2057400"/>
                <a:gridCol w="2057400"/>
                <a:gridCol w="2057400"/>
              </a:tblGrid>
              <a:tr h="370840"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Book Antiqua" pitchFamily="18" charset="0"/>
                        </a:rPr>
                        <a:t>Что поясняет придаточное предложение?</a:t>
                      </a:r>
                      <a:endParaRPr lang="ru-RU" dirty="0">
                        <a:latin typeface="Book Antiqu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Book Antiqua" pitchFamily="18" charset="0"/>
                        </a:rPr>
                        <a:t>На какой вопрос отвечает придаточное</a:t>
                      </a:r>
                      <a:r>
                        <a:rPr lang="ru-RU" baseline="0" dirty="0" smtClean="0">
                          <a:latin typeface="Book Antiqua" pitchFamily="18" charset="0"/>
                        </a:rPr>
                        <a:t> предложение?</a:t>
                      </a:r>
                      <a:endParaRPr lang="ru-RU" dirty="0">
                        <a:latin typeface="Book Antiqu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Book Antiqua" pitchFamily="18" charset="0"/>
                        </a:rPr>
                        <a:t>Союзы и союзные слова, их значение</a:t>
                      </a:r>
                      <a:endParaRPr lang="ru-RU" dirty="0">
                        <a:latin typeface="Book Antiqu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Book Antiqua" pitchFamily="18" charset="0"/>
                        </a:rPr>
                        <a:t>Указательные слова</a:t>
                      </a:r>
                      <a:endParaRPr lang="ru-RU" dirty="0">
                        <a:latin typeface="Book Antiqua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Book Antiqua" pitchFamily="18" charset="0"/>
                        </a:rPr>
                        <a:t>Местоимение</a:t>
                      </a:r>
                      <a:r>
                        <a:rPr lang="ru-RU" baseline="0" dirty="0" smtClean="0">
                          <a:latin typeface="Book Antiqua" pitchFamily="18" charset="0"/>
                        </a:rPr>
                        <a:t> </a:t>
                      </a:r>
                      <a:endParaRPr lang="ru-RU" dirty="0">
                        <a:latin typeface="Book Antiqu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Book Antiqua" pitchFamily="18" charset="0"/>
                        </a:rPr>
                        <a:t>Какой?</a:t>
                      </a:r>
                      <a:endParaRPr lang="ru-RU" dirty="0">
                        <a:latin typeface="Book Antiqu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Book Antiqua" pitchFamily="18" charset="0"/>
                        </a:rPr>
                        <a:t>Союзные слова (который, где, откуда</a:t>
                      </a:r>
                      <a:endParaRPr lang="ru-RU" dirty="0">
                        <a:latin typeface="Book Antiqu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Book Antiqua" pitchFamily="18" charset="0"/>
                        </a:rPr>
                        <a:t>Могут</a:t>
                      </a:r>
                      <a:r>
                        <a:rPr lang="ru-RU" baseline="0" dirty="0" smtClean="0">
                          <a:latin typeface="Book Antiqua" pitchFamily="18" charset="0"/>
                        </a:rPr>
                        <a:t> быть</a:t>
                      </a:r>
                      <a:r>
                        <a:rPr lang="ru-RU" dirty="0" smtClean="0">
                          <a:latin typeface="Book Antiqua" pitchFamily="18" charset="0"/>
                        </a:rPr>
                        <a:t> ( как средство уточнения и выделения)</a:t>
                      </a:r>
                      <a:endParaRPr lang="ru-RU" dirty="0">
                        <a:latin typeface="Book Antiqua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800" b="1" dirty="0" smtClean="0">
                <a:solidFill>
                  <a:srgbClr val="0033CC"/>
                </a:solidFill>
                <a:latin typeface="Book Antiqua" pitchFamily="18" charset="0"/>
              </a:rPr>
              <a:t>Сложноподчиненные предложения с придаточными </a:t>
            </a:r>
            <a:r>
              <a:rPr lang="ru-RU" sz="2800" b="1" dirty="0" smtClean="0">
                <a:solidFill>
                  <a:srgbClr val="0033CC"/>
                </a:solidFill>
                <a:latin typeface="Book Antiqua" pitchFamily="18" charset="0"/>
              </a:rPr>
              <a:t>местоименно-определительными</a:t>
            </a:r>
            <a:endParaRPr lang="ru-RU" sz="2800" b="1" dirty="0" smtClean="0">
              <a:solidFill>
                <a:srgbClr val="0033CC"/>
              </a:solidFill>
              <a:latin typeface="Book Antiqua" pitchFamily="18" charset="0"/>
            </a:endParaRPr>
          </a:p>
        </p:txBody>
      </p:sp>
      <p:sp>
        <p:nvSpPr>
          <p:cNvPr id="4099" name="Содержимое 2"/>
          <p:cNvSpPr>
            <a:spLocks noGrp="1"/>
          </p:cNvSpPr>
          <p:nvPr>
            <p:ph idx="1"/>
          </p:nvPr>
        </p:nvSpPr>
        <p:spPr>
          <a:ln w="38100">
            <a:prstDash val="lgDashDot"/>
          </a:ln>
        </p:spPr>
        <p:txBody>
          <a:bodyPr/>
          <a:lstStyle/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r>
              <a:rPr lang="ru-RU" sz="2800" dirty="0" smtClean="0">
                <a:latin typeface="Book Antiqua" pitchFamily="18" charset="0"/>
              </a:rPr>
              <a:t>Лишь </a:t>
            </a:r>
            <a:r>
              <a:rPr lang="ru-RU" sz="2800" b="1" dirty="0" smtClean="0">
                <a:solidFill>
                  <a:srgbClr val="0033CC"/>
                </a:solidFill>
                <a:latin typeface="Book Antiqua" pitchFamily="18" charset="0"/>
              </a:rPr>
              <a:t>тот</a:t>
            </a:r>
            <a:r>
              <a:rPr lang="ru-RU" sz="2800" dirty="0" smtClean="0">
                <a:latin typeface="Book Antiqua" pitchFamily="18" charset="0"/>
              </a:rPr>
              <a:t> достоин жизни и свободы, </a:t>
            </a:r>
            <a:r>
              <a:rPr lang="ru-RU" sz="2800" b="1" dirty="0" smtClean="0">
                <a:solidFill>
                  <a:srgbClr val="0033CC"/>
                </a:solidFill>
                <a:latin typeface="Book Antiqua" pitchFamily="18" charset="0"/>
              </a:rPr>
              <a:t>кто</a:t>
            </a:r>
            <a:r>
              <a:rPr lang="ru-RU" sz="2800" dirty="0" smtClean="0">
                <a:latin typeface="Book Antiqua" pitchFamily="18" charset="0"/>
              </a:rPr>
              <a:t> каждые </a:t>
            </a:r>
            <a:r>
              <a:rPr lang="ru-RU" sz="2800" dirty="0" smtClean="0">
                <a:latin typeface="Book Antiqua" pitchFamily="18" charset="0"/>
              </a:rPr>
              <a:t>день идет за них на бой. (И.В. </a:t>
            </a:r>
            <a:r>
              <a:rPr lang="ru-RU" sz="2800" dirty="0" smtClean="0">
                <a:latin typeface="Book Antiqua" pitchFamily="18" charset="0"/>
              </a:rPr>
              <a:t>Гёте)</a:t>
            </a:r>
          </a:p>
          <a:p>
            <a:endParaRPr lang="ru-RU" dirty="0" smtClean="0"/>
          </a:p>
        </p:txBody>
      </p:sp>
      <p:sp>
        <p:nvSpPr>
          <p:cNvPr id="9" name="Умножение 8"/>
          <p:cNvSpPr/>
          <p:nvPr/>
        </p:nvSpPr>
        <p:spPr>
          <a:xfrm>
            <a:off x="2051720" y="2636912"/>
            <a:ext cx="266328" cy="288032"/>
          </a:xfrm>
          <a:prstGeom prst="mathMultipl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Выгнутая вверх стрелка 9"/>
          <p:cNvSpPr/>
          <p:nvPr/>
        </p:nvSpPr>
        <p:spPr>
          <a:xfrm>
            <a:off x="2195736" y="2204864"/>
            <a:ext cx="5400600" cy="432048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cxnSp>
        <p:nvCxnSpPr>
          <p:cNvPr id="14" name="Прямая соединительная линия 13"/>
          <p:cNvCxnSpPr/>
          <p:nvPr/>
        </p:nvCxnSpPr>
        <p:spPr>
          <a:xfrm>
            <a:off x="6948264" y="3212976"/>
            <a:ext cx="72008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3923928" y="1700808"/>
            <a:ext cx="14714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0033CC"/>
                </a:solidFill>
                <a:latin typeface="Century" pitchFamily="18" charset="0"/>
              </a:rPr>
              <a:t>Который?</a:t>
            </a:r>
            <a:endParaRPr lang="ru-RU" b="1" dirty="0">
              <a:solidFill>
                <a:srgbClr val="0033CC"/>
              </a:solidFill>
              <a:latin typeface="Century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800" b="1" dirty="0" smtClean="0">
                <a:solidFill>
                  <a:srgbClr val="0033CC"/>
                </a:solidFill>
                <a:latin typeface="Book Antiqua" pitchFamily="18" charset="0"/>
              </a:rPr>
              <a:t>Сложноподчиненные предложения с придаточными изъяснительными</a:t>
            </a:r>
            <a:endParaRPr lang="ru-RU" sz="2800" dirty="0" smtClean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297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/>
                <a:gridCol w="2057400"/>
                <a:gridCol w="2057400"/>
                <a:gridCol w="2057400"/>
              </a:tblGrid>
              <a:tr h="370840"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Book Antiqua" pitchFamily="18" charset="0"/>
                        </a:rPr>
                        <a:t>Что поясняет придаточное предложение?</a:t>
                      </a:r>
                      <a:endParaRPr lang="ru-RU" dirty="0">
                        <a:latin typeface="Book Antiqu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Book Antiqua" pitchFamily="18" charset="0"/>
                        </a:rPr>
                        <a:t>На какой вопрос отвечает придаточное</a:t>
                      </a:r>
                      <a:r>
                        <a:rPr lang="ru-RU" baseline="0" dirty="0" smtClean="0">
                          <a:latin typeface="Book Antiqua" pitchFamily="18" charset="0"/>
                        </a:rPr>
                        <a:t> предложение?</a:t>
                      </a:r>
                      <a:endParaRPr lang="ru-RU" dirty="0">
                        <a:latin typeface="Book Antiqu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Book Antiqua" pitchFamily="18" charset="0"/>
                        </a:rPr>
                        <a:t>Союзы и союзные слова, их значение</a:t>
                      </a:r>
                      <a:endParaRPr lang="ru-RU" dirty="0">
                        <a:latin typeface="Book Antiqu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Book Antiqua" pitchFamily="18" charset="0"/>
                        </a:rPr>
                        <a:t>Указательные слова</a:t>
                      </a:r>
                      <a:endParaRPr lang="ru-RU" dirty="0">
                        <a:latin typeface="Book Antiqua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Book Antiqua" pitchFamily="18" charset="0"/>
                        </a:rPr>
                        <a:t>Слово</a:t>
                      </a:r>
                      <a:r>
                        <a:rPr lang="ru-RU" baseline="0" dirty="0" smtClean="0">
                          <a:latin typeface="Book Antiqua" pitchFamily="18" charset="0"/>
                        </a:rPr>
                        <a:t> или словосочетание, требующие изъяснения</a:t>
                      </a:r>
                      <a:endParaRPr lang="ru-RU" dirty="0">
                        <a:latin typeface="Book Antiqu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Book Antiqua" pitchFamily="18" charset="0"/>
                        </a:rPr>
                        <a:t>Падежные</a:t>
                      </a:r>
                      <a:r>
                        <a:rPr lang="ru-RU" baseline="0" dirty="0" smtClean="0">
                          <a:latin typeface="Book Antiqua" pitchFamily="18" charset="0"/>
                        </a:rPr>
                        <a:t> вопросы</a:t>
                      </a:r>
                      <a:endParaRPr lang="ru-RU" dirty="0">
                        <a:latin typeface="Book Antiqu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Book Antiqua" pitchFamily="18" charset="0"/>
                        </a:rPr>
                        <a:t>Союзы (как),</a:t>
                      </a:r>
                      <a:r>
                        <a:rPr lang="ru-RU" baseline="0" dirty="0" smtClean="0">
                          <a:latin typeface="Book Antiqua" pitchFamily="18" charset="0"/>
                        </a:rPr>
                        <a:t> </a:t>
                      </a:r>
                      <a:r>
                        <a:rPr lang="ru-RU" dirty="0" smtClean="0">
                          <a:latin typeface="Book Antiqua" pitchFamily="18" charset="0"/>
                        </a:rPr>
                        <a:t>Союзные слова (где,</a:t>
                      </a:r>
                      <a:r>
                        <a:rPr lang="ru-RU" baseline="0" dirty="0" smtClean="0">
                          <a:latin typeface="Book Antiqua" pitchFamily="18" charset="0"/>
                        </a:rPr>
                        <a:t> что, зачем, когда, почему и др.)</a:t>
                      </a:r>
                      <a:endParaRPr lang="ru-RU" dirty="0">
                        <a:latin typeface="Book Antiqu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Book Antiqua" pitchFamily="18" charset="0"/>
                        </a:rPr>
                        <a:t>Могут</a:t>
                      </a:r>
                      <a:r>
                        <a:rPr lang="ru-RU" baseline="0" dirty="0" smtClean="0">
                          <a:latin typeface="Book Antiqua" pitchFamily="18" charset="0"/>
                        </a:rPr>
                        <a:t> быть</a:t>
                      </a:r>
                      <a:r>
                        <a:rPr lang="ru-RU" dirty="0" smtClean="0">
                          <a:latin typeface="Book Antiqua" pitchFamily="18" charset="0"/>
                        </a:rPr>
                        <a:t> (являются</a:t>
                      </a:r>
                      <a:r>
                        <a:rPr lang="ru-RU" baseline="0" dirty="0" smtClean="0">
                          <a:latin typeface="Book Antiqua" pitchFamily="18" charset="0"/>
                        </a:rPr>
                        <a:t> дополнениями и играют стилистическую роль, подчеркивая значимость того слова,  которому необходимо пояснение)</a:t>
                      </a:r>
                      <a:r>
                        <a:rPr lang="ru-RU" dirty="0" smtClean="0">
                          <a:latin typeface="Book Antiqua" pitchFamily="18" charset="0"/>
                        </a:rPr>
                        <a:t>)</a:t>
                      </a:r>
                      <a:endParaRPr lang="ru-RU" dirty="0">
                        <a:latin typeface="Book Antiqua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800" b="1" dirty="0" smtClean="0">
                <a:solidFill>
                  <a:srgbClr val="0033CC"/>
                </a:solidFill>
                <a:latin typeface="Book Antiqua" pitchFamily="18" charset="0"/>
              </a:rPr>
              <a:t>Сложноподчиненные предложения с </a:t>
            </a:r>
            <a:r>
              <a:rPr lang="ru-RU" sz="2800" b="1" dirty="0" smtClean="0">
                <a:solidFill>
                  <a:srgbClr val="0033CC"/>
                </a:solidFill>
                <a:latin typeface="Book Antiqua" pitchFamily="18" charset="0"/>
              </a:rPr>
              <a:t>придаточными изъяснительными</a:t>
            </a:r>
            <a:endParaRPr lang="ru-RU" sz="2800" b="1" dirty="0" smtClean="0">
              <a:solidFill>
                <a:srgbClr val="0033CC"/>
              </a:solidFill>
              <a:latin typeface="Book Antiqua" pitchFamily="18" charset="0"/>
            </a:endParaRPr>
          </a:p>
        </p:txBody>
      </p:sp>
      <p:sp>
        <p:nvSpPr>
          <p:cNvPr id="4099" name="Содержимое 2"/>
          <p:cNvSpPr>
            <a:spLocks noGrp="1"/>
          </p:cNvSpPr>
          <p:nvPr>
            <p:ph idx="1"/>
          </p:nvPr>
        </p:nvSpPr>
        <p:spPr>
          <a:ln w="38100">
            <a:prstDash val="lgDashDot"/>
          </a:ln>
        </p:spPr>
        <p:txBody>
          <a:bodyPr/>
          <a:lstStyle/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r>
              <a:rPr lang="ru-RU" dirty="0" smtClean="0">
                <a:latin typeface="Book Antiqua" pitchFamily="18" charset="0"/>
              </a:rPr>
              <a:t>В газетах пишут </a:t>
            </a:r>
            <a:r>
              <a:rPr lang="ru-RU" b="1" dirty="0" smtClean="0">
                <a:solidFill>
                  <a:srgbClr val="0033CC"/>
                </a:solidFill>
                <a:latin typeface="Book Antiqua" pitchFamily="18" charset="0"/>
              </a:rPr>
              <a:t>о том</a:t>
            </a:r>
            <a:r>
              <a:rPr lang="ru-RU" dirty="0" smtClean="0">
                <a:latin typeface="Book Antiqua" pitchFamily="18" charset="0"/>
              </a:rPr>
              <a:t>, </a:t>
            </a:r>
            <a:r>
              <a:rPr lang="ru-RU" b="1" dirty="0" smtClean="0">
                <a:latin typeface="Book Antiqua" pitchFamily="18" charset="0"/>
              </a:rPr>
              <a:t>как</a:t>
            </a:r>
            <a:r>
              <a:rPr lang="ru-RU" dirty="0" smtClean="0">
                <a:latin typeface="Book Antiqua" pitchFamily="18" charset="0"/>
              </a:rPr>
              <a:t> проходит заседание Государственной Думы России.</a:t>
            </a:r>
            <a:endParaRPr lang="ru-RU" dirty="0" smtClean="0">
              <a:latin typeface="Book Antiqua" pitchFamily="18" charset="0"/>
            </a:endParaRPr>
          </a:p>
        </p:txBody>
      </p:sp>
      <p:sp>
        <p:nvSpPr>
          <p:cNvPr id="9" name="Умножение 8"/>
          <p:cNvSpPr/>
          <p:nvPr/>
        </p:nvSpPr>
        <p:spPr>
          <a:xfrm>
            <a:off x="3059832" y="2708920"/>
            <a:ext cx="266328" cy="288032"/>
          </a:xfrm>
          <a:prstGeom prst="mathMultipl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Выгнутая вверх стрелка 9"/>
          <p:cNvSpPr/>
          <p:nvPr/>
        </p:nvSpPr>
        <p:spPr>
          <a:xfrm>
            <a:off x="3203848" y="2420888"/>
            <a:ext cx="3240360" cy="288032"/>
          </a:xfrm>
          <a:prstGeom prst="curvedDownArrow">
            <a:avLst>
              <a:gd name="adj1" fmla="val 25000"/>
              <a:gd name="adj2" fmla="val 50000"/>
              <a:gd name="adj3" fmla="val 21641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4283968" y="1916832"/>
            <a:ext cx="14714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0033CC"/>
                </a:solidFill>
                <a:latin typeface="Century" pitchFamily="18" charset="0"/>
              </a:rPr>
              <a:t>О чем?</a:t>
            </a:r>
            <a:endParaRPr lang="ru-RU" b="1" dirty="0">
              <a:solidFill>
                <a:srgbClr val="0033CC"/>
              </a:solidFill>
              <a:latin typeface="Century" pitchFamily="18" charset="0"/>
            </a:endParaRPr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5292080" y="3284984"/>
            <a:ext cx="720080" cy="0"/>
          </a:xfrm>
          <a:prstGeom prst="line">
            <a:avLst/>
          </a:prstGeom>
          <a:ln w="28575">
            <a:solidFill>
              <a:schemeClr val="tx1"/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>
            <a:off x="4067944" y="3284984"/>
            <a:ext cx="1080120" cy="0"/>
          </a:xfrm>
          <a:prstGeom prst="line">
            <a:avLst/>
          </a:prstGeom>
          <a:ln w="381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800" b="1" dirty="0" smtClean="0">
                <a:solidFill>
                  <a:srgbClr val="0033CC"/>
                </a:solidFill>
                <a:latin typeface="Book Antiqua" pitchFamily="18" charset="0"/>
              </a:rPr>
              <a:t>Сложноподчиненные предложения с придаточными обстоятельственными    (образа действия)</a:t>
            </a:r>
            <a:endParaRPr lang="ru-RU" sz="2800" dirty="0" smtClean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2926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/>
                <a:gridCol w="2057400"/>
                <a:gridCol w="2057400"/>
                <a:gridCol w="2057400"/>
              </a:tblGrid>
              <a:tr h="370840"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Book Antiqua" pitchFamily="18" charset="0"/>
                        </a:rPr>
                        <a:t>Что поясняет придаточное предложение?</a:t>
                      </a:r>
                      <a:endParaRPr lang="ru-RU" dirty="0">
                        <a:latin typeface="Book Antiqu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Book Antiqua" pitchFamily="18" charset="0"/>
                        </a:rPr>
                        <a:t>На какой вопрос отвечает придаточное</a:t>
                      </a:r>
                      <a:r>
                        <a:rPr lang="ru-RU" baseline="0" dirty="0" smtClean="0">
                          <a:latin typeface="Book Antiqua" pitchFamily="18" charset="0"/>
                        </a:rPr>
                        <a:t> предложение?</a:t>
                      </a:r>
                      <a:endParaRPr lang="ru-RU" dirty="0">
                        <a:latin typeface="Book Antiqu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Book Antiqua" pitchFamily="18" charset="0"/>
                        </a:rPr>
                        <a:t>Союзы и союзные слова, их значение</a:t>
                      </a:r>
                      <a:endParaRPr lang="ru-RU" dirty="0">
                        <a:latin typeface="Book Antiqu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Book Antiqua" pitchFamily="18" charset="0"/>
                        </a:rPr>
                        <a:t>Указательные слова</a:t>
                      </a:r>
                      <a:endParaRPr lang="ru-RU" dirty="0">
                        <a:latin typeface="Book Antiqua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baseline="0" dirty="0" smtClean="0">
                          <a:latin typeface="Book Antiqua" pitchFamily="18" charset="0"/>
                        </a:rPr>
                        <a:t>Словосочетание «указ. слово + глагол»</a:t>
                      </a:r>
                      <a:endParaRPr lang="ru-RU" dirty="0">
                        <a:latin typeface="Book Antiqu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Book Antiqua" pitchFamily="18" charset="0"/>
                        </a:rPr>
                        <a:t>Как?</a:t>
                      </a:r>
                      <a:r>
                        <a:rPr lang="ru-RU" baseline="0" dirty="0" smtClean="0">
                          <a:latin typeface="Book Antiqua" pitchFamily="18" charset="0"/>
                        </a:rPr>
                        <a:t> Каким образом?</a:t>
                      </a:r>
                      <a:endParaRPr lang="ru-RU" dirty="0">
                        <a:latin typeface="Book Antiqu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>
                          <a:latin typeface="Book Antiqua" pitchFamily="18" charset="0"/>
                        </a:rPr>
                        <a:t>Союзы (что, чтобы, и др.),</a:t>
                      </a:r>
                      <a:r>
                        <a:rPr lang="ru-RU" baseline="0" dirty="0" smtClean="0">
                          <a:latin typeface="Book Antiqua" pitchFamily="18" charset="0"/>
                        </a:rPr>
                        <a:t> союзными словами (как, насколько и др.)</a:t>
                      </a:r>
                      <a:endParaRPr lang="ru-RU" dirty="0" smtClean="0">
                        <a:latin typeface="Book Antiqua" pitchFamily="18" charset="0"/>
                      </a:endParaRPr>
                    </a:p>
                    <a:p>
                      <a:endParaRPr lang="ru-RU" dirty="0">
                        <a:latin typeface="Book Antiqu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Book Antiqua" pitchFamily="18" charset="0"/>
                        </a:rPr>
                        <a:t>Есть</a:t>
                      </a:r>
                      <a:endParaRPr lang="ru-RU" dirty="0">
                        <a:latin typeface="Book Antiqua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800" b="1" dirty="0" smtClean="0">
                <a:solidFill>
                  <a:srgbClr val="0033CC"/>
                </a:solidFill>
                <a:latin typeface="Book Antiqua" pitchFamily="18" charset="0"/>
              </a:rPr>
              <a:t>Сложноподчиненные предложения с </a:t>
            </a:r>
            <a:r>
              <a:rPr lang="ru-RU" sz="2800" b="1" dirty="0" smtClean="0">
                <a:solidFill>
                  <a:srgbClr val="0033CC"/>
                </a:solidFill>
                <a:latin typeface="Book Antiqua" pitchFamily="18" charset="0"/>
              </a:rPr>
              <a:t>придаточными </a:t>
            </a:r>
            <a:r>
              <a:rPr lang="ru-RU" sz="2800" b="1" dirty="0" smtClean="0">
                <a:solidFill>
                  <a:srgbClr val="0033CC"/>
                </a:solidFill>
                <a:latin typeface="Book Antiqua" pitchFamily="18" charset="0"/>
              </a:rPr>
              <a:t>обстоятельственными    (образа действия)</a:t>
            </a:r>
            <a:endParaRPr lang="ru-RU" sz="2800" b="1" dirty="0" smtClean="0">
              <a:solidFill>
                <a:srgbClr val="0033CC"/>
              </a:solidFill>
              <a:latin typeface="Book Antiqua" pitchFamily="18" charset="0"/>
            </a:endParaRPr>
          </a:p>
        </p:txBody>
      </p:sp>
      <p:sp>
        <p:nvSpPr>
          <p:cNvPr id="4099" name="Содержимое 2"/>
          <p:cNvSpPr>
            <a:spLocks noGrp="1"/>
          </p:cNvSpPr>
          <p:nvPr>
            <p:ph idx="1"/>
          </p:nvPr>
        </p:nvSpPr>
        <p:spPr>
          <a:ln w="38100">
            <a:prstDash val="lgDashDot"/>
          </a:ln>
        </p:spPr>
        <p:txBody>
          <a:bodyPr/>
          <a:lstStyle/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r>
              <a:rPr lang="ru-RU" dirty="0" smtClean="0">
                <a:latin typeface="Book Antiqua" pitchFamily="18" charset="0"/>
              </a:rPr>
              <a:t>Больной </a:t>
            </a:r>
            <a:r>
              <a:rPr lang="ru-RU" b="1" dirty="0" smtClean="0">
                <a:solidFill>
                  <a:srgbClr val="0033CC"/>
                </a:solidFill>
                <a:latin typeface="Book Antiqua" pitchFamily="18" charset="0"/>
              </a:rPr>
              <a:t>вел</a:t>
            </a:r>
            <a:r>
              <a:rPr lang="ru-RU" dirty="0" smtClean="0">
                <a:latin typeface="Book Antiqua" pitchFamily="18" charset="0"/>
              </a:rPr>
              <a:t> себя </a:t>
            </a:r>
            <a:r>
              <a:rPr lang="ru-RU" b="1" dirty="0" smtClean="0">
                <a:solidFill>
                  <a:srgbClr val="0033CC"/>
                </a:solidFill>
                <a:latin typeface="Book Antiqua" pitchFamily="18" charset="0"/>
              </a:rPr>
              <a:t>так</a:t>
            </a:r>
            <a:r>
              <a:rPr lang="ru-RU" dirty="0" smtClean="0">
                <a:latin typeface="Book Antiqua" pitchFamily="18" charset="0"/>
              </a:rPr>
              <a:t>, </a:t>
            </a:r>
            <a:r>
              <a:rPr lang="ru-RU" b="1" dirty="0" smtClean="0">
                <a:latin typeface="Book Antiqua" pitchFamily="18" charset="0"/>
              </a:rPr>
              <a:t>как</a:t>
            </a:r>
            <a:r>
              <a:rPr lang="ru-RU" dirty="0" smtClean="0">
                <a:latin typeface="Book Antiqua" pitchFamily="18" charset="0"/>
              </a:rPr>
              <a:t> советовал врач. </a:t>
            </a:r>
            <a:endParaRPr lang="ru-RU" dirty="0" smtClean="0">
              <a:latin typeface="Book Antiqua" pitchFamily="18" charset="0"/>
            </a:endParaRPr>
          </a:p>
        </p:txBody>
      </p:sp>
      <p:sp>
        <p:nvSpPr>
          <p:cNvPr id="9" name="Умножение 8"/>
          <p:cNvSpPr/>
          <p:nvPr/>
        </p:nvSpPr>
        <p:spPr>
          <a:xfrm>
            <a:off x="3275856" y="2636912"/>
            <a:ext cx="266328" cy="288032"/>
          </a:xfrm>
          <a:prstGeom prst="mathMultipl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Выгнутая вверх стрелка 9"/>
          <p:cNvSpPr/>
          <p:nvPr/>
        </p:nvSpPr>
        <p:spPr>
          <a:xfrm>
            <a:off x="3347864" y="2348880"/>
            <a:ext cx="3240360" cy="288032"/>
          </a:xfrm>
          <a:prstGeom prst="curvedDownArrow">
            <a:avLst>
              <a:gd name="adj1" fmla="val 25000"/>
              <a:gd name="adj2" fmla="val 50000"/>
              <a:gd name="adj3" fmla="val 21641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3491880" y="1916832"/>
            <a:ext cx="309634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rgbClr val="0033CC"/>
                </a:solidFill>
                <a:latin typeface="Century" pitchFamily="18" charset="0"/>
              </a:rPr>
              <a:t>Как? Каким образом?</a:t>
            </a:r>
            <a:endParaRPr lang="ru-RU" sz="2000" b="1" dirty="0">
              <a:solidFill>
                <a:srgbClr val="0033CC"/>
              </a:solidFill>
              <a:latin typeface="Century" pitchFamily="18" charset="0"/>
            </a:endParaRPr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5220072" y="3284984"/>
            <a:ext cx="720080" cy="0"/>
          </a:xfrm>
          <a:prstGeom prst="line">
            <a:avLst/>
          </a:prstGeom>
          <a:ln w="28575">
            <a:solidFill>
              <a:schemeClr val="tx1"/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800" b="1" dirty="0" smtClean="0">
                <a:solidFill>
                  <a:srgbClr val="0033CC"/>
                </a:solidFill>
                <a:latin typeface="Book Antiqua" pitchFamily="18" charset="0"/>
              </a:rPr>
              <a:t>Сложноподчиненные предложения с придаточными обстоятельственными    (степени)</a:t>
            </a:r>
            <a:endParaRPr lang="ru-RU" sz="2800" dirty="0" smtClean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3200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/>
                <a:gridCol w="2057400"/>
                <a:gridCol w="2057400"/>
                <a:gridCol w="2057400"/>
              </a:tblGrid>
              <a:tr h="370840"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Book Antiqua" pitchFamily="18" charset="0"/>
                        </a:rPr>
                        <a:t>Что поясняет придаточное предложение?</a:t>
                      </a:r>
                      <a:endParaRPr lang="ru-RU" dirty="0">
                        <a:latin typeface="Book Antiqu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Book Antiqua" pitchFamily="18" charset="0"/>
                        </a:rPr>
                        <a:t>На какой вопрос отвечает придаточное</a:t>
                      </a:r>
                      <a:r>
                        <a:rPr lang="ru-RU" baseline="0" dirty="0" smtClean="0">
                          <a:latin typeface="Book Antiqua" pitchFamily="18" charset="0"/>
                        </a:rPr>
                        <a:t> предложение?</a:t>
                      </a:r>
                      <a:endParaRPr lang="ru-RU" dirty="0">
                        <a:latin typeface="Book Antiqu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Book Antiqua" pitchFamily="18" charset="0"/>
                        </a:rPr>
                        <a:t>Союзы и союзные слова, их значение</a:t>
                      </a:r>
                      <a:endParaRPr lang="ru-RU" dirty="0">
                        <a:latin typeface="Book Antiqu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Book Antiqua" pitchFamily="18" charset="0"/>
                        </a:rPr>
                        <a:t>Указательные слова</a:t>
                      </a:r>
                      <a:endParaRPr lang="ru-RU" dirty="0">
                        <a:latin typeface="Book Antiqua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baseline="0" dirty="0" smtClean="0">
                          <a:latin typeface="Book Antiqua" pitchFamily="18" charset="0"/>
                        </a:rPr>
                        <a:t>Словосочетание «указ. слово + наречие (или прил., или сущ.)»</a:t>
                      </a:r>
                      <a:endParaRPr lang="ru-RU" dirty="0">
                        <a:latin typeface="Book Antiqu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Book Antiqua" pitchFamily="18" charset="0"/>
                        </a:rPr>
                        <a:t>Как?</a:t>
                      </a:r>
                      <a:r>
                        <a:rPr lang="ru-RU" baseline="0" dirty="0" smtClean="0">
                          <a:latin typeface="Book Antiqua" pitchFamily="18" charset="0"/>
                        </a:rPr>
                        <a:t> В какой степени?</a:t>
                      </a:r>
                      <a:endParaRPr lang="ru-RU" dirty="0">
                        <a:latin typeface="Book Antiqu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Book Antiqua" pitchFamily="18" charset="0"/>
                        </a:rPr>
                        <a:t>Союзы (что, словно,</a:t>
                      </a:r>
                      <a:r>
                        <a:rPr lang="ru-RU" baseline="0" dirty="0" smtClean="0">
                          <a:latin typeface="Book Antiqua" pitchFamily="18" charset="0"/>
                        </a:rPr>
                        <a:t> точно, будто </a:t>
                      </a:r>
                      <a:r>
                        <a:rPr lang="ru-RU" dirty="0" smtClean="0">
                          <a:latin typeface="Book Antiqua" pitchFamily="18" charset="0"/>
                        </a:rPr>
                        <a:t>и др.),</a:t>
                      </a:r>
                      <a:r>
                        <a:rPr lang="ru-RU" baseline="0" dirty="0" smtClean="0">
                          <a:latin typeface="Book Antiqua" pitchFamily="18" charset="0"/>
                        </a:rPr>
                        <a:t> союзными словами (как, сколько, насколько и др.)</a:t>
                      </a:r>
                      <a:endParaRPr lang="ru-RU" dirty="0">
                        <a:latin typeface="Book Antiqu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Book Antiqua" pitchFamily="18" charset="0"/>
                        </a:rPr>
                        <a:t>Есть</a:t>
                      </a:r>
                      <a:endParaRPr lang="ru-RU" dirty="0">
                        <a:latin typeface="Book Antiqua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800" b="1" dirty="0" smtClean="0">
                <a:solidFill>
                  <a:srgbClr val="0033CC"/>
                </a:solidFill>
                <a:latin typeface="Book Antiqua" pitchFamily="18" charset="0"/>
              </a:rPr>
              <a:t>Сложноподчиненные предложения с </a:t>
            </a:r>
            <a:r>
              <a:rPr lang="ru-RU" sz="2800" b="1" dirty="0" smtClean="0">
                <a:solidFill>
                  <a:srgbClr val="0033CC"/>
                </a:solidFill>
                <a:latin typeface="Book Antiqua" pitchFamily="18" charset="0"/>
              </a:rPr>
              <a:t>придаточными </a:t>
            </a:r>
            <a:r>
              <a:rPr lang="ru-RU" sz="2800" b="1" dirty="0" smtClean="0">
                <a:solidFill>
                  <a:srgbClr val="0033CC"/>
                </a:solidFill>
                <a:latin typeface="Book Antiqua" pitchFamily="18" charset="0"/>
              </a:rPr>
              <a:t>обстоятельственными    (степени)</a:t>
            </a:r>
            <a:endParaRPr lang="ru-RU" sz="2800" b="1" dirty="0" smtClean="0">
              <a:solidFill>
                <a:srgbClr val="0033CC"/>
              </a:solidFill>
              <a:latin typeface="Book Antiqua" pitchFamily="18" charset="0"/>
            </a:endParaRPr>
          </a:p>
        </p:txBody>
      </p:sp>
      <p:sp>
        <p:nvSpPr>
          <p:cNvPr id="4099" name="Содержимое 2"/>
          <p:cNvSpPr>
            <a:spLocks noGrp="1"/>
          </p:cNvSpPr>
          <p:nvPr>
            <p:ph idx="1"/>
          </p:nvPr>
        </p:nvSpPr>
        <p:spPr>
          <a:ln w="38100">
            <a:prstDash val="lgDashDot"/>
          </a:ln>
        </p:spPr>
        <p:txBody>
          <a:bodyPr/>
          <a:lstStyle/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r>
              <a:rPr lang="ru-RU" dirty="0" smtClean="0">
                <a:latin typeface="Book Antiqua" pitchFamily="18" charset="0"/>
              </a:rPr>
              <a:t>Автобус отошёл </a:t>
            </a:r>
            <a:r>
              <a:rPr lang="ru-RU" b="1" dirty="0" smtClean="0">
                <a:solidFill>
                  <a:srgbClr val="0033CC"/>
                </a:solidFill>
                <a:latin typeface="Book Antiqua" pitchFamily="18" charset="0"/>
              </a:rPr>
              <a:t>так</a:t>
            </a:r>
            <a:r>
              <a:rPr lang="ru-RU" b="1" dirty="0" smtClean="0">
                <a:latin typeface="Book Antiqua" pitchFamily="18" charset="0"/>
              </a:rPr>
              <a:t> </a:t>
            </a:r>
            <a:r>
              <a:rPr lang="ru-RU" b="1" dirty="0" smtClean="0">
                <a:solidFill>
                  <a:srgbClr val="0033CC"/>
                </a:solidFill>
                <a:latin typeface="Book Antiqua" pitchFamily="18" charset="0"/>
              </a:rPr>
              <a:t>неожиданно</a:t>
            </a:r>
            <a:r>
              <a:rPr lang="ru-RU" dirty="0" smtClean="0">
                <a:latin typeface="Book Antiqua" pitchFamily="18" charset="0"/>
              </a:rPr>
              <a:t>, </a:t>
            </a:r>
            <a:r>
              <a:rPr lang="ru-RU" b="1" dirty="0" smtClean="0">
                <a:latin typeface="Book Antiqua" pitchFamily="18" charset="0"/>
              </a:rPr>
              <a:t>что</a:t>
            </a:r>
            <a:r>
              <a:rPr lang="ru-RU" dirty="0" smtClean="0">
                <a:latin typeface="Book Antiqua" pitchFamily="18" charset="0"/>
              </a:rPr>
              <a:t> мы опоздали. </a:t>
            </a:r>
            <a:endParaRPr lang="ru-RU" dirty="0" smtClean="0">
              <a:latin typeface="Book Antiqua" pitchFamily="18" charset="0"/>
            </a:endParaRPr>
          </a:p>
        </p:txBody>
      </p:sp>
      <p:sp>
        <p:nvSpPr>
          <p:cNvPr id="9" name="Умножение 8"/>
          <p:cNvSpPr/>
          <p:nvPr/>
        </p:nvSpPr>
        <p:spPr>
          <a:xfrm>
            <a:off x="4283968" y="2636912"/>
            <a:ext cx="266328" cy="288032"/>
          </a:xfrm>
          <a:prstGeom prst="mathMultipl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Выгнутая вверх стрелка 9"/>
          <p:cNvSpPr/>
          <p:nvPr/>
        </p:nvSpPr>
        <p:spPr>
          <a:xfrm>
            <a:off x="4427984" y="2420888"/>
            <a:ext cx="3240360" cy="288032"/>
          </a:xfrm>
          <a:prstGeom prst="curvedDownArrow">
            <a:avLst>
              <a:gd name="adj1" fmla="val 25000"/>
              <a:gd name="adj2" fmla="val 50000"/>
              <a:gd name="adj3" fmla="val 21641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4644008" y="1916832"/>
            <a:ext cx="309634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rgbClr val="0033CC"/>
                </a:solidFill>
                <a:latin typeface="Century" pitchFamily="18" charset="0"/>
              </a:rPr>
              <a:t>Как? В какой степени?</a:t>
            </a:r>
            <a:endParaRPr lang="ru-RU" sz="2000" b="1" dirty="0">
              <a:solidFill>
                <a:srgbClr val="0033CC"/>
              </a:solidFill>
              <a:latin typeface="Century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800" b="1" dirty="0" smtClean="0">
                <a:solidFill>
                  <a:srgbClr val="0033CC"/>
                </a:solidFill>
                <a:latin typeface="Book Antiqua" pitchFamily="18" charset="0"/>
              </a:rPr>
              <a:t>Сложноподчиненные предложения с придаточными обстоятельственными    (сравнения)</a:t>
            </a:r>
            <a:endParaRPr lang="ru-RU" sz="2800" dirty="0" smtClean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2103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/>
                <a:gridCol w="2057400"/>
                <a:gridCol w="2057400"/>
                <a:gridCol w="2057400"/>
              </a:tblGrid>
              <a:tr h="370840"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Book Antiqua" pitchFamily="18" charset="0"/>
                        </a:rPr>
                        <a:t>Что поясняет придаточное предложение?</a:t>
                      </a:r>
                      <a:endParaRPr lang="ru-RU" dirty="0">
                        <a:latin typeface="Book Antiqu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Book Antiqua" pitchFamily="18" charset="0"/>
                        </a:rPr>
                        <a:t>На какой вопрос отвечает придаточное</a:t>
                      </a:r>
                      <a:r>
                        <a:rPr lang="ru-RU" baseline="0" dirty="0" smtClean="0">
                          <a:latin typeface="Book Antiqua" pitchFamily="18" charset="0"/>
                        </a:rPr>
                        <a:t> предложение?</a:t>
                      </a:r>
                      <a:endParaRPr lang="ru-RU" dirty="0">
                        <a:latin typeface="Book Antiqu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Book Antiqua" pitchFamily="18" charset="0"/>
                        </a:rPr>
                        <a:t>Союзы и союзные слова, их значение</a:t>
                      </a:r>
                      <a:endParaRPr lang="ru-RU" dirty="0">
                        <a:latin typeface="Book Antiqu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Book Antiqua" pitchFamily="18" charset="0"/>
                        </a:rPr>
                        <a:t>Указательные слова</a:t>
                      </a:r>
                      <a:endParaRPr lang="ru-RU" dirty="0">
                        <a:latin typeface="Book Antiqua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Book Antiqua" pitchFamily="18" charset="0"/>
                        </a:rPr>
                        <a:t>Всю</a:t>
                      </a:r>
                      <a:r>
                        <a:rPr lang="ru-RU" baseline="0" dirty="0" smtClean="0">
                          <a:latin typeface="Book Antiqua" pitchFamily="18" charset="0"/>
                        </a:rPr>
                        <a:t> главную часть</a:t>
                      </a:r>
                      <a:endParaRPr lang="ru-RU" dirty="0">
                        <a:latin typeface="Book Antiqu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Book Antiqua" pitchFamily="18" charset="0"/>
                        </a:rPr>
                        <a:t>Как?</a:t>
                      </a:r>
                      <a:r>
                        <a:rPr lang="ru-RU" baseline="0" dirty="0" smtClean="0">
                          <a:latin typeface="Book Antiqua" pitchFamily="18" charset="0"/>
                        </a:rPr>
                        <a:t> </a:t>
                      </a:r>
                      <a:endParaRPr lang="ru-RU" dirty="0">
                        <a:latin typeface="Book Antiqu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Book Antiqua" pitchFamily="18" charset="0"/>
                        </a:rPr>
                        <a:t>Союзы (как, словно,</a:t>
                      </a:r>
                      <a:r>
                        <a:rPr lang="ru-RU" baseline="0" dirty="0" smtClean="0">
                          <a:latin typeface="Book Antiqua" pitchFamily="18" charset="0"/>
                        </a:rPr>
                        <a:t> точно, будто </a:t>
                      </a:r>
                      <a:r>
                        <a:rPr lang="ru-RU" dirty="0" smtClean="0">
                          <a:latin typeface="Book Antiqua" pitchFamily="18" charset="0"/>
                        </a:rPr>
                        <a:t>и др.)</a:t>
                      </a:r>
                      <a:endParaRPr lang="ru-RU" dirty="0">
                        <a:latin typeface="Book Antiqu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Book Antiqua" pitchFamily="18" charset="0"/>
                        </a:rPr>
                        <a:t>-</a:t>
                      </a:r>
                      <a:endParaRPr lang="ru-RU" dirty="0">
                        <a:latin typeface="Book Antiqua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800" b="1" dirty="0" smtClean="0">
                <a:solidFill>
                  <a:srgbClr val="0033CC"/>
                </a:solidFill>
                <a:latin typeface="Book Antiqua" pitchFamily="18" charset="0"/>
              </a:rPr>
              <a:t>Сложноподчиненные предложения с </a:t>
            </a:r>
            <a:r>
              <a:rPr lang="ru-RU" sz="2800" b="1" dirty="0" smtClean="0">
                <a:solidFill>
                  <a:srgbClr val="0033CC"/>
                </a:solidFill>
                <a:latin typeface="Book Antiqua" pitchFamily="18" charset="0"/>
              </a:rPr>
              <a:t>придаточными </a:t>
            </a:r>
            <a:r>
              <a:rPr lang="ru-RU" sz="2800" b="1" dirty="0" smtClean="0">
                <a:solidFill>
                  <a:srgbClr val="0033CC"/>
                </a:solidFill>
                <a:latin typeface="Book Antiqua" pitchFamily="18" charset="0"/>
              </a:rPr>
              <a:t>обстоятельственными    (сравнения)</a:t>
            </a:r>
            <a:endParaRPr lang="ru-RU" sz="2800" b="1" dirty="0" smtClean="0">
              <a:solidFill>
                <a:srgbClr val="0033CC"/>
              </a:solidFill>
              <a:latin typeface="Book Antiqua" pitchFamily="18" charset="0"/>
            </a:endParaRPr>
          </a:p>
        </p:txBody>
      </p:sp>
      <p:sp>
        <p:nvSpPr>
          <p:cNvPr id="4099" name="Содержимое 2"/>
          <p:cNvSpPr>
            <a:spLocks noGrp="1"/>
          </p:cNvSpPr>
          <p:nvPr>
            <p:ph idx="1"/>
          </p:nvPr>
        </p:nvSpPr>
        <p:spPr>
          <a:xfrm>
            <a:off x="395536" y="1700808"/>
            <a:ext cx="8229600" cy="4525963"/>
          </a:xfrm>
          <a:ln w="38100">
            <a:prstDash val="lgDashDot"/>
          </a:ln>
        </p:spPr>
        <p:txBody>
          <a:bodyPr/>
          <a:lstStyle/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r>
              <a:rPr lang="ru-RU" dirty="0" smtClean="0">
                <a:latin typeface="Book Antiqua" pitchFamily="18" charset="0"/>
              </a:rPr>
              <a:t>Мы спешили изо всех сил, </a:t>
            </a:r>
            <a:r>
              <a:rPr lang="ru-RU" b="1" dirty="0" smtClean="0">
                <a:latin typeface="Book Antiqua" pitchFamily="18" charset="0"/>
              </a:rPr>
              <a:t>как будто </a:t>
            </a:r>
            <a:r>
              <a:rPr lang="ru-RU" dirty="0" smtClean="0">
                <a:latin typeface="Book Antiqua" pitchFamily="18" charset="0"/>
              </a:rPr>
              <a:t>за нами кто-то гнался. </a:t>
            </a:r>
            <a:endParaRPr lang="ru-RU" dirty="0" smtClean="0">
              <a:latin typeface="Book Antiqua" pitchFamily="18" charset="0"/>
            </a:endParaRPr>
          </a:p>
        </p:txBody>
      </p:sp>
      <p:sp>
        <p:nvSpPr>
          <p:cNvPr id="9" name="Умножение 8"/>
          <p:cNvSpPr/>
          <p:nvPr/>
        </p:nvSpPr>
        <p:spPr>
          <a:xfrm>
            <a:off x="2843808" y="2564904"/>
            <a:ext cx="266328" cy="288032"/>
          </a:xfrm>
          <a:prstGeom prst="mathMultipl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Выгнутая вверх стрелка 9"/>
          <p:cNvSpPr/>
          <p:nvPr/>
        </p:nvSpPr>
        <p:spPr>
          <a:xfrm>
            <a:off x="3059832" y="2276872"/>
            <a:ext cx="3888432" cy="216024"/>
          </a:xfrm>
          <a:prstGeom prst="curvedDownArrow">
            <a:avLst>
              <a:gd name="adj1" fmla="val 25000"/>
              <a:gd name="adj2" fmla="val 50000"/>
              <a:gd name="adj3" fmla="val 21641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4139952" y="1772816"/>
            <a:ext cx="32403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rgbClr val="0033CC"/>
                </a:solidFill>
                <a:latin typeface="Century" pitchFamily="18" charset="0"/>
              </a:rPr>
              <a:t>Как? </a:t>
            </a:r>
            <a:endParaRPr lang="ru-RU" sz="2000" b="1" dirty="0">
              <a:solidFill>
                <a:srgbClr val="0033CC"/>
              </a:solidFill>
              <a:latin typeface="Century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800" b="1" dirty="0" smtClean="0">
                <a:solidFill>
                  <a:srgbClr val="0033CC"/>
                </a:solidFill>
                <a:latin typeface="Book Antiqua" pitchFamily="18" charset="0"/>
              </a:rPr>
              <a:t>Сложноподчиненные предложения с придаточными обстоятельственными    (следствия)</a:t>
            </a:r>
            <a:endParaRPr lang="ru-RU" sz="2800" dirty="0" smtClean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1828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/>
                <a:gridCol w="2057400"/>
                <a:gridCol w="2057400"/>
                <a:gridCol w="2057400"/>
              </a:tblGrid>
              <a:tr h="370840"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Book Antiqua" pitchFamily="18" charset="0"/>
                        </a:rPr>
                        <a:t>Что поясняет придаточное предложение?</a:t>
                      </a:r>
                      <a:endParaRPr lang="ru-RU" dirty="0">
                        <a:latin typeface="Book Antiqu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Book Antiqua" pitchFamily="18" charset="0"/>
                        </a:rPr>
                        <a:t>На какой вопрос отвечает придаточное</a:t>
                      </a:r>
                      <a:r>
                        <a:rPr lang="ru-RU" baseline="0" dirty="0" smtClean="0">
                          <a:latin typeface="Book Antiqua" pitchFamily="18" charset="0"/>
                        </a:rPr>
                        <a:t> предложение?</a:t>
                      </a:r>
                      <a:endParaRPr lang="ru-RU" dirty="0">
                        <a:latin typeface="Book Antiqu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Book Antiqua" pitchFamily="18" charset="0"/>
                        </a:rPr>
                        <a:t>Союзы и союзные слова, их значение</a:t>
                      </a:r>
                      <a:endParaRPr lang="ru-RU" dirty="0">
                        <a:latin typeface="Book Antiqu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Book Antiqua" pitchFamily="18" charset="0"/>
                        </a:rPr>
                        <a:t>Указательные слова</a:t>
                      </a:r>
                      <a:endParaRPr lang="ru-RU" dirty="0">
                        <a:latin typeface="Book Antiqua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Book Antiqua" pitchFamily="18" charset="0"/>
                        </a:rPr>
                        <a:t>Всю</a:t>
                      </a:r>
                      <a:r>
                        <a:rPr lang="ru-RU" baseline="0" dirty="0" smtClean="0">
                          <a:latin typeface="Book Antiqua" pitchFamily="18" charset="0"/>
                        </a:rPr>
                        <a:t> главную часть</a:t>
                      </a:r>
                      <a:endParaRPr lang="ru-RU" dirty="0">
                        <a:latin typeface="Book Antiqu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Book Antiqua" pitchFamily="18" charset="0"/>
                        </a:rPr>
                        <a:t>Как?</a:t>
                      </a:r>
                      <a:r>
                        <a:rPr lang="ru-RU" baseline="0" dirty="0" smtClean="0">
                          <a:latin typeface="Book Antiqua" pitchFamily="18" charset="0"/>
                        </a:rPr>
                        <a:t> </a:t>
                      </a:r>
                      <a:endParaRPr lang="ru-RU" dirty="0">
                        <a:latin typeface="Book Antiqu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Book Antiqua" pitchFamily="18" charset="0"/>
                        </a:rPr>
                        <a:t>Союз (так</a:t>
                      </a:r>
                      <a:r>
                        <a:rPr lang="ru-RU" baseline="0" dirty="0" smtClean="0">
                          <a:latin typeface="Book Antiqua" pitchFamily="18" charset="0"/>
                        </a:rPr>
                        <a:t> что)</a:t>
                      </a:r>
                      <a:endParaRPr lang="ru-RU" dirty="0">
                        <a:latin typeface="Book Antiqu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Book Antiqua" pitchFamily="18" charset="0"/>
                        </a:rPr>
                        <a:t>-</a:t>
                      </a:r>
                      <a:endParaRPr lang="ru-RU" dirty="0">
                        <a:latin typeface="Book Antiqua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800" b="1" dirty="0" smtClean="0">
                <a:solidFill>
                  <a:srgbClr val="0033CC"/>
                </a:solidFill>
                <a:latin typeface="Book Antiqua" pitchFamily="18" charset="0"/>
              </a:rPr>
              <a:t>Сложноподчиненные предложения с </a:t>
            </a:r>
            <a:r>
              <a:rPr lang="ru-RU" sz="2800" b="1" dirty="0" smtClean="0">
                <a:solidFill>
                  <a:srgbClr val="0033CC"/>
                </a:solidFill>
                <a:latin typeface="Book Antiqua" pitchFamily="18" charset="0"/>
              </a:rPr>
              <a:t>придаточными </a:t>
            </a:r>
            <a:r>
              <a:rPr lang="ru-RU" sz="2800" b="1" dirty="0" smtClean="0">
                <a:solidFill>
                  <a:srgbClr val="0033CC"/>
                </a:solidFill>
                <a:latin typeface="Book Antiqua" pitchFamily="18" charset="0"/>
              </a:rPr>
              <a:t>обстоятельственными    (следствия)</a:t>
            </a:r>
            <a:endParaRPr lang="ru-RU" sz="2800" b="1" dirty="0" smtClean="0">
              <a:solidFill>
                <a:srgbClr val="0033CC"/>
              </a:solidFill>
              <a:latin typeface="Book Antiqua" pitchFamily="18" charset="0"/>
            </a:endParaRPr>
          </a:p>
        </p:txBody>
      </p:sp>
      <p:sp>
        <p:nvSpPr>
          <p:cNvPr id="4099" name="Содержимое 2"/>
          <p:cNvSpPr>
            <a:spLocks noGrp="1"/>
          </p:cNvSpPr>
          <p:nvPr>
            <p:ph idx="1"/>
          </p:nvPr>
        </p:nvSpPr>
        <p:spPr>
          <a:ln w="38100">
            <a:prstDash val="lgDashDot"/>
          </a:ln>
        </p:spPr>
        <p:txBody>
          <a:bodyPr/>
          <a:lstStyle/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r>
              <a:rPr lang="ru-RU" dirty="0" smtClean="0">
                <a:latin typeface="Book Antiqua" pitchFamily="18" charset="0"/>
              </a:rPr>
              <a:t>Я очень сильно устал,  </a:t>
            </a:r>
            <a:r>
              <a:rPr lang="ru-RU" b="1" dirty="0" smtClean="0">
                <a:solidFill>
                  <a:srgbClr val="0033CC"/>
                </a:solidFill>
                <a:latin typeface="Book Antiqua" pitchFamily="18" charset="0"/>
              </a:rPr>
              <a:t>так что </a:t>
            </a:r>
            <a:r>
              <a:rPr lang="ru-RU" dirty="0" smtClean="0">
                <a:latin typeface="Book Antiqua" pitchFamily="18" charset="0"/>
              </a:rPr>
              <a:t>не мог идти дальше. </a:t>
            </a:r>
            <a:endParaRPr lang="ru-RU" dirty="0" smtClean="0">
              <a:latin typeface="Book Antiqua" pitchFamily="18" charset="0"/>
            </a:endParaRPr>
          </a:p>
        </p:txBody>
      </p:sp>
      <p:sp>
        <p:nvSpPr>
          <p:cNvPr id="9" name="Умножение 8"/>
          <p:cNvSpPr/>
          <p:nvPr/>
        </p:nvSpPr>
        <p:spPr>
          <a:xfrm>
            <a:off x="2843808" y="2564904"/>
            <a:ext cx="266328" cy="288032"/>
          </a:xfrm>
          <a:prstGeom prst="mathMultipl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Выгнутая вверх стрелка 9"/>
          <p:cNvSpPr/>
          <p:nvPr/>
        </p:nvSpPr>
        <p:spPr>
          <a:xfrm>
            <a:off x="3059832" y="2276872"/>
            <a:ext cx="3240360" cy="288032"/>
          </a:xfrm>
          <a:prstGeom prst="curvedDownArrow">
            <a:avLst>
              <a:gd name="adj1" fmla="val 25000"/>
              <a:gd name="adj2" fmla="val 50000"/>
              <a:gd name="adj3" fmla="val 21641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4139952" y="1772816"/>
            <a:ext cx="32403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rgbClr val="0033CC"/>
                </a:solidFill>
                <a:latin typeface="Century" pitchFamily="18" charset="0"/>
              </a:rPr>
              <a:t>Как? </a:t>
            </a:r>
            <a:endParaRPr lang="ru-RU" sz="2000" b="1" dirty="0">
              <a:solidFill>
                <a:srgbClr val="0033CC"/>
              </a:solidFill>
              <a:latin typeface="Century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800" b="1" dirty="0" smtClean="0">
                <a:solidFill>
                  <a:srgbClr val="0033CC"/>
                </a:solidFill>
                <a:latin typeface="Book Antiqua" pitchFamily="18" charset="0"/>
              </a:rPr>
              <a:t>Сложноподчиненные предложения с придаточными обстоятельственными    (места)</a:t>
            </a:r>
            <a:endParaRPr lang="ru-RU" sz="2800" dirty="0" smtClean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2377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/>
                <a:gridCol w="2057400"/>
                <a:gridCol w="2057400"/>
                <a:gridCol w="2057400"/>
              </a:tblGrid>
              <a:tr h="370840"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Book Antiqua" pitchFamily="18" charset="0"/>
                        </a:rPr>
                        <a:t>Что поясняет придаточное предложение?</a:t>
                      </a:r>
                      <a:endParaRPr lang="ru-RU" dirty="0">
                        <a:latin typeface="Book Antiqu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Book Antiqua" pitchFamily="18" charset="0"/>
                        </a:rPr>
                        <a:t>На какой вопрос отвечает придаточное</a:t>
                      </a:r>
                      <a:r>
                        <a:rPr lang="ru-RU" baseline="0" dirty="0" smtClean="0">
                          <a:latin typeface="Book Antiqua" pitchFamily="18" charset="0"/>
                        </a:rPr>
                        <a:t> предложение?</a:t>
                      </a:r>
                      <a:endParaRPr lang="ru-RU" dirty="0">
                        <a:latin typeface="Book Antiqu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Book Antiqua" pitchFamily="18" charset="0"/>
                        </a:rPr>
                        <a:t>Союзы и союзные слова, их значение</a:t>
                      </a:r>
                      <a:endParaRPr lang="ru-RU" dirty="0">
                        <a:latin typeface="Book Antiqu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Book Antiqua" pitchFamily="18" charset="0"/>
                        </a:rPr>
                        <a:t>Указательные слова</a:t>
                      </a:r>
                      <a:endParaRPr lang="ru-RU" dirty="0">
                        <a:latin typeface="Book Antiqua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Book Antiqua" pitchFamily="18" charset="0"/>
                        </a:rPr>
                        <a:t>Всю</a:t>
                      </a:r>
                      <a:r>
                        <a:rPr lang="ru-RU" baseline="0" dirty="0" smtClean="0">
                          <a:latin typeface="Book Antiqua" pitchFamily="18" charset="0"/>
                        </a:rPr>
                        <a:t> главную часть</a:t>
                      </a:r>
                      <a:endParaRPr lang="ru-RU" dirty="0">
                        <a:latin typeface="Book Antiqu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Book Antiqua" pitchFamily="18" charset="0"/>
                        </a:rPr>
                        <a:t>Где?</a:t>
                      </a:r>
                      <a:r>
                        <a:rPr lang="ru-RU" baseline="0" dirty="0" smtClean="0">
                          <a:latin typeface="Book Antiqua" pitchFamily="18" charset="0"/>
                        </a:rPr>
                        <a:t> Куда? Откуда?</a:t>
                      </a:r>
                      <a:endParaRPr lang="ru-RU" dirty="0">
                        <a:latin typeface="Book Antiqu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Book Antiqua" pitchFamily="18" charset="0"/>
                        </a:rPr>
                        <a:t>Союзы и союзные</a:t>
                      </a:r>
                      <a:r>
                        <a:rPr lang="ru-RU" baseline="0" dirty="0" smtClean="0">
                          <a:latin typeface="Book Antiqua" pitchFamily="18" charset="0"/>
                        </a:rPr>
                        <a:t> слова </a:t>
                      </a:r>
                      <a:r>
                        <a:rPr lang="ru-RU" dirty="0" smtClean="0">
                          <a:latin typeface="Book Antiqua" pitchFamily="18" charset="0"/>
                        </a:rPr>
                        <a:t> (где, куда, откуда0</a:t>
                      </a:r>
                      <a:endParaRPr lang="ru-RU" dirty="0">
                        <a:latin typeface="Book Antiqu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Book Antiqua" pitchFamily="18" charset="0"/>
                        </a:rPr>
                        <a:t>Есть</a:t>
                      </a:r>
                      <a:r>
                        <a:rPr lang="ru-RU" baseline="0" dirty="0" smtClean="0">
                          <a:latin typeface="Book Antiqua" pitchFamily="18" charset="0"/>
                        </a:rPr>
                        <a:t> </a:t>
                      </a:r>
                      <a:endParaRPr lang="ru-RU" dirty="0">
                        <a:latin typeface="Book Antiqua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800" b="1" dirty="0" smtClean="0">
                <a:solidFill>
                  <a:srgbClr val="0033CC"/>
                </a:solidFill>
                <a:latin typeface="Book Antiqua" pitchFamily="18" charset="0"/>
              </a:rPr>
              <a:t>Сложноподчиненные предложения с </a:t>
            </a:r>
            <a:r>
              <a:rPr lang="ru-RU" sz="2800" b="1" dirty="0" smtClean="0">
                <a:solidFill>
                  <a:srgbClr val="0033CC"/>
                </a:solidFill>
                <a:latin typeface="Book Antiqua" pitchFamily="18" charset="0"/>
              </a:rPr>
              <a:t>придаточными </a:t>
            </a:r>
            <a:r>
              <a:rPr lang="ru-RU" sz="2800" b="1" dirty="0" smtClean="0">
                <a:solidFill>
                  <a:srgbClr val="0033CC"/>
                </a:solidFill>
                <a:latin typeface="Book Antiqua" pitchFamily="18" charset="0"/>
              </a:rPr>
              <a:t>обстоятельственными    (места)</a:t>
            </a:r>
            <a:endParaRPr lang="ru-RU" sz="2800" b="1" dirty="0" smtClean="0">
              <a:solidFill>
                <a:srgbClr val="0033CC"/>
              </a:solidFill>
              <a:latin typeface="Book Antiqua" pitchFamily="18" charset="0"/>
            </a:endParaRPr>
          </a:p>
        </p:txBody>
      </p:sp>
      <p:sp>
        <p:nvSpPr>
          <p:cNvPr id="4099" name="Содержимое 2"/>
          <p:cNvSpPr>
            <a:spLocks noGrp="1"/>
          </p:cNvSpPr>
          <p:nvPr>
            <p:ph idx="1"/>
          </p:nvPr>
        </p:nvSpPr>
        <p:spPr>
          <a:ln w="38100">
            <a:prstDash val="lgDashDot"/>
          </a:ln>
        </p:spPr>
        <p:txBody>
          <a:bodyPr/>
          <a:lstStyle/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r>
              <a:rPr lang="ru-RU" dirty="0" smtClean="0">
                <a:latin typeface="Book Antiqua" pitchFamily="18" charset="0"/>
              </a:rPr>
              <a:t>Медведь остановился </a:t>
            </a:r>
            <a:r>
              <a:rPr lang="ru-RU" b="1" dirty="0" smtClean="0">
                <a:solidFill>
                  <a:srgbClr val="0033CC"/>
                </a:solidFill>
                <a:latin typeface="Book Antiqua" pitchFamily="18" charset="0"/>
              </a:rPr>
              <a:t>там</a:t>
            </a:r>
            <a:r>
              <a:rPr lang="ru-RU" dirty="0" smtClean="0">
                <a:latin typeface="Book Antiqua" pitchFamily="18" charset="0"/>
              </a:rPr>
              <a:t>, </a:t>
            </a:r>
            <a:r>
              <a:rPr lang="ru-RU" b="1" dirty="0" smtClean="0">
                <a:latin typeface="Book Antiqua" pitchFamily="18" charset="0"/>
              </a:rPr>
              <a:t>где</a:t>
            </a:r>
            <a:r>
              <a:rPr lang="ru-RU" dirty="0" smtClean="0">
                <a:latin typeface="Book Antiqua" pitchFamily="18" charset="0"/>
              </a:rPr>
              <a:t> только что стоял лось. </a:t>
            </a:r>
            <a:endParaRPr lang="ru-RU" dirty="0" smtClean="0">
              <a:latin typeface="Book Antiqua" pitchFamily="18" charset="0"/>
            </a:endParaRPr>
          </a:p>
        </p:txBody>
      </p:sp>
      <p:sp>
        <p:nvSpPr>
          <p:cNvPr id="9" name="Умножение 8"/>
          <p:cNvSpPr/>
          <p:nvPr/>
        </p:nvSpPr>
        <p:spPr>
          <a:xfrm>
            <a:off x="2843808" y="2564904"/>
            <a:ext cx="266328" cy="288032"/>
          </a:xfrm>
          <a:prstGeom prst="mathMultipl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Выгнутая вверх стрелка 9"/>
          <p:cNvSpPr/>
          <p:nvPr/>
        </p:nvSpPr>
        <p:spPr>
          <a:xfrm>
            <a:off x="3059832" y="2276872"/>
            <a:ext cx="3240360" cy="288032"/>
          </a:xfrm>
          <a:prstGeom prst="curvedDownArrow">
            <a:avLst>
              <a:gd name="adj1" fmla="val 25000"/>
              <a:gd name="adj2" fmla="val 50000"/>
              <a:gd name="adj3" fmla="val 21641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4139952" y="1772816"/>
            <a:ext cx="32403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rgbClr val="0033CC"/>
                </a:solidFill>
                <a:latin typeface="Century" pitchFamily="18" charset="0"/>
              </a:rPr>
              <a:t>Где? </a:t>
            </a:r>
            <a:endParaRPr lang="ru-RU" sz="2000" b="1" dirty="0">
              <a:solidFill>
                <a:srgbClr val="0033CC"/>
              </a:solidFill>
              <a:latin typeface="Century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800" b="1" dirty="0" smtClean="0">
                <a:solidFill>
                  <a:srgbClr val="0033CC"/>
                </a:solidFill>
                <a:latin typeface="Book Antiqua" pitchFamily="18" charset="0"/>
              </a:rPr>
              <a:t>Сложноподчиненные предложения с придаточными обстоятельственными    (времени)</a:t>
            </a:r>
            <a:endParaRPr lang="ru-RU" sz="2800" dirty="0" smtClean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2651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/>
                <a:gridCol w="2057400"/>
                <a:gridCol w="2057400"/>
                <a:gridCol w="2057400"/>
              </a:tblGrid>
              <a:tr h="370840"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Book Antiqua" pitchFamily="18" charset="0"/>
                        </a:rPr>
                        <a:t>Что поясняет придаточное предложение?</a:t>
                      </a:r>
                      <a:endParaRPr lang="ru-RU" dirty="0">
                        <a:latin typeface="Book Antiqu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Book Antiqua" pitchFamily="18" charset="0"/>
                        </a:rPr>
                        <a:t>На какой вопрос отвечает придаточное</a:t>
                      </a:r>
                      <a:r>
                        <a:rPr lang="ru-RU" baseline="0" dirty="0" smtClean="0">
                          <a:latin typeface="Book Antiqua" pitchFamily="18" charset="0"/>
                        </a:rPr>
                        <a:t> предложение?</a:t>
                      </a:r>
                      <a:endParaRPr lang="ru-RU" dirty="0">
                        <a:latin typeface="Book Antiqu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Book Antiqua" pitchFamily="18" charset="0"/>
                        </a:rPr>
                        <a:t>Союзы и союзные слова, их значение</a:t>
                      </a:r>
                      <a:endParaRPr lang="ru-RU" dirty="0">
                        <a:latin typeface="Book Antiqu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Book Antiqua" pitchFamily="18" charset="0"/>
                        </a:rPr>
                        <a:t>Указательные слова</a:t>
                      </a:r>
                      <a:endParaRPr lang="ru-RU" dirty="0">
                        <a:latin typeface="Book Antiqua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Book Antiqua" pitchFamily="18" charset="0"/>
                        </a:rPr>
                        <a:t>Всю</a:t>
                      </a:r>
                      <a:r>
                        <a:rPr lang="ru-RU" baseline="0" dirty="0" smtClean="0">
                          <a:latin typeface="Book Antiqua" pitchFamily="18" charset="0"/>
                        </a:rPr>
                        <a:t> главную часть</a:t>
                      </a:r>
                      <a:endParaRPr lang="ru-RU" dirty="0">
                        <a:latin typeface="Book Antiqu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Book Antiqua" pitchFamily="18" charset="0"/>
                        </a:rPr>
                        <a:t>Когда?</a:t>
                      </a:r>
                      <a:endParaRPr lang="ru-RU" dirty="0">
                        <a:latin typeface="Book Antiqu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Book Antiqua" pitchFamily="18" charset="0"/>
                        </a:rPr>
                        <a:t>Союз (когда, пока, едва, лишь, только, как только, чуть и др.</a:t>
                      </a:r>
                      <a:endParaRPr lang="ru-RU" dirty="0">
                        <a:latin typeface="Book Antiqu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Book Antiqua" pitchFamily="18" charset="0"/>
                        </a:rPr>
                        <a:t>-</a:t>
                      </a:r>
                      <a:endParaRPr lang="ru-RU" dirty="0">
                        <a:latin typeface="Book Antiqua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800" b="1" dirty="0" smtClean="0">
                <a:solidFill>
                  <a:srgbClr val="0033CC"/>
                </a:solidFill>
                <a:latin typeface="Book Antiqua" pitchFamily="18" charset="0"/>
              </a:rPr>
              <a:t>Сложноподчиненные предложения с </a:t>
            </a:r>
            <a:r>
              <a:rPr lang="ru-RU" sz="2800" b="1" dirty="0" smtClean="0">
                <a:solidFill>
                  <a:srgbClr val="0033CC"/>
                </a:solidFill>
                <a:latin typeface="Book Antiqua" pitchFamily="18" charset="0"/>
              </a:rPr>
              <a:t>придаточными </a:t>
            </a:r>
            <a:r>
              <a:rPr lang="ru-RU" sz="2800" b="1" dirty="0" smtClean="0">
                <a:solidFill>
                  <a:srgbClr val="0033CC"/>
                </a:solidFill>
                <a:latin typeface="Book Antiqua" pitchFamily="18" charset="0"/>
              </a:rPr>
              <a:t>обстоятельственными    (времени)</a:t>
            </a:r>
            <a:endParaRPr lang="ru-RU" sz="2800" b="1" dirty="0" smtClean="0">
              <a:solidFill>
                <a:srgbClr val="0033CC"/>
              </a:solidFill>
              <a:latin typeface="Book Antiqua" pitchFamily="18" charset="0"/>
            </a:endParaRPr>
          </a:p>
        </p:txBody>
      </p:sp>
      <p:sp>
        <p:nvSpPr>
          <p:cNvPr id="4099" name="Содержимое 2"/>
          <p:cNvSpPr>
            <a:spLocks noGrp="1"/>
          </p:cNvSpPr>
          <p:nvPr>
            <p:ph idx="1"/>
          </p:nvPr>
        </p:nvSpPr>
        <p:spPr>
          <a:ln w="38100">
            <a:prstDash val="lgDashDot"/>
          </a:ln>
        </p:spPr>
        <p:txBody>
          <a:bodyPr/>
          <a:lstStyle/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r>
              <a:rPr lang="ru-RU" sz="2800" dirty="0" smtClean="0">
                <a:latin typeface="Book Antiqua" pitchFamily="18" charset="0"/>
              </a:rPr>
              <a:t>Алексей почувствовал себя по-настоящему здоровым, </a:t>
            </a:r>
            <a:r>
              <a:rPr lang="ru-RU" sz="2800" b="1" dirty="0" smtClean="0">
                <a:latin typeface="Book Antiqua" pitchFamily="18" charset="0"/>
              </a:rPr>
              <a:t>когда</a:t>
            </a:r>
            <a:r>
              <a:rPr lang="ru-RU" sz="2800" dirty="0" smtClean="0">
                <a:latin typeface="Book Antiqua" pitchFamily="18" charset="0"/>
              </a:rPr>
              <a:t> распустилась сирень. </a:t>
            </a:r>
            <a:endParaRPr lang="ru-RU" sz="2800" dirty="0" smtClean="0">
              <a:latin typeface="Book Antiqua" pitchFamily="18" charset="0"/>
            </a:endParaRPr>
          </a:p>
        </p:txBody>
      </p:sp>
      <p:sp>
        <p:nvSpPr>
          <p:cNvPr id="9" name="Умножение 8"/>
          <p:cNvSpPr/>
          <p:nvPr/>
        </p:nvSpPr>
        <p:spPr>
          <a:xfrm>
            <a:off x="2843808" y="2564904"/>
            <a:ext cx="266328" cy="288032"/>
          </a:xfrm>
          <a:prstGeom prst="mathMultipl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Выгнутая вверх стрелка 9"/>
          <p:cNvSpPr/>
          <p:nvPr/>
        </p:nvSpPr>
        <p:spPr>
          <a:xfrm>
            <a:off x="3059832" y="2276872"/>
            <a:ext cx="5400600" cy="360040"/>
          </a:xfrm>
          <a:prstGeom prst="curvedDownArrow">
            <a:avLst>
              <a:gd name="adj1" fmla="val 25000"/>
              <a:gd name="adj2" fmla="val 50000"/>
              <a:gd name="adj3" fmla="val 21641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5148064" y="1844824"/>
            <a:ext cx="32403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rgbClr val="0033CC"/>
                </a:solidFill>
                <a:latin typeface="Century" pitchFamily="18" charset="0"/>
              </a:rPr>
              <a:t>Когда? </a:t>
            </a:r>
            <a:endParaRPr lang="ru-RU" sz="2000" b="1" dirty="0">
              <a:solidFill>
                <a:srgbClr val="0033CC"/>
              </a:solidFill>
              <a:latin typeface="Century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800" b="1" dirty="0" smtClean="0">
                <a:solidFill>
                  <a:srgbClr val="0033CC"/>
                </a:solidFill>
                <a:latin typeface="Book Antiqua" pitchFamily="18" charset="0"/>
              </a:rPr>
              <a:t>Сложноподчиненные предложения с придаточными обстоятельственными    (условия)</a:t>
            </a:r>
            <a:endParaRPr lang="ru-RU" sz="2800" dirty="0" smtClean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2377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/>
                <a:gridCol w="2057400"/>
                <a:gridCol w="2057400"/>
                <a:gridCol w="2057400"/>
              </a:tblGrid>
              <a:tr h="370840"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Book Antiqua" pitchFamily="18" charset="0"/>
                        </a:rPr>
                        <a:t>Что поясняет придаточное предложение?</a:t>
                      </a:r>
                      <a:endParaRPr lang="ru-RU" dirty="0">
                        <a:latin typeface="Book Antiqu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Book Antiqua" pitchFamily="18" charset="0"/>
                        </a:rPr>
                        <a:t>На какой вопрос отвечает придаточное</a:t>
                      </a:r>
                      <a:r>
                        <a:rPr lang="ru-RU" baseline="0" dirty="0" smtClean="0">
                          <a:latin typeface="Book Antiqua" pitchFamily="18" charset="0"/>
                        </a:rPr>
                        <a:t> предложение?</a:t>
                      </a:r>
                      <a:endParaRPr lang="ru-RU" dirty="0">
                        <a:latin typeface="Book Antiqu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Book Antiqua" pitchFamily="18" charset="0"/>
                        </a:rPr>
                        <a:t>Союзы и союзные слова, их значение</a:t>
                      </a:r>
                      <a:endParaRPr lang="ru-RU" dirty="0">
                        <a:latin typeface="Book Antiqu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Book Antiqua" pitchFamily="18" charset="0"/>
                        </a:rPr>
                        <a:t>Указательные слова</a:t>
                      </a:r>
                      <a:endParaRPr lang="ru-RU" dirty="0">
                        <a:latin typeface="Book Antiqua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Book Antiqua" pitchFamily="18" charset="0"/>
                        </a:rPr>
                        <a:t>Всю</a:t>
                      </a:r>
                      <a:r>
                        <a:rPr lang="ru-RU" baseline="0" dirty="0" smtClean="0">
                          <a:latin typeface="Book Antiqua" pitchFamily="18" charset="0"/>
                        </a:rPr>
                        <a:t> главную часть</a:t>
                      </a:r>
                      <a:endParaRPr lang="ru-RU" dirty="0">
                        <a:latin typeface="Book Antiqu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Book Antiqua" pitchFamily="18" charset="0"/>
                        </a:rPr>
                        <a:t>При</a:t>
                      </a:r>
                      <a:r>
                        <a:rPr lang="ru-RU" baseline="0" dirty="0" smtClean="0">
                          <a:latin typeface="Book Antiqua" pitchFamily="18" charset="0"/>
                        </a:rPr>
                        <a:t> каком условии</a:t>
                      </a:r>
                      <a:r>
                        <a:rPr lang="ru-RU" dirty="0" smtClean="0">
                          <a:latin typeface="Book Antiqua" pitchFamily="18" charset="0"/>
                        </a:rPr>
                        <a:t>?</a:t>
                      </a:r>
                      <a:endParaRPr lang="ru-RU" dirty="0">
                        <a:latin typeface="Book Antiqu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Book Antiqua" pitchFamily="18" charset="0"/>
                        </a:rPr>
                        <a:t>Союз (если</a:t>
                      </a:r>
                      <a:r>
                        <a:rPr lang="ru-RU" baseline="0" dirty="0" smtClean="0">
                          <a:latin typeface="Book Antiqua" pitchFamily="18" charset="0"/>
                        </a:rPr>
                        <a:t> (</a:t>
                      </a:r>
                      <a:r>
                        <a:rPr lang="ru-RU" baseline="0" dirty="0" err="1" smtClean="0">
                          <a:latin typeface="Book Antiqua" pitchFamily="18" charset="0"/>
                        </a:rPr>
                        <a:t>если</a:t>
                      </a:r>
                      <a:r>
                        <a:rPr lang="ru-RU" baseline="0" dirty="0" smtClean="0">
                          <a:latin typeface="Book Antiqua" pitchFamily="18" charset="0"/>
                        </a:rPr>
                        <a:t> бы), когда, коль скоро, раз, ежели </a:t>
                      </a:r>
                      <a:r>
                        <a:rPr lang="ru-RU" dirty="0" smtClean="0">
                          <a:latin typeface="Book Antiqua" pitchFamily="18" charset="0"/>
                        </a:rPr>
                        <a:t>и др.</a:t>
                      </a:r>
                      <a:endParaRPr lang="ru-RU" dirty="0">
                        <a:latin typeface="Book Antiqu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Book Antiqua" pitchFamily="18" charset="0"/>
                        </a:rPr>
                        <a:t>-</a:t>
                      </a:r>
                      <a:endParaRPr lang="ru-RU" dirty="0">
                        <a:latin typeface="Book Antiqua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800" b="1" dirty="0" smtClean="0">
                <a:solidFill>
                  <a:srgbClr val="0033CC"/>
                </a:solidFill>
                <a:latin typeface="Book Antiqua" pitchFamily="18" charset="0"/>
              </a:rPr>
              <a:t>Сложноподчиненные предложения с </a:t>
            </a:r>
            <a:r>
              <a:rPr lang="ru-RU" sz="2800" b="1" dirty="0" smtClean="0">
                <a:solidFill>
                  <a:srgbClr val="0033CC"/>
                </a:solidFill>
                <a:latin typeface="Book Antiqua" pitchFamily="18" charset="0"/>
              </a:rPr>
              <a:t>придаточными </a:t>
            </a:r>
            <a:r>
              <a:rPr lang="ru-RU" sz="2800" b="1" dirty="0" smtClean="0">
                <a:solidFill>
                  <a:srgbClr val="0033CC"/>
                </a:solidFill>
                <a:latin typeface="Book Antiqua" pitchFamily="18" charset="0"/>
              </a:rPr>
              <a:t>обстоятельственными    (времени)</a:t>
            </a:r>
            <a:endParaRPr lang="ru-RU" sz="2800" b="1" dirty="0" smtClean="0">
              <a:solidFill>
                <a:srgbClr val="0033CC"/>
              </a:solidFill>
              <a:latin typeface="Book Antiqua" pitchFamily="18" charset="0"/>
            </a:endParaRPr>
          </a:p>
        </p:txBody>
      </p:sp>
      <p:sp>
        <p:nvSpPr>
          <p:cNvPr id="4099" name="Содержимое 2"/>
          <p:cNvSpPr>
            <a:spLocks noGrp="1"/>
          </p:cNvSpPr>
          <p:nvPr>
            <p:ph idx="1"/>
          </p:nvPr>
        </p:nvSpPr>
        <p:spPr>
          <a:ln w="38100">
            <a:prstDash val="lgDashDot"/>
          </a:ln>
        </p:spPr>
        <p:txBody>
          <a:bodyPr/>
          <a:lstStyle/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r>
              <a:rPr lang="ru-RU" sz="2800" b="1" dirty="0" smtClean="0">
                <a:latin typeface="Book Antiqua" pitchFamily="18" charset="0"/>
              </a:rPr>
              <a:t>Если</a:t>
            </a:r>
            <a:r>
              <a:rPr lang="ru-RU" sz="2800" dirty="0" smtClean="0">
                <a:latin typeface="Book Antiqua" pitchFamily="18" charset="0"/>
              </a:rPr>
              <a:t> не знаешь горького, не узнаешь и сладкого. </a:t>
            </a:r>
            <a:endParaRPr lang="ru-RU" sz="2800" dirty="0" smtClean="0">
              <a:latin typeface="Book Antiqua" pitchFamily="18" charset="0"/>
            </a:endParaRPr>
          </a:p>
        </p:txBody>
      </p:sp>
      <p:sp>
        <p:nvSpPr>
          <p:cNvPr id="9" name="Умножение 8"/>
          <p:cNvSpPr/>
          <p:nvPr/>
        </p:nvSpPr>
        <p:spPr>
          <a:xfrm>
            <a:off x="6588224" y="2636912"/>
            <a:ext cx="266328" cy="288032"/>
          </a:xfrm>
          <a:prstGeom prst="mathMultipl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Выгнутая вверх стрелка 9"/>
          <p:cNvSpPr/>
          <p:nvPr/>
        </p:nvSpPr>
        <p:spPr>
          <a:xfrm>
            <a:off x="1403648" y="2348880"/>
            <a:ext cx="5400600" cy="360040"/>
          </a:xfrm>
          <a:prstGeom prst="curvedDownArrow">
            <a:avLst>
              <a:gd name="adj1" fmla="val 25000"/>
              <a:gd name="adj2" fmla="val 41890"/>
              <a:gd name="adj3" fmla="val 4986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3203848" y="1844824"/>
            <a:ext cx="51845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rgbClr val="0033CC"/>
                </a:solidFill>
                <a:latin typeface="Century" pitchFamily="18" charset="0"/>
              </a:rPr>
              <a:t>При каком условии?</a:t>
            </a:r>
            <a:endParaRPr lang="ru-RU" sz="2000" b="1" dirty="0">
              <a:solidFill>
                <a:srgbClr val="0033CC"/>
              </a:solidFill>
              <a:latin typeface="Century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800" b="1" dirty="0" smtClean="0">
                <a:solidFill>
                  <a:srgbClr val="0033CC"/>
                </a:solidFill>
                <a:latin typeface="Book Antiqua" pitchFamily="18" charset="0"/>
              </a:rPr>
              <a:t>Сложноподчиненные предложения с придаточными обстоятельственными    (причины)</a:t>
            </a:r>
            <a:endParaRPr lang="ru-RU" sz="2800" dirty="0" smtClean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2377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/>
                <a:gridCol w="2057400"/>
                <a:gridCol w="2057400"/>
                <a:gridCol w="2057400"/>
              </a:tblGrid>
              <a:tr h="370840"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Book Antiqua" pitchFamily="18" charset="0"/>
                        </a:rPr>
                        <a:t>Что поясняет придаточное предложение?</a:t>
                      </a:r>
                      <a:endParaRPr lang="ru-RU" dirty="0">
                        <a:latin typeface="Book Antiqu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Book Antiqua" pitchFamily="18" charset="0"/>
                        </a:rPr>
                        <a:t>На какой вопрос отвечает придаточное</a:t>
                      </a:r>
                      <a:r>
                        <a:rPr lang="ru-RU" baseline="0" dirty="0" smtClean="0">
                          <a:latin typeface="Book Antiqua" pitchFamily="18" charset="0"/>
                        </a:rPr>
                        <a:t> предложение?</a:t>
                      </a:r>
                      <a:endParaRPr lang="ru-RU" dirty="0">
                        <a:latin typeface="Book Antiqu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Book Antiqua" pitchFamily="18" charset="0"/>
                        </a:rPr>
                        <a:t>Союзы и союзные слова, их значение</a:t>
                      </a:r>
                      <a:endParaRPr lang="ru-RU" dirty="0">
                        <a:latin typeface="Book Antiqu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Book Antiqua" pitchFamily="18" charset="0"/>
                        </a:rPr>
                        <a:t>Указательные слова</a:t>
                      </a:r>
                      <a:endParaRPr lang="ru-RU" dirty="0">
                        <a:latin typeface="Book Antiqua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Book Antiqua" pitchFamily="18" charset="0"/>
                        </a:rPr>
                        <a:t>Всю</a:t>
                      </a:r>
                      <a:r>
                        <a:rPr lang="ru-RU" baseline="0" dirty="0" smtClean="0">
                          <a:latin typeface="Book Antiqua" pitchFamily="18" charset="0"/>
                        </a:rPr>
                        <a:t> главную часть</a:t>
                      </a:r>
                      <a:endParaRPr lang="ru-RU" dirty="0">
                        <a:latin typeface="Book Antiqu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Book Antiqua" pitchFamily="18" charset="0"/>
                        </a:rPr>
                        <a:t>Почему?</a:t>
                      </a:r>
                      <a:r>
                        <a:rPr lang="ru-RU" baseline="0" dirty="0" smtClean="0">
                          <a:latin typeface="Book Antiqua" pitchFamily="18" charset="0"/>
                        </a:rPr>
                        <a:t> Отчего</a:t>
                      </a:r>
                      <a:r>
                        <a:rPr lang="ru-RU" dirty="0" smtClean="0">
                          <a:latin typeface="Book Antiqua" pitchFamily="18" charset="0"/>
                        </a:rPr>
                        <a:t>? По какой причине?</a:t>
                      </a:r>
                      <a:endParaRPr lang="ru-RU" dirty="0">
                        <a:latin typeface="Book Antiqu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Book Antiqua" pitchFamily="18" charset="0"/>
                        </a:rPr>
                        <a:t>Союз (потому</a:t>
                      </a:r>
                      <a:r>
                        <a:rPr lang="ru-RU" baseline="0" dirty="0" smtClean="0">
                          <a:latin typeface="Book Antiqua" pitchFamily="18" charset="0"/>
                        </a:rPr>
                        <a:t> что, оттого что, так как, ибо и др.)</a:t>
                      </a:r>
                      <a:endParaRPr lang="ru-RU" dirty="0">
                        <a:latin typeface="Book Antiqu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Book Antiqua" pitchFamily="18" charset="0"/>
                        </a:rPr>
                        <a:t>-</a:t>
                      </a:r>
                      <a:endParaRPr lang="ru-RU" dirty="0">
                        <a:latin typeface="Book Antiqua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800" b="1" dirty="0" smtClean="0">
                <a:solidFill>
                  <a:srgbClr val="0033CC"/>
                </a:solidFill>
                <a:latin typeface="Book Antiqua" pitchFamily="18" charset="0"/>
              </a:rPr>
              <a:t>Сложноподчиненные предложения с </a:t>
            </a:r>
            <a:r>
              <a:rPr lang="ru-RU" sz="2800" b="1" dirty="0" smtClean="0">
                <a:solidFill>
                  <a:srgbClr val="0033CC"/>
                </a:solidFill>
                <a:latin typeface="Book Antiqua" pitchFamily="18" charset="0"/>
              </a:rPr>
              <a:t>придаточными </a:t>
            </a:r>
            <a:r>
              <a:rPr lang="ru-RU" sz="2800" b="1" dirty="0" smtClean="0">
                <a:solidFill>
                  <a:srgbClr val="0033CC"/>
                </a:solidFill>
                <a:latin typeface="Book Antiqua" pitchFamily="18" charset="0"/>
              </a:rPr>
              <a:t>обстоятельственными    (причины)</a:t>
            </a:r>
            <a:endParaRPr lang="ru-RU" sz="2800" b="1" dirty="0" smtClean="0">
              <a:solidFill>
                <a:srgbClr val="0033CC"/>
              </a:solidFill>
              <a:latin typeface="Book Antiqua" pitchFamily="18" charset="0"/>
            </a:endParaRPr>
          </a:p>
        </p:txBody>
      </p:sp>
      <p:sp>
        <p:nvSpPr>
          <p:cNvPr id="4099" name="Содержимое 2"/>
          <p:cNvSpPr>
            <a:spLocks noGrp="1"/>
          </p:cNvSpPr>
          <p:nvPr>
            <p:ph idx="1"/>
          </p:nvPr>
        </p:nvSpPr>
        <p:spPr>
          <a:ln w="38100">
            <a:prstDash val="lgDashDot"/>
          </a:ln>
        </p:spPr>
        <p:txBody>
          <a:bodyPr/>
          <a:lstStyle/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r>
              <a:rPr lang="ru-RU" sz="2800" dirty="0" smtClean="0">
                <a:latin typeface="Book Antiqua" pitchFamily="18" charset="0"/>
              </a:rPr>
              <a:t>Я не удивился его поступку, </a:t>
            </a:r>
            <a:r>
              <a:rPr lang="ru-RU" sz="2800" b="1" dirty="0" smtClean="0">
                <a:latin typeface="Book Antiqua" pitchFamily="18" charset="0"/>
              </a:rPr>
              <a:t>потому что </a:t>
            </a:r>
            <a:r>
              <a:rPr lang="ru-RU" sz="2800" dirty="0" smtClean="0">
                <a:latin typeface="Book Antiqua" pitchFamily="18" charset="0"/>
              </a:rPr>
              <a:t>знал его характер. </a:t>
            </a:r>
            <a:endParaRPr lang="ru-RU" sz="2800" dirty="0" smtClean="0">
              <a:latin typeface="Book Antiqua" pitchFamily="18" charset="0"/>
            </a:endParaRPr>
          </a:p>
        </p:txBody>
      </p:sp>
      <p:sp>
        <p:nvSpPr>
          <p:cNvPr id="9" name="Умножение 8"/>
          <p:cNvSpPr/>
          <p:nvPr/>
        </p:nvSpPr>
        <p:spPr>
          <a:xfrm>
            <a:off x="2987824" y="2636912"/>
            <a:ext cx="266328" cy="288032"/>
          </a:xfrm>
          <a:prstGeom prst="mathMultipl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Выгнутая вверх стрелка 9"/>
          <p:cNvSpPr/>
          <p:nvPr/>
        </p:nvSpPr>
        <p:spPr>
          <a:xfrm>
            <a:off x="3275856" y="2420888"/>
            <a:ext cx="4464496" cy="288032"/>
          </a:xfrm>
          <a:prstGeom prst="curvedDownArrow">
            <a:avLst>
              <a:gd name="adj1" fmla="val 25000"/>
              <a:gd name="adj2" fmla="val 41890"/>
              <a:gd name="adj3" fmla="val 4986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4572000" y="1916832"/>
            <a:ext cx="1800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rgbClr val="0033CC"/>
                </a:solidFill>
                <a:latin typeface="Century" pitchFamily="18" charset="0"/>
              </a:rPr>
              <a:t>Почему?</a:t>
            </a:r>
            <a:endParaRPr lang="ru-RU" sz="2000" b="1" dirty="0">
              <a:solidFill>
                <a:srgbClr val="0033CC"/>
              </a:solidFill>
              <a:latin typeface="Century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800" b="1" dirty="0" smtClean="0">
                <a:solidFill>
                  <a:srgbClr val="0033CC"/>
                </a:solidFill>
                <a:latin typeface="Book Antiqua" pitchFamily="18" charset="0"/>
              </a:rPr>
              <a:t>Сложноподчиненные предложения с придаточными обстоятельственными    (цели)</a:t>
            </a:r>
            <a:endParaRPr lang="ru-RU" sz="2800" dirty="0" smtClean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2103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/>
                <a:gridCol w="2057400"/>
                <a:gridCol w="2057400"/>
                <a:gridCol w="2057400"/>
              </a:tblGrid>
              <a:tr h="370840"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Book Antiqua" pitchFamily="18" charset="0"/>
                        </a:rPr>
                        <a:t>Что поясняет придаточное предложение?</a:t>
                      </a:r>
                      <a:endParaRPr lang="ru-RU" dirty="0">
                        <a:latin typeface="Book Antiqu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Book Antiqua" pitchFamily="18" charset="0"/>
                        </a:rPr>
                        <a:t>На какой вопрос отвечает придаточное</a:t>
                      </a:r>
                      <a:r>
                        <a:rPr lang="ru-RU" baseline="0" dirty="0" smtClean="0">
                          <a:latin typeface="Book Antiqua" pitchFamily="18" charset="0"/>
                        </a:rPr>
                        <a:t> предложение?</a:t>
                      </a:r>
                      <a:endParaRPr lang="ru-RU" dirty="0">
                        <a:latin typeface="Book Antiqu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Book Antiqua" pitchFamily="18" charset="0"/>
                        </a:rPr>
                        <a:t>Союзы и союзные слова, их значение</a:t>
                      </a:r>
                      <a:endParaRPr lang="ru-RU" dirty="0">
                        <a:latin typeface="Book Antiqu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Book Antiqua" pitchFamily="18" charset="0"/>
                        </a:rPr>
                        <a:t>Указательные слова</a:t>
                      </a:r>
                      <a:endParaRPr lang="ru-RU" dirty="0">
                        <a:latin typeface="Book Antiqua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Book Antiqua" pitchFamily="18" charset="0"/>
                        </a:rPr>
                        <a:t>Всю</a:t>
                      </a:r>
                      <a:r>
                        <a:rPr lang="ru-RU" baseline="0" dirty="0" smtClean="0">
                          <a:latin typeface="Book Antiqua" pitchFamily="18" charset="0"/>
                        </a:rPr>
                        <a:t> главную часть</a:t>
                      </a:r>
                      <a:endParaRPr lang="ru-RU" dirty="0">
                        <a:latin typeface="Book Antiqu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Book Antiqua" pitchFamily="18" charset="0"/>
                        </a:rPr>
                        <a:t>Зачем? С какой целью?</a:t>
                      </a:r>
                      <a:r>
                        <a:rPr lang="ru-RU" baseline="0" dirty="0" smtClean="0">
                          <a:latin typeface="Book Antiqua" pitchFamily="18" charset="0"/>
                        </a:rPr>
                        <a:t> </a:t>
                      </a:r>
                      <a:endParaRPr lang="ru-RU" dirty="0">
                        <a:latin typeface="Book Antiqu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Book Antiqua" pitchFamily="18" charset="0"/>
                        </a:rPr>
                        <a:t>Союз (чтобы,</a:t>
                      </a:r>
                      <a:r>
                        <a:rPr lang="ru-RU" baseline="0" dirty="0" smtClean="0">
                          <a:latin typeface="Book Antiqua" pitchFamily="18" charset="0"/>
                        </a:rPr>
                        <a:t> для того чтобы, с тем чтобы)</a:t>
                      </a:r>
                      <a:endParaRPr lang="ru-RU" dirty="0">
                        <a:latin typeface="Book Antiqu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Book Antiqua" pitchFamily="18" charset="0"/>
                        </a:rPr>
                        <a:t>-</a:t>
                      </a:r>
                      <a:endParaRPr lang="ru-RU" dirty="0">
                        <a:latin typeface="Book Antiqua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800" b="1" dirty="0" smtClean="0">
                <a:solidFill>
                  <a:srgbClr val="0033CC"/>
                </a:solidFill>
                <a:latin typeface="Book Antiqua" pitchFamily="18" charset="0"/>
              </a:rPr>
              <a:t>Сложноподчиненные предложения с </a:t>
            </a:r>
            <a:r>
              <a:rPr lang="ru-RU" sz="2800" b="1" dirty="0" smtClean="0">
                <a:solidFill>
                  <a:srgbClr val="0033CC"/>
                </a:solidFill>
                <a:latin typeface="Book Antiqua" pitchFamily="18" charset="0"/>
              </a:rPr>
              <a:t>придаточными </a:t>
            </a:r>
            <a:r>
              <a:rPr lang="ru-RU" sz="2800" b="1" dirty="0" smtClean="0">
                <a:solidFill>
                  <a:srgbClr val="0033CC"/>
                </a:solidFill>
                <a:latin typeface="Book Antiqua" pitchFamily="18" charset="0"/>
              </a:rPr>
              <a:t>обстоятельственными    (цели)</a:t>
            </a:r>
            <a:endParaRPr lang="ru-RU" sz="2800" b="1" dirty="0" smtClean="0">
              <a:solidFill>
                <a:srgbClr val="0033CC"/>
              </a:solidFill>
              <a:latin typeface="Book Antiqua" pitchFamily="18" charset="0"/>
            </a:endParaRPr>
          </a:p>
        </p:txBody>
      </p:sp>
      <p:sp>
        <p:nvSpPr>
          <p:cNvPr id="4099" name="Содержимое 2"/>
          <p:cNvSpPr>
            <a:spLocks noGrp="1"/>
          </p:cNvSpPr>
          <p:nvPr>
            <p:ph idx="1"/>
          </p:nvPr>
        </p:nvSpPr>
        <p:spPr>
          <a:ln w="38100">
            <a:prstDash val="lgDashDot"/>
          </a:ln>
        </p:spPr>
        <p:txBody>
          <a:bodyPr/>
          <a:lstStyle/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r>
              <a:rPr lang="ru-RU" sz="2800" dirty="0" smtClean="0">
                <a:latin typeface="Book Antiqua" pitchFamily="18" charset="0"/>
              </a:rPr>
              <a:t>Я строго рассчитал время, </a:t>
            </a:r>
            <a:r>
              <a:rPr lang="ru-RU" sz="2800" b="1" dirty="0" smtClean="0">
                <a:latin typeface="Book Antiqua" pitchFamily="18" charset="0"/>
              </a:rPr>
              <a:t>чтобы</a:t>
            </a:r>
            <a:r>
              <a:rPr lang="ru-RU" sz="2800" dirty="0" smtClean="0">
                <a:latin typeface="Book Antiqua" pitchFamily="18" charset="0"/>
              </a:rPr>
              <a:t> успеть на лекцию. </a:t>
            </a:r>
            <a:endParaRPr lang="ru-RU" sz="2800" dirty="0" smtClean="0">
              <a:latin typeface="Book Antiqua" pitchFamily="18" charset="0"/>
            </a:endParaRPr>
          </a:p>
        </p:txBody>
      </p:sp>
      <p:sp>
        <p:nvSpPr>
          <p:cNvPr id="9" name="Умножение 8"/>
          <p:cNvSpPr/>
          <p:nvPr/>
        </p:nvSpPr>
        <p:spPr>
          <a:xfrm>
            <a:off x="2987824" y="2636912"/>
            <a:ext cx="266328" cy="288032"/>
          </a:xfrm>
          <a:prstGeom prst="mathMultipl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Выгнутая вверх стрелка 9"/>
          <p:cNvSpPr/>
          <p:nvPr/>
        </p:nvSpPr>
        <p:spPr>
          <a:xfrm>
            <a:off x="3275856" y="2420888"/>
            <a:ext cx="4464496" cy="288032"/>
          </a:xfrm>
          <a:prstGeom prst="curvedDownArrow">
            <a:avLst>
              <a:gd name="adj1" fmla="val 25000"/>
              <a:gd name="adj2" fmla="val 41890"/>
              <a:gd name="adj3" fmla="val 4986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4427984" y="1988840"/>
            <a:ext cx="23042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rgbClr val="0033CC"/>
                </a:solidFill>
                <a:latin typeface="Century" pitchFamily="18" charset="0"/>
              </a:rPr>
              <a:t>С какой целью?</a:t>
            </a:r>
            <a:endParaRPr lang="ru-RU" sz="2000" b="1" dirty="0">
              <a:solidFill>
                <a:srgbClr val="0033CC"/>
              </a:solidFill>
              <a:latin typeface="Century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800" b="1" dirty="0" smtClean="0">
                <a:solidFill>
                  <a:srgbClr val="0033CC"/>
                </a:solidFill>
                <a:latin typeface="Book Antiqua" pitchFamily="18" charset="0"/>
              </a:rPr>
              <a:t>Сложноподчиненные предложения с придаточными обстоятельственными    (</a:t>
            </a:r>
            <a:r>
              <a:rPr lang="ru-RU" sz="2800" b="1" dirty="0" smtClean="0">
                <a:solidFill>
                  <a:srgbClr val="0033CC"/>
                </a:solidFill>
                <a:latin typeface="Book Antiqua" pitchFamily="18" charset="0"/>
              </a:rPr>
              <a:t>уступительные</a:t>
            </a:r>
            <a:r>
              <a:rPr lang="ru-RU" sz="2800" b="1" dirty="0" smtClean="0">
                <a:solidFill>
                  <a:srgbClr val="0033CC"/>
                </a:solidFill>
                <a:latin typeface="Book Antiqua" pitchFamily="18" charset="0"/>
              </a:rPr>
              <a:t>)</a:t>
            </a:r>
            <a:endParaRPr lang="ru-RU" sz="2800" dirty="0" smtClean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3200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/>
                <a:gridCol w="2057400"/>
                <a:gridCol w="2057400"/>
                <a:gridCol w="2057400"/>
              </a:tblGrid>
              <a:tr h="370840"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Book Antiqua" pitchFamily="18" charset="0"/>
                        </a:rPr>
                        <a:t>Что поясняет придаточное предложение?</a:t>
                      </a:r>
                      <a:endParaRPr lang="ru-RU" dirty="0">
                        <a:latin typeface="Book Antiqu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Book Antiqua" pitchFamily="18" charset="0"/>
                        </a:rPr>
                        <a:t>На какой вопрос отвечает придаточное</a:t>
                      </a:r>
                      <a:r>
                        <a:rPr lang="ru-RU" baseline="0" dirty="0" smtClean="0">
                          <a:latin typeface="Book Antiqua" pitchFamily="18" charset="0"/>
                        </a:rPr>
                        <a:t> предложение?</a:t>
                      </a:r>
                      <a:endParaRPr lang="ru-RU" dirty="0">
                        <a:latin typeface="Book Antiqu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Book Antiqua" pitchFamily="18" charset="0"/>
                        </a:rPr>
                        <a:t>Союзы и союзные слова, их значение</a:t>
                      </a:r>
                      <a:endParaRPr lang="ru-RU" dirty="0">
                        <a:latin typeface="Book Antiqu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Book Antiqua" pitchFamily="18" charset="0"/>
                        </a:rPr>
                        <a:t>Указательные слова</a:t>
                      </a:r>
                      <a:endParaRPr lang="ru-RU" dirty="0">
                        <a:latin typeface="Book Antiqua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Book Antiqua" pitchFamily="18" charset="0"/>
                        </a:rPr>
                        <a:t>Всю</a:t>
                      </a:r>
                      <a:r>
                        <a:rPr lang="ru-RU" baseline="0" dirty="0" smtClean="0">
                          <a:latin typeface="Book Antiqua" pitchFamily="18" charset="0"/>
                        </a:rPr>
                        <a:t> главную часть</a:t>
                      </a:r>
                      <a:endParaRPr lang="ru-RU" dirty="0">
                        <a:latin typeface="Book Antiqu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Book Antiqua" pitchFamily="18" charset="0"/>
                        </a:rPr>
                        <a:t>Несмотря</a:t>
                      </a:r>
                      <a:r>
                        <a:rPr lang="ru-RU" baseline="0" dirty="0" smtClean="0">
                          <a:latin typeface="Book Antiqua" pitchFamily="18" charset="0"/>
                        </a:rPr>
                        <a:t> на что?</a:t>
                      </a:r>
                      <a:endParaRPr lang="ru-RU" dirty="0">
                        <a:latin typeface="Book Antiqu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Book Antiqua" pitchFamily="18" charset="0"/>
                        </a:rPr>
                        <a:t>Союзы (хотя (хоть), несмотря на то что,</a:t>
                      </a:r>
                      <a:r>
                        <a:rPr lang="ru-RU" baseline="0" dirty="0" smtClean="0">
                          <a:latin typeface="Book Antiqua" pitchFamily="18" charset="0"/>
                        </a:rPr>
                        <a:t> пускай (пусть) и др.);</a:t>
                      </a:r>
                    </a:p>
                    <a:p>
                      <a:r>
                        <a:rPr lang="ru-RU" baseline="0" dirty="0" smtClean="0">
                          <a:latin typeface="Book Antiqua" pitchFamily="18" charset="0"/>
                        </a:rPr>
                        <a:t>Союзные слова (как, сколько + частица ни)</a:t>
                      </a:r>
                      <a:endParaRPr lang="ru-RU" dirty="0">
                        <a:latin typeface="Book Antiqu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Book Antiqua" pitchFamily="18" charset="0"/>
                        </a:rPr>
                        <a:t>-</a:t>
                      </a:r>
                      <a:endParaRPr lang="ru-RU" dirty="0">
                        <a:latin typeface="Book Antiqua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800" b="1" dirty="0" smtClean="0">
                <a:solidFill>
                  <a:srgbClr val="0033CC"/>
                </a:solidFill>
                <a:latin typeface="Book Antiqua" pitchFamily="18" charset="0"/>
              </a:rPr>
              <a:t>Сложноподчиненные предложения с </a:t>
            </a:r>
            <a:r>
              <a:rPr lang="ru-RU" sz="2800" b="1" dirty="0" smtClean="0">
                <a:solidFill>
                  <a:srgbClr val="0033CC"/>
                </a:solidFill>
                <a:latin typeface="Book Antiqua" pitchFamily="18" charset="0"/>
              </a:rPr>
              <a:t>придаточными </a:t>
            </a:r>
            <a:r>
              <a:rPr lang="ru-RU" sz="2800" b="1" dirty="0" smtClean="0">
                <a:solidFill>
                  <a:srgbClr val="0033CC"/>
                </a:solidFill>
                <a:latin typeface="Book Antiqua" pitchFamily="18" charset="0"/>
              </a:rPr>
              <a:t>обстоятельственными    (уступительные)</a:t>
            </a:r>
            <a:endParaRPr lang="ru-RU" sz="2800" b="1" dirty="0" smtClean="0">
              <a:solidFill>
                <a:srgbClr val="0033CC"/>
              </a:solidFill>
              <a:latin typeface="Book Antiqua" pitchFamily="18" charset="0"/>
            </a:endParaRPr>
          </a:p>
        </p:txBody>
      </p:sp>
      <p:sp>
        <p:nvSpPr>
          <p:cNvPr id="4099" name="Содержимое 2"/>
          <p:cNvSpPr>
            <a:spLocks noGrp="1"/>
          </p:cNvSpPr>
          <p:nvPr>
            <p:ph idx="1"/>
          </p:nvPr>
        </p:nvSpPr>
        <p:spPr>
          <a:ln w="38100">
            <a:prstDash val="lgDashDot"/>
          </a:ln>
        </p:spPr>
        <p:txBody>
          <a:bodyPr/>
          <a:lstStyle/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r>
              <a:rPr lang="ru-RU" sz="2800" dirty="0" smtClean="0">
                <a:latin typeface="Book Antiqua" pitchFamily="18" charset="0"/>
              </a:rPr>
              <a:t>Хороши летние туманные дни, </a:t>
            </a:r>
            <a:r>
              <a:rPr lang="ru-RU" sz="2800" b="1" dirty="0" smtClean="0">
                <a:latin typeface="Book Antiqua" pitchFamily="18" charset="0"/>
              </a:rPr>
              <a:t>хотя</a:t>
            </a:r>
            <a:r>
              <a:rPr lang="ru-RU" sz="2800" dirty="0" smtClean="0">
                <a:latin typeface="Book Antiqua" pitchFamily="18" charset="0"/>
              </a:rPr>
              <a:t> охотники их не любят. </a:t>
            </a:r>
            <a:endParaRPr lang="ru-RU" sz="2800" dirty="0" smtClean="0">
              <a:latin typeface="Book Antiqua" pitchFamily="18" charset="0"/>
            </a:endParaRPr>
          </a:p>
        </p:txBody>
      </p:sp>
      <p:sp>
        <p:nvSpPr>
          <p:cNvPr id="9" name="Умножение 8"/>
          <p:cNvSpPr/>
          <p:nvPr/>
        </p:nvSpPr>
        <p:spPr>
          <a:xfrm>
            <a:off x="2987824" y="2636912"/>
            <a:ext cx="266328" cy="288032"/>
          </a:xfrm>
          <a:prstGeom prst="mathMultipl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Выгнутая вверх стрелка 9"/>
          <p:cNvSpPr/>
          <p:nvPr/>
        </p:nvSpPr>
        <p:spPr>
          <a:xfrm>
            <a:off x="3275856" y="2420888"/>
            <a:ext cx="4464496" cy="288032"/>
          </a:xfrm>
          <a:prstGeom prst="curvedDownArrow">
            <a:avLst>
              <a:gd name="adj1" fmla="val 25000"/>
              <a:gd name="adj2" fmla="val 41890"/>
              <a:gd name="adj3" fmla="val 4986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3995936" y="1988840"/>
            <a:ext cx="31683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rgbClr val="0033CC"/>
                </a:solidFill>
                <a:latin typeface="Century" pitchFamily="18" charset="0"/>
              </a:rPr>
              <a:t>Несмотря на что?</a:t>
            </a:r>
            <a:endParaRPr lang="ru-RU" sz="2000" b="1" dirty="0">
              <a:solidFill>
                <a:srgbClr val="0033CC"/>
              </a:solidFill>
              <a:latin typeface="Century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800" b="1" dirty="0" smtClean="0">
                <a:solidFill>
                  <a:srgbClr val="0033CC"/>
                </a:solidFill>
                <a:latin typeface="Book Antiqua" pitchFamily="18" charset="0"/>
              </a:rPr>
              <a:t>Сложноподчиненные предложения с придаточными обстоятельственными    (присоединительные)</a:t>
            </a:r>
            <a:endParaRPr lang="ru-RU" sz="2800" dirty="0" smtClean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2377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/>
                <a:gridCol w="2057400"/>
                <a:gridCol w="2057400"/>
                <a:gridCol w="2057400"/>
              </a:tblGrid>
              <a:tr h="370840"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Book Antiqua" pitchFamily="18" charset="0"/>
                        </a:rPr>
                        <a:t>Что поясняет придаточное предложение?</a:t>
                      </a:r>
                      <a:endParaRPr lang="ru-RU" dirty="0">
                        <a:latin typeface="Book Antiqu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Book Antiqua" pitchFamily="18" charset="0"/>
                        </a:rPr>
                        <a:t>На какой вопрос отвечает придаточное</a:t>
                      </a:r>
                      <a:r>
                        <a:rPr lang="ru-RU" baseline="0" dirty="0" smtClean="0">
                          <a:latin typeface="Book Antiqua" pitchFamily="18" charset="0"/>
                        </a:rPr>
                        <a:t> предложение?</a:t>
                      </a:r>
                      <a:endParaRPr lang="ru-RU" dirty="0">
                        <a:latin typeface="Book Antiqu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Book Antiqua" pitchFamily="18" charset="0"/>
                        </a:rPr>
                        <a:t>Союзы и союзные слова, их значение</a:t>
                      </a:r>
                      <a:endParaRPr lang="ru-RU" dirty="0">
                        <a:latin typeface="Book Antiqu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Book Antiqua" pitchFamily="18" charset="0"/>
                        </a:rPr>
                        <a:t>Указательные слова</a:t>
                      </a:r>
                      <a:endParaRPr lang="ru-RU" dirty="0">
                        <a:latin typeface="Book Antiqua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Book Antiqua" pitchFamily="18" charset="0"/>
                        </a:rPr>
                        <a:t>Всю</a:t>
                      </a:r>
                      <a:r>
                        <a:rPr lang="ru-RU" baseline="0" dirty="0" smtClean="0">
                          <a:latin typeface="Book Antiqua" pitchFamily="18" charset="0"/>
                        </a:rPr>
                        <a:t> главную часть</a:t>
                      </a:r>
                      <a:endParaRPr lang="ru-RU" dirty="0">
                        <a:latin typeface="Book Antiqu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Book Antiqua" pitchFamily="18" charset="0"/>
                        </a:rPr>
                        <a:t>-</a:t>
                      </a:r>
                      <a:endParaRPr lang="ru-RU" dirty="0">
                        <a:latin typeface="Book Antiqu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aseline="0" dirty="0" smtClean="0">
                          <a:latin typeface="Book Antiqua" pitchFamily="18" charset="0"/>
                        </a:rPr>
                        <a:t>Союзные слова (что, отчего, зачем, почему,  вследствие чего))</a:t>
                      </a:r>
                      <a:endParaRPr lang="ru-RU" dirty="0">
                        <a:latin typeface="Book Antiqu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Book Antiqua" pitchFamily="18" charset="0"/>
                        </a:rPr>
                        <a:t>-</a:t>
                      </a:r>
                      <a:endParaRPr lang="ru-RU" dirty="0">
                        <a:latin typeface="Book Antiqua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800" b="1" dirty="0" smtClean="0">
                <a:solidFill>
                  <a:srgbClr val="0033CC"/>
                </a:solidFill>
                <a:latin typeface="Book Antiqua" pitchFamily="18" charset="0"/>
              </a:rPr>
              <a:t>Сложноподчиненные предложения с </a:t>
            </a:r>
            <a:r>
              <a:rPr lang="ru-RU" sz="2800" b="1" dirty="0" smtClean="0">
                <a:solidFill>
                  <a:srgbClr val="0033CC"/>
                </a:solidFill>
                <a:latin typeface="Book Antiqua" pitchFamily="18" charset="0"/>
              </a:rPr>
              <a:t>придаточными </a:t>
            </a:r>
            <a:r>
              <a:rPr lang="ru-RU" sz="2800" b="1" dirty="0" smtClean="0">
                <a:solidFill>
                  <a:srgbClr val="0033CC"/>
                </a:solidFill>
                <a:latin typeface="Book Antiqua" pitchFamily="18" charset="0"/>
              </a:rPr>
              <a:t>обстоятельственными    (присоединительные)</a:t>
            </a:r>
            <a:endParaRPr lang="ru-RU" sz="2800" b="1" dirty="0" smtClean="0">
              <a:solidFill>
                <a:srgbClr val="0033CC"/>
              </a:solidFill>
              <a:latin typeface="Book Antiqua" pitchFamily="18" charset="0"/>
            </a:endParaRPr>
          </a:p>
        </p:txBody>
      </p:sp>
      <p:sp>
        <p:nvSpPr>
          <p:cNvPr id="4099" name="Содержимое 2"/>
          <p:cNvSpPr>
            <a:spLocks noGrp="1"/>
          </p:cNvSpPr>
          <p:nvPr>
            <p:ph idx="1"/>
          </p:nvPr>
        </p:nvSpPr>
        <p:spPr>
          <a:ln w="38100">
            <a:prstDash val="lgDashDot"/>
          </a:ln>
        </p:spPr>
        <p:txBody>
          <a:bodyPr/>
          <a:lstStyle/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r>
              <a:rPr lang="ru-RU" sz="2800" dirty="0" smtClean="0">
                <a:latin typeface="Book Antiqua" pitchFamily="18" charset="0"/>
              </a:rPr>
              <a:t>Он вежливо поклонился Чичикову, </a:t>
            </a:r>
            <a:r>
              <a:rPr lang="ru-RU" sz="2800" b="1" dirty="0" smtClean="0">
                <a:latin typeface="Book Antiqua" pitchFamily="18" charset="0"/>
              </a:rPr>
              <a:t>на что </a:t>
            </a:r>
            <a:r>
              <a:rPr lang="ru-RU" sz="2800" dirty="0" smtClean="0">
                <a:latin typeface="Book Antiqua" pitchFamily="18" charset="0"/>
              </a:rPr>
              <a:t>последний ответил тем же. </a:t>
            </a:r>
            <a:endParaRPr lang="ru-RU" sz="2800" dirty="0" smtClean="0">
              <a:latin typeface="Book Antiqua" pitchFamily="18" charset="0"/>
            </a:endParaRPr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6876256" y="3212976"/>
            <a:ext cx="1152128" cy="0"/>
          </a:xfrm>
          <a:prstGeom prst="line">
            <a:avLst/>
          </a:prstGeom>
          <a:ln w="381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b="1" smtClean="0">
                <a:solidFill>
                  <a:srgbClr val="0033CC"/>
                </a:solidFill>
                <a:latin typeface="Monotype Corsiva" pitchFamily="66" charset="0"/>
              </a:rPr>
              <a:t>Ссылки</a:t>
            </a:r>
            <a:endParaRPr lang="ru-RU" smtClean="0">
              <a:solidFill>
                <a:srgbClr val="0033CC"/>
              </a:solidFill>
            </a:endParaRPr>
          </a:p>
        </p:txBody>
      </p:sp>
      <p:sp>
        <p:nvSpPr>
          <p:cNvPr id="9219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ru-RU" sz="2000" b="1" u="sng" smtClean="0">
                <a:hlinkClick r:id="rId2"/>
              </a:rPr>
              <a:t>http://www.proshkolu.ru/user/3nfhnf1948ujl/file/5339491/</a:t>
            </a:r>
            <a:r>
              <a:rPr lang="ru-RU" sz="2000" b="1" smtClean="0"/>
              <a:t>  </a:t>
            </a:r>
            <a:r>
              <a:rPr lang="ru-RU" sz="2000" b="1" smtClean="0">
                <a:solidFill>
                  <a:srgbClr val="0070C0"/>
                </a:solidFill>
              </a:rPr>
              <a:t> А</a:t>
            </a:r>
            <a:r>
              <a:rPr lang="ru-RU" sz="2000" b="1" u="sng" smtClean="0">
                <a:solidFill>
                  <a:srgbClr val="0070C0"/>
                </a:solidFill>
                <a:hlinkClick r:id="rId3"/>
              </a:rPr>
              <a:t> </a:t>
            </a:r>
          </a:p>
          <a:p>
            <a:pPr eaLnBrk="1" hangingPunct="1"/>
            <a:r>
              <a:rPr lang="ru-RU" sz="2000" b="1" u="sng" smtClean="0">
                <a:hlinkClick r:id="rId3"/>
              </a:rPr>
              <a:t>http://st.gdefon.ru/wallpapers_original/179052_(www.GdeFon.ru).jpg</a:t>
            </a:r>
            <a:r>
              <a:rPr lang="ru-RU" sz="2000" b="1" smtClean="0"/>
              <a:t> </a:t>
            </a:r>
            <a:r>
              <a:rPr lang="ru-RU" sz="2000" b="1" smtClean="0">
                <a:solidFill>
                  <a:srgbClr val="0070C0"/>
                </a:solidFill>
              </a:rPr>
              <a:t>нежный фон</a:t>
            </a:r>
          </a:p>
          <a:p>
            <a:pPr eaLnBrk="1" hangingPunct="1"/>
            <a:r>
              <a:rPr lang="ru-RU" sz="2000" b="1" u="sng" smtClean="0">
                <a:hlinkClick r:id="rId4"/>
              </a:rPr>
              <a:t>http://www.proshkolu.ru/user/3nfhnf1948ujl/file/5339489/</a:t>
            </a:r>
            <a:r>
              <a:rPr lang="ru-RU" sz="2000" b="1" smtClean="0"/>
              <a:t>  </a:t>
            </a:r>
            <a:r>
              <a:rPr lang="ru-RU" sz="2000" b="1" smtClean="0">
                <a:solidFill>
                  <a:srgbClr val="0070C0"/>
                </a:solidFill>
              </a:rPr>
              <a:t>О</a:t>
            </a:r>
          </a:p>
          <a:p>
            <a:pPr eaLnBrk="1" hangingPunct="1"/>
            <a:r>
              <a:rPr lang="ru-RU" sz="2000" b="1" u="sng" smtClean="0">
                <a:hlinkClick r:id="rId5"/>
              </a:rPr>
              <a:t>http://ua.convdocs.org/docs/index-147217.html</a:t>
            </a:r>
            <a:r>
              <a:rPr lang="ru-RU" sz="2000" b="1" smtClean="0"/>
              <a:t>  </a:t>
            </a:r>
            <a:r>
              <a:rPr lang="ru-RU" sz="2000" b="1" smtClean="0">
                <a:solidFill>
                  <a:srgbClr val="0070C0"/>
                </a:solidFill>
              </a:rPr>
              <a:t>уголок гжель</a:t>
            </a:r>
            <a:r>
              <a:rPr lang="en-US" sz="2000" b="1" smtClean="0">
                <a:solidFill>
                  <a:srgbClr val="0070C0"/>
                </a:solidFill>
              </a:rPr>
              <a:t> </a:t>
            </a:r>
            <a:r>
              <a:rPr lang="en-US" sz="2000" b="1" smtClean="0">
                <a:hlinkClick r:id="rId6"/>
              </a:rPr>
              <a:t>http://static.starlook.ru/img/3774819.image_page_big.3045953671.jpg</a:t>
            </a:r>
            <a:r>
              <a:rPr lang="ru-RU" sz="2000" b="1" smtClean="0"/>
              <a:t> </a:t>
            </a:r>
            <a:r>
              <a:rPr lang="ru-RU" sz="2000" b="1" smtClean="0">
                <a:solidFill>
                  <a:srgbClr val="0070C0"/>
                </a:solidFill>
              </a:rPr>
              <a:t>уголок гжель</a:t>
            </a:r>
          </a:p>
          <a:p>
            <a:pPr algn="ctr">
              <a:buFont typeface="Arial" charset="0"/>
              <a:buNone/>
            </a:pPr>
            <a:r>
              <a:rPr lang="ru-RU" sz="2000" b="1" smtClean="0">
                <a:solidFill>
                  <a:srgbClr val="002060"/>
                </a:solidFill>
                <a:latin typeface="Monotype Corsiva" pitchFamily="66" charset="0"/>
              </a:rPr>
              <a:t>Автор шаблона </a:t>
            </a:r>
          </a:p>
          <a:p>
            <a:pPr algn="ctr">
              <a:buFont typeface="Arial" charset="0"/>
              <a:buNone/>
            </a:pPr>
            <a:r>
              <a:rPr lang="ru-RU" sz="2000" b="1" smtClean="0">
                <a:solidFill>
                  <a:srgbClr val="002060"/>
                </a:solidFill>
                <a:latin typeface="Monotype Corsiva" pitchFamily="66" charset="0"/>
              </a:rPr>
              <a:t>Пасечник Елена Аркадьевна, </a:t>
            </a:r>
          </a:p>
          <a:p>
            <a:pPr algn="ctr">
              <a:buFont typeface="Arial" charset="0"/>
              <a:buNone/>
            </a:pPr>
            <a:r>
              <a:rPr lang="ru-RU" sz="2000" b="1" smtClean="0">
                <a:solidFill>
                  <a:srgbClr val="002060"/>
                </a:solidFill>
                <a:latin typeface="Monotype Corsiva" pitchFamily="66" charset="0"/>
              </a:rPr>
              <a:t>учитель истории МБОУ «СОШ №6»</a:t>
            </a:r>
          </a:p>
          <a:p>
            <a:pPr algn="ctr">
              <a:buFont typeface="Arial" charset="0"/>
              <a:buNone/>
            </a:pPr>
            <a:r>
              <a:rPr lang="ru-RU" sz="2000" b="1" smtClean="0">
                <a:solidFill>
                  <a:srgbClr val="002060"/>
                </a:solidFill>
                <a:latin typeface="Monotype Corsiva" pitchFamily="66" charset="0"/>
              </a:rPr>
              <a:t> г. Братска Иркутской области</a:t>
            </a:r>
            <a:endParaRPr lang="ru-RU" sz="20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7210</TotalTime>
  <Words>1157</Words>
  <Application>Microsoft Office PowerPoint</Application>
  <PresentationFormat>Экран (4:3)</PresentationFormat>
  <Paragraphs>208</Paragraphs>
  <Slides>31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31</vt:i4>
      </vt:variant>
    </vt:vector>
  </HeadingPairs>
  <TitlesOfParts>
    <vt:vector size="36" baseType="lpstr">
      <vt:lpstr>Arial</vt:lpstr>
      <vt:lpstr>Calibri</vt:lpstr>
      <vt:lpstr>Monotype Corsiva</vt:lpstr>
      <vt:lpstr>Book Antiqua</vt:lpstr>
      <vt:lpstr>Тема Office</vt:lpstr>
      <vt:lpstr>Сложноподчиненные предложения. Основные группы сложноподчиненных предложений</vt:lpstr>
      <vt:lpstr>Сложноподчиненное предложение</vt:lpstr>
      <vt:lpstr>Сложноподчиненные предложения с придаточными определительными</vt:lpstr>
      <vt:lpstr>Сложноподчиненные предложения с придаточными определительными</vt:lpstr>
      <vt:lpstr>Сложноподчиненные предложения с придаточными местоименно-определительными</vt:lpstr>
      <vt:lpstr>Сложноподчиненные предложения с придаточными местоименно-определительными</vt:lpstr>
      <vt:lpstr>Сложноподчиненные предложения с придаточными изъяснительными</vt:lpstr>
      <vt:lpstr>Сложноподчиненные предложения с придаточными изъяснительными</vt:lpstr>
      <vt:lpstr>Сложноподчиненные предложения с придаточными обстоятельственными    (образа действия)</vt:lpstr>
      <vt:lpstr>Сложноподчиненные предложения с придаточными обстоятельственными    (образа действия)</vt:lpstr>
      <vt:lpstr>Сложноподчиненные предложения с придаточными обстоятельственными    (степени)</vt:lpstr>
      <vt:lpstr>Сложноподчиненные предложения с придаточными обстоятельственными    (степени)</vt:lpstr>
      <vt:lpstr>Сложноподчиненные предложения с придаточными обстоятельственными    (сравнения)</vt:lpstr>
      <vt:lpstr>Сложноподчиненные предложения с придаточными обстоятельственными    (сравнения)</vt:lpstr>
      <vt:lpstr>Сложноподчиненные предложения с придаточными обстоятельственными    (следствия)</vt:lpstr>
      <vt:lpstr>Сложноподчиненные предложения с придаточными обстоятельственными    (следствия)</vt:lpstr>
      <vt:lpstr>Сложноподчиненные предложения с придаточными обстоятельственными    (места)</vt:lpstr>
      <vt:lpstr>Сложноподчиненные предложения с придаточными обстоятельственными    (места)</vt:lpstr>
      <vt:lpstr>Сложноподчиненные предложения с придаточными обстоятельственными    (времени)</vt:lpstr>
      <vt:lpstr>Сложноподчиненные предложения с придаточными обстоятельственными    (времени)</vt:lpstr>
      <vt:lpstr>Сложноподчиненные предложения с придаточными обстоятельственными    (условия)</vt:lpstr>
      <vt:lpstr>Сложноподчиненные предложения с придаточными обстоятельственными    (времени)</vt:lpstr>
      <vt:lpstr>Сложноподчиненные предложения с придаточными обстоятельственными    (причины)</vt:lpstr>
      <vt:lpstr>Сложноподчиненные предложения с придаточными обстоятельственными    (причины)</vt:lpstr>
      <vt:lpstr>Сложноподчиненные предложения с придаточными обстоятельственными    (цели)</vt:lpstr>
      <vt:lpstr>Сложноподчиненные предложения с придаточными обстоятельственными    (цели)</vt:lpstr>
      <vt:lpstr>Сложноподчиненные предложения с придаточными обстоятельственными    (уступительные)</vt:lpstr>
      <vt:lpstr>Сложноподчиненные предложения с придаточными обстоятельственными    (уступительные)</vt:lpstr>
      <vt:lpstr>Сложноподчиненные предложения с придаточными обстоятельственными    (присоединительные)</vt:lpstr>
      <vt:lpstr>Сложноподчиненные предложения с придаточными обстоятельственными    (присоединительные)</vt:lpstr>
      <vt:lpstr>Ссылки</vt:lpstr>
    </vt:vector>
  </TitlesOfParts>
  <Company>Reanimator Extreme Edition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Lenovo</dc:creator>
  <cp:lastModifiedBy>Наташа</cp:lastModifiedBy>
  <cp:revision>9</cp:revision>
  <dcterms:created xsi:type="dcterms:W3CDTF">2015-01-02T14:37:12Z</dcterms:created>
  <dcterms:modified xsi:type="dcterms:W3CDTF">2026-11-01T15:03:16Z</dcterms:modified>
</cp:coreProperties>
</file>