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72" r:id="rId9"/>
    <p:sldId id="262" r:id="rId10"/>
    <p:sldId id="271" r:id="rId11"/>
    <p:sldId id="264" r:id="rId12"/>
    <p:sldId id="265" r:id="rId13"/>
    <p:sldId id="266" r:id="rId14"/>
    <p:sldId id="273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815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4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6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2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9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8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6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69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8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3C972-1815-43A0-BBA8-D0B9EB732F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72D0-20ED-450A-AB4E-6808D1FD9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8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lavmoda.com/istoriya-pugovitsy/" TargetMode="External"/><Relationship Id="rId2" Type="http://schemas.openxmlformats.org/officeDocument/2006/relationships/hyperlink" Target="https://catalog.shm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zen.ru/a/YZjjNKZGv1ANq9o" TargetMode="External"/><Relationship Id="rId4" Type="http://schemas.openxmlformats.org/officeDocument/2006/relationships/hyperlink" Target="https://urklad.ru/nahodki-kladoiskatelej/mundirny-e-pugovits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9902" y="432487"/>
            <a:ext cx="9144000" cy="284205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ru-RU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/>
            </a:r>
            <a:br>
              <a:rPr lang="ru-RU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От оберега до микрочипа: </a:t>
            </a:r>
            <a:br>
              <a:rPr lang="ru-RU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тысячелетняя история пуговицы в России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8116" r="12436" b="10918"/>
          <a:stretch/>
        </p:blipFill>
        <p:spPr>
          <a:xfrm>
            <a:off x="781123" y="3485133"/>
            <a:ext cx="2913017" cy="279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89438" y="432487"/>
            <a:ext cx="8909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XХIX городская  научно-практическая конференция обучающихся </a:t>
            </a:r>
          </a:p>
          <a:p>
            <a:pPr algn="ctr"/>
            <a:r>
              <a:rPr lang="ru-RU" sz="2400" dirty="0"/>
              <a:t>«Россия: новое тысячелетие»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3352" y="3595817"/>
            <a:ext cx="4312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Автор:</a:t>
            </a:r>
          </a:p>
          <a:p>
            <a:pPr algn="r"/>
            <a:r>
              <a:rPr lang="ru-RU" dirty="0"/>
              <a:t>Семенов Артем,</a:t>
            </a:r>
          </a:p>
          <a:p>
            <a:pPr algn="r"/>
            <a:r>
              <a:rPr lang="ru-RU" dirty="0"/>
              <a:t>обучающийся 7А класса</a:t>
            </a:r>
          </a:p>
          <a:p>
            <a:pPr algn="r"/>
            <a:r>
              <a:rPr lang="ru-RU" dirty="0"/>
              <a:t>МБОУ СОШ №13</a:t>
            </a:r>
          </a:p>
          <a:p>
            <a:pPr algn="r"/>
            <a:r>
              <a:rPr lang="ru-RU" dirty="0" err="1"/>
              <a:t>н.п</a:t>
            </a:r>
            <a:r>
              <a:rPr lang="ru-RU" dirty="0"/>
              <a:t>. Высокий</a:t>
            </a:r>
          </a:p>
          <a:p>
            <a:pPr algn="r"/>
            <a:r>
              <a:rPr lang="ru-RU" b="1" dirty="0"/>
              <a:t>Научный руководитель:</a:t>
            </a:r>
          </a:p>
          <a:p>
            <a:pPr algn="r"/>
            <a:r>
              <a:rPr lang="ru-RU" dirty="0"/>
              <a:t>Плаксина Татьяна Ивановна,</a:t>
            </a:r>
          </a:p>
          <a:p>
            <a:pPr algn="r"/>
            <a:r>
              <a:rPr lang="ru-RU" dirty="0"/>
              <a:t>учитель английского языка</a:t>
            </a:r>
          </a:p>
          <a:p>
            <a:pPr algn="r"/>
            <a:r>
              <a:rPr lang="ru-RU" dirty="0" smtClean="0"/>
              <a:t>МБОУ СОШ№13</a:t>
            </a:r>
            <a:endParaRPr lang="ru-RU" dirty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8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46" y="333320"/>
            <a:ext cx="10515600" cy="861509"/>
          </a:xfrm>
        </p:spPr>
        <p:txBody>
          <a:bodyPr>
            <a:noAutofit/>
          </a:bodyPr>
          <a:lstStyle/>
          <a:p>
            <a:pPr algn="ctr"/>
            <a:r>
              <a:rPr lang="ru-RU" sz="3200" b="1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Советский период: от символа </a:t>
            </a:r>
            <a:r>
              <a:rPr lang="ru-RU" sz="3200" b="1" kern="50" dirty="0" smtClean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к </a:t>
            </a:r>
            <a:r>
              <a:rPr lang="ru-RU" sz="3200" b="1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массовому производству (</a:t>
            </a:r>
            <a:r>
              <a:rPr lang="ru-RU" sz="3200" b="1" kern="50" dirty="0" err="1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XXв</a:t>
            </a:r>
            <a:r>
              <a:rPr lang="ru-RU" sz="3200" b="1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.)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11210" r="15469" b="13646"/>
          <a:stretch/>
        </p:blipFill>
        <p:spPr>
          <a:xfrm>
            <a:off x="8815995" y="1924216"/>
            <a:ext cx="3148976" cy="1875489"/>
          </a:xfrm>
          <a:prstGeom prst="rect">
            <a:avLst/>
          </a:prstGeom>
          <a:ln>
            <a:noFill/>
          </a:ln>
          <a:effectLst>
            <a:reflection stA="45000" endPos="38000" dist="50800" dir="5400000" sy="-100000" algn="bl" rotWithShape="0"/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6" y="2751150"/>
            <a:ext cx="4354571" cy="284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stA="45000" endPos="50000" dist="50800" dir="5400000" sy="-100000" algn="bl" rotWithShape="0"/>
            <a:softEdge rad="101600"/>
          </a:effectLst>
        </p:spPr>
      </p:pic>
      <p:sp>
        <p:nvSpPr>
          <p:cNvPr id="7" name="TextBox 6"/>
          <p:cNvSpPr txBox="1"/>
          <p:nvPr/>
        </p:nvSpPr>
        <p:spPr>
          <a:xfrm>
            <a:off x="553503" y="5838397"/>
            <a:ext cx="512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Советская форменная пуговица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353">
            <a:off x="5576492" y="1469300"/>
            <a:ext cx="3391569" cy="2255558"/>
          </a:xfrm>
          <a:prstGeom prst="rect">
            <a:avLst/>
          </a:prstGeom>
          <a:ln>
            <a:noFill/>
          </a:ln>
          <a:effectLst>
            <a:reflection stA="45000" endPos="38000" dist="50800" dir="5400000" sy="-100000" algn="bl" rotWithShape="0"/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14" y="3721211"/>
            <a:ext cx="4173266" cy="2682814"/>
          </a:xfrm>
          <a:prstGeom prst="rect">
            <a:avLst/>
          </a:prstGeom>
          <a:ln>
            <a:noFill/>
          </a:ln>
          <a:effectLst>
            <a:reflection stA="45000" endPos="11000" dist="508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8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018" y="215582"/>
            <a:ext cx="11109101" cy="579548"/>
          </a:xfrm>
        </p:spPr>
        <p:txBody>
          <a:bodyPr>
            <a:noAutofit/>
          </a:bodyPr>
          <a:lstStyle/>
          <a:p>
            <a:r>
              <a:rPr lang="ru-RU" sz="3200" b="1" kern="50" dirty="0" smtClean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Эра технологий: смарт-аксессуар (</a:t>
            </a:r>
            <a:r>
              <a:rPr lang="en-US" sz="3200" b="1" kern="50" dirty="0" smtClean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XXI</a:t>
            </a:r>
            <a:r>
              <a:rPr lang="ru-RU" sz="3200" b="1" kern="50" dirty="0" smtClean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в.)</a:t>
            </a:r>
            <a:r>
              <a:rPr lang="ru-RU" sz="3600" b="1" kern="50" dirty="0" smtClean="0"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3" y="798490"/>
            <a:ext cx="5880492" cy="593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795130"/>
            <a:ext cx="5694703" cy="595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5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0351" y="141298"/>
            <a:ext cx="4914392" cy="6825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Пуговица с подсветкой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1" y="340710"/>
            <a:ext cx="5486485" cy="5486485"/>
          </a:xfrm>
          <a:prstGeom prst="rect">
            <a:avLst/>
          </a:prstGeom>
          <a:ln>
            <a:noFill/>
          </a:ln>
          <a:effectLst>
            <a:reflection stA="45000" endPos="13000" dist="50800" dir="5400000" sy="-100000" algn="bl" rotWithShape="0"/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37" y="682580"/>
            <a:ext cx="5821250" cy="5821250"/>
          </a:xfrm>
          <a:prstGeom prst="rect">
            <a:avLst/>
          </a:prstGeom>
          <a:ln>
            <a:noFill/>
          </a:ln>
          <a:effectLst>
            <a:reflection stA="45000" endPos="14000" dist="508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85226" y="5980610"/>
            <a:ext cx="428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Пуговица с датчиками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866" y="497942"/>
            <a:ext cx="4921521" cy="4848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Comic Sans MS" panose="030F0702030302020204" pitchFamily="66" charset="0"/>
              </a:rPr>
              <a:t>Пуговица с экраном</a:t>
            </a:r>
            <a:endParaRPr lang="ru-RU" sz="3100" b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7" y="982823"/>
            <a:ext cx="5803559" cy="5594366"/>
          </a:xfrm>
          <a:prstGeom prst="rect">
            <a:avLst/>
          </a:prstGeom>
          <a:ln>
            <a:noFill/>
          </a:ln>
          <a:effectLst>
            <a:outerShdw sx="1000" sy="1000" algn="ctr" rotWithShape="0">
              <a:schemeClr val="tx1"/>
            </a:outerShdw>
            <a:reflection stA="45000" endPos="4000" dist="50800" dir="5400000" sy="-100000" algn="bl" rotWithShape="0"/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05" y="982822"/>
            <a:ext cx="5581816" cy="5603652"/>
          </a:xfrm>
          <a:prstGeom prst="rect">
            <a:avLst/>
          </a:prstGeom>
          <a:ln>
            <a:noFill/>
          </a:ln>
          <a:effectLst>
            <a:outerShdw blurRad="50800" dist="50800" dir="5400000" sx="6000" sy="6000" algn="ctr" rotWithShape="0">
              <a:schemeClr val="tx1">
                <a:alpha val="43000"/>
              </a:schemeClr>
            </a:outerShdw>
            <a:reflection stA="45000" endPos="4000" dist="50800" dir="5400000" sy="-100000" algn="bl" rotWithShape="0"/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58122" y="398047"/>
            <a:ext cx="4802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Пуговица-конструктор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5667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Заключение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7361"/>
            <a:ext cx="10515600" cy="4486275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>
                <a:latin typeface="Comic Sans MS" panose="030F0702030302020204" pitchFamily="66" charset="0"/>
              </a:rPr>
              <a:t>Г</a:t>
            </a:r>
            <a:r>
              <a:rPr lang="ru-RU" dirty="0" smtClean="0">
                <a:latin typeface="Comic Sans MS" panose="030F0702030302020204" pitchFamily="66" charset="0"/>
              </a:rPr>
              <a:t>ипотеза </a:t>
            </a:r>
            <a:r>
              <a:rPr lang="ru-RU" dirty="0">
                <a:latin typeface="Comic Sans MS" panose="030F0702030302020204" pitchFamily="66" charset="0"/>
              </a:rPr>
              <a:t>нашего исследования подтверждена. </a:t>
            </a:r>
            <a:r>
              <a:rPr lang="ru-RU" dirty="0" smtClean="0">
                <a:latin typeface="Comic Sans MS" panose="030F0702030302020204" pitchFamily="66" charset="0"/>
              </a:rPr>
              <a:t>Пуговица </a:t>
            </a:r>
            <a:r>
              <a:rPr lang="ru-RU" dirty="0">
                <a:latin typeface="Comic Sans MS" panose="030F0702030302020204" pitchFamily="66" charset="0"/>
              </a:rPr>
              <a:t>прошла путь от магического оберега («</a:t>
            </a:r>
            <a:r>
              <a:rPr lang="ru-RU" dirty="0" err="1">
                <a:latin typeface="Comic Sans MS" panose="030F0702030302020204" pitchFamily="66" charset="0"/>
              </a:rPr>
              <a:t>пугалки</a:t>
            </a:r>
            <a:r>
              <a:rPr lang="ru-RU" dirty="0">
                <a:latin typeface="Comic Sans MS" panose="030F0702030302020204" pitchFamily="66" charset="0"/>
              </a:rPr>
              <a:t>») и статусного ювелирного украшения до строгого знака отличия и современного высокотехнологичного аксессуара.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45" y="3443937"/>
            <a:ext cx="5790685" cy="276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60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Список литературы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  <a:tabLst>
                <a:tab pos="448945" algn="l"/>
              </a:tabLst>
            </a:pPr>
            <a:r>
              <a:rPr lang="ru-RU" sz="2600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Интернет источники</a:t>
            </a:r>
            <a:r>
              <a:rPr lang="en-US" sz="2600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ru-RU" sz="2600" kern="50" dirty="0">
              <a:latin typeface="Comic Sans MS" panose="030F0702030302020204" pitchFamily="66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448945" algn="l"/>
              </a:tabLst>
            </a:pPr>
            <a:r>
              <a:rPr lang="ru-RU" sz="2600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Государственный исторический музей </a:t>
            </a:r>
            <a:r>
              <a:rPr lang="ru-RU" sz="2600" u="sng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  <a:hlinkClick r:id="rId2"/>
              </a:rPr>
              <a:t>https://catalog.shm.ru/</a:t>
            </a:r>
            <a:endParaRPr lang="ru-RU" sz="2600" kern="50" dirty="0">
              <a:latin typeface="Comic Sans MS" panose="030F0702030302020204" pitchFamily="66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448945" algn="l"/>
              </a:tabLst>
            </a:pPr>
            <a:r>
              <a:rPr lang="ru-RU" sz="2600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История пуговицы </a:t>
            </a:r>
            <a:r>
              <a:rPr lang="ru-RU" sz="2600" u="sng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https://slavmoda.com/istoriya-pugovitsy/</a:t>
            </a:r>
            <a:endParaRPr lang="ru-RU" sz="2600" kern="50" dirty="0">
              <a:latin typeface="Comic Sans MS" panose="030F0702030302020204" pitchFamily="66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448945" algn="l"/>
              </a:tabLst>
            </a:pPr>
            <a:r>
              <a:rPr lang="ru-RU" sz="2600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Мундирные пуговицы чиновников с гербами губерний. Их виды. </a:t>
            </a:r>
            <a:r>
              <a:rPr lang="ru-RU" sz="2600" u="sng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  <a:hlinkClick r:id="rId4"/>
              </a:rPr>
              <a:t>https://urklad.ru/nahodki-kladoiskatelej/mundirny-e-pugovitsy</a:t>
            </a:r>
            <a:endParaRPr lang="ru-RU" sz="2600" kern="50" dirty="0">
              <a:latin typeface="Comic Sans MS" panose="030F0702030302020204" pitchFamily="66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448945" algn="l"/>
              </a:tabLst>
            </a:pPr>
            <a:r>
              <a:rPr lang="ru-RU" sz="2600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"Пуговицы - гирьки". Виды и предназначение. </a:t>
            </a:r>
            <a:r>
              <a:rPr lang="ru-RU" sz="2600" u="sng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  <a:hlinkClick r:id="rId5"/>
              </a:rPr>
              <a:t>https://dzen.ru/a/YZjjNKZGv1ANq9o</a:t>
            </a:r>
            <a:r>
              <a:rPr lang="ru-RU" sz="2600" kern="50" dirty="0" smtClean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_</a:t>
            </a:r>
            <a:endParaRPr lang="ru-RU" sz="2600" kern="50" dirty="0">
              <a:latin typeface="Comic Sans MS" panose="030F0702030302020204" pitchFamily="66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4028"/>
            <a:ext cx="11535148" cy="5919386"/>
          </a:xfrm>
        </p:spPr>
        <p:txBody>
          <a:bodyPr>
            <a:noAutofit/>
          </a:bodyPr>
          <a:lstStyle/>
          <a:p>
            <a:pPr marL="914400" lvl="2" indent="0" algn="just">
              <a:buNone/>
            </a:pPr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Цель</a:t>
            </a:r>
            <a:r>
              <a:rPr lang="en-US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проследить </a:t>
            </a:r>
            <a:r>
              <a:rPr lang="ru-RU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историческую эволюцию </a:t>
            </a:r>
            <a:r>
              <a:rPr lang="ru-RU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пуговицы от магического символа до бытового аксессуара.</a:t>
            </a:r>
            <a:endParaRPr lang="ru-RU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endParaRPr lang="ru-RU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Задачи работы:</a:t>
            </a:r>
            <a:endParaRPr lang="ru-RU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1.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ыяснить происхождение слова «пуговица»;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2.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сравнить состав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 изображения пуговиц с 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IX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века по настоящее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время;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3.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определить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функции пуговиц в разные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эпохи;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оформить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хронологическую таблицу развития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пуговиц;</a:t>
            </a:r>
            <a:endParaRPr lang="en-US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5.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создать пуговицы 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XXI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века с помощью современных технологий.</a:t>
            </a:r>
            <a:endParaRPr lang="en-US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endParaRPr lang="ru-RU" b="1" dirty="0" smtClean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Гипотеза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формы </a:t>
            </a: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 материалы пуговиц отражают смену эпох и соответствующую ей функциональность</a:t>
            </a:r>
            <a:r>
              <a:rPr lang="ru-RU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endParaRPr lang="en-US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пуговица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как элемент материальной культуры России. </a:t>
            </a:r>
            <a:endParaRPr lang="en-US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зменение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функций и внешнего вида пуговицы с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X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века по настоящее время. </a:t>
            </a:r>
            <a:endParaRPr lang="en-US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Актуальность 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данной 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темы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обусловлена тем, что пуговица является уникальным историческим источником. </a:t>
            </a:r>
          </a:p>
        </p:txBody>
      </p:sp>
    </p:spTree>
    <p:extLst>
      <p:ext uri="{BB962C8B-B14F-4D97-AF65-F5344CB8AC3E}">
        <p14:creationId xmlns:p14="http://schemas.microsoft.com/office/powerpoint/2010/main" val="159655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Толковый словарь живого великорусского языка В. И. </a:t>
            </a:r>
            <a:r>
              <a:rPr lang="ru-RU" sz="3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Даля</a:t>
            </a:r>
            <a:endParaRPr lang="ru-RU" sz="3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Comic Sans MS" panose="030F0702030302020204" pitchFamily="66" charset="0"/>
              </a:rPr>
              <a:t>ПУГОВИЦА, </a:t>
            </a:r>
            <a:r>
              <a:rPr lang="ru-RU" b="1" dirty="0" err="1">
                <a:latin typeface="Comic Sans MS" panose="030F0702030302020204" pitchFamily="66" charset="0"/>
              </a:rPr>
              <a:t>пугвица</a:t>
            </a:r>
            <a:r>
              <a:rPr lang="ru-RU" b="1" dirty="0">
                <a:latin typeface="Comic Sans MS" panose="030F0702030302020204" pitchFamily="66" charset="0"/>
              </a:rPr>
              <a:t>, пуговка, </a:t>
            </a:r>
            <a:r>
              <a:rPr lang="ru-RU" b="1" dirty="0" err="1" smtClean="0">
                <a:latin typeface="Comic Sans MS" panose="030F0702030302020204" pitchFamily="66" charset="0"/>
              </a:rPr>
              <a:t>пугалка</a:t>
            </a:r>
            <a:r>
              <a:rPr lang="ru-RU" b="1" dirty="0" smtClean="0">
                <a:latin typeface="Comic Sans MS" panose="030F0702030302020204" pitchFamily="66" charset="0"/>
              </a:rPr>
              <a:t> </a:t>
            </a:r>
            <a:r>
              <a:rPr lang="ru-RU" b="1" dirty="0">
                <a:latin typeface="Comic Sans MS" panose="030F0702030302020204" pitchFamily="66" charset="0"/>
              </a:rPr>
              <a:t>ж. </a:t>
            </a:r>
            <a:r>
              <a:rPr lang="ru-RU" dirty="0" smtClean="0">
                <a:latin typeface="Comic Sans MS" panose="030F0702030302020204" pitchFamily="66" charset="0"/>
              </a:rPr>
              <a:t>- </a:t>
            </a:r>
            <a:r>
              <a:rPr lang="ru-RU" dirty="0">
                <a:latin typeface="Comic Sans MS" panose="030F0702030302020204" pitchFamily="66" charset="0"/>
              </a:rPr>
              <a:t>означает кружок или шарик, шляпку с ушком, пришиваемую к одежде для застёжки на петлю.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6257">
            <a:off x="7045511" y="2874983"/>
            <a:ext cx="3455180" cy="3755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190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4" y="3147889"/>
            <a:ext cx="3478434" cy="34784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2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Древнерусская пуговица: магия и защита (</a:t>
            </a:r>
            <a:r>
              <a:rPr lang="en-US" sz="3200" b="1" dirty="0" smtClean="0">
                <a:latin typeface="Comic Sans MS" panose="030F0702030302020204" pitchFamily="66" charset="0"/>
              </a:rPr>
              <a:t>IX</a:t>
            </a:r>
            <a:r>
              <a:rPr lang="ru-RU" sz="3200" b="1" dirty="0" smtClean="0">
                <a:latin typeface="Comic Sans MS" panose="030F0702030302020204" pitchFamily="66" charset="0"/>
              </a:rPr>
              <a:t>–X</a:t>
            </a:r>
            <a:r>
              <a:rPr lang="en-US" sz="3200" b="1" dirty="0" smtClean="0">
                <a:latin typeface="Comic Sans MS" panose="030F0702030302020204" pitchFamily="66" charset="0"/>
              </a:rPr>
              <a:t>I</a:t>
            </a:r>
            <a:r>
              <a:rPr lang="ru-RU" sz="3200" b="1" dirty="0" smtClean="0">
                <a:latin typeface="Comic Sans MS" panose="030F0702030302020204" pitchFamily="66" charset="0"/>
              </a:rPr>
              <a:t>V </a:t>
            </a:r>
            <a:r>
              <a:rPr lang="ru-RU" sz="3200" b="1" dirty="0">
                <a:latin typeface="Comic Sans MS" panose="030F0702030302020204" pitchFamily="66" charset="0"/>
              </a:rPr>
              <a:t>вв.)</a:t>
            </a:r>
            <a:r>
              <a:rPr lang="ru-RU" sz="3200" dirty="0">
                <a:latin typeface="Comic Sans MS" panose="030F0702030302020204" pitchFamily="66" charset="0"/>
              </a:rPr>
              <a:t/>
            </a:r>
            <a:br>
              <a:rPr lang="ru-RU" sz="3200" dirty="0">
                <a:latin typeface="Comic Sans MS" panose="030F0702030302020204" pitchFamily="66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58" y="1057151"/>
            <a:ext cx="2795986" cy="1869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884">
            <a:off x="6507155" y="961766"/>
            <a:ext cx="5077828" cy="3803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2286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4" y="4186296"/>
            <a:ext cx="2833180" cy="1944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  <p:sp>
        <p:nvSpPr>
          <p:cNvPr id="4" name="TextBox 3"/>
          <p:cNvSpPr txBox="1"/>
          <p:nvPr/>
        </p:nvSpPr>
        <p:spPr>
          <a:xfrm>
            <a:off x="1149553" y="2863472"/>
            <a:ext cx="291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Пуговица- «Гирька»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7014" y="4778062"/>
            <a:ext cx="465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Пуговицы-гирьки выполняли роль </a:t>
            </a:r>
            <a:r>
              <a:rPr lang="ru-RU" b="1" dirty="0" smtClean="0">
                <a:latin typeface="Comic Sans MS" panose="030F0702030302020204" pitchFamily="66" charset="0"/>
              </a:rPr>
              <a:t>оберегов.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49" y="4146141"/>
            <a:ext cx="2646470" cy="1984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  <p:sp>
        <p:nvSpPr>
          <p:cNvPr id="9" name="TextBox 8"/>
          <p:cNvSpPr txBox="1"/>
          <p:nvPr/>
        </p:nvSpPr>
        <p:spPr>
          <a:xfrm>
            <a:off x="2646753" y="3746031"/>
            <a:ext cx="1750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 Символы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329" y="292508"/>
            <a:ext cx="10260141" cy="789018"/>
          </a:xfrm>
        </p:spPr>
        <p:txBody>
          <a:bodyPr>
            <a:noAutofit/>
          </a:bodyPr>
          <a:lstStyle/>
          <a:p>
            <a:pPr marL="448945" indent="-179705" algn="ctr">
              <a:spcAft>
                <a:spcPts val="0"/>
              </a:spcAft>
              <a:tabLst>
                <a:tab pos="897890" algn="l"/>
              </a:tabLst>
            </a:pPr>
            <a:r>
              <a:rPr lang="ru-RU" sz="3200" b="1" kern="5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Пуговица как символ статуса </a:t>
            </a:r>
            <a:br>
              <a:rPr lang="ru-RU" sz="3200" b="1" kern="5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3200" b="1" kern="5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в Московском царстве (XV–XVII вв.)</a:t>
            </a:r>
            <a:endParaRPr lang="ru-RU" sz="3200" kern="50" dirty="0">
              <a:effectLst/>
              <a:latin typeface="Comic Sans MS" panose="030F0702030302020204" pitchFamily="66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919499">
            <a:off x="795552" y="3951390"/>
            <a:ext cx="3370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Пуговица - «визитная  карточка»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771" y="1097374"/>
            <a:ext cx="3282795" cy="4837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3"/>
          <a:stretch/>
        </p:blipFill>
        <p:spPr>
          <a:xfrm>
            <a:off x="4308268" y="1097374"/>
            <a:ext cx="3572176" cy="3809262"/>
          </a:xfrm>
          <a:prstGeom prst="rect">
            <a:avLst/>
          </a:prstGeom>
          <a:ln>
            <a:noFill/>
          </a:ln>
          <a:effectLst>
            <a:reflection stA="36000" endPos="24000" dist="50800" dir="5400000" sy="-100000" algn="bl" rotWithShape="0"/>
            <a:softEdge rad="101600"/>
          </a:effectLst>
        </p:spPr>
      </p:pic>
      <p:sp>
        <p:nvSpPr>
          <p:cNvPr id="10" name="TextBox 9"/>
          <p:cNvSpPr txBox="1"/>
          <p:nvPr/>
        </p:nvSpPr>
        <p:spPr>
          <a:xfrm>
            <a:off x="4011656" y="3826681"/>
            <a:ext cx="46257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endParaRPr lang="ru-RU" b="1" dirty="0" smtClean="0">
              <a:latin typeface="Comic Sans MS" panose="030F0702030302020204" pitchFamily="66" charset="0"/>
            </a:endParaRPr>
          </a:p>
          <a:p>
            <a:pPr algn="ctr"/>
            <a:endParaRPr lang="ru-RU" b="1" dirty="0" smtClean="0">
              <a:latin typeface="Comic Sans MS" panose="030F0702030302020204" pitchFamily="66" charset="0"/>
            </a:endParaRPr>
          </a:p>
          <a:p>
            <a:pPr algn="ctr"/>
            <a:endParaRPr lang="ru-RU" b="1" dirty="0"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К </a:t>
            </a:r>
            <a:r>
              <a:rPr lang="ru-RU" sz="2000" b="1" dirty="0">
                <a:latin typeface="Comic Sans MS" panose="030F0702030302020204" pitchFamily="66" charset="0"/>
              </a:rPr>
              <a:t>кафтану пришивали </a:t>
            </a:r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по </a:t>
            </a:r>
            <a:r>
              <a:rPr lang="ru-RU" sz="2000" b="1" dirty="0">
                <a:latin typeface="Comic Sans MS" panose="030F0702030302020204" pitchFamily="66" charset="0"/>
              </a:rPr>
              <a:t>3, 8, 10, 11, 12, </a:t>
            </a:r>
            <a:r>
              <a:rPr lang="ru-RU" sz="2000" b="1" dirty="0" smtClean="0">
                <a:latin typeface="Comic Sans MS" panose="030F0702030302020204" pitchFamily="66" charset="0"/>
              </a:rPr>
              <a:t>13, 19 пуговиц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5179" y="5866861"/>
            <a:ext cx="526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К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atin typeface="Comic Sans MS" panose="030F0702030302020204" pitchFamily="66" charset="0"/>
              </a:rPr>
              <a:t>шубе — по 8, 11, 13, 14, 15, </a:t>
            </a:r>
            <a:r>
              <a:rPr lang="ru-RU" sz="2000" b="1" dirty="0" smtClean="0">
                <a:latin typeface="Comic Sans MS" panose="030F0702030302020204" pitchFamily="66" charset="0"/>
              </a:rPr>
              <a:t>16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316">
            <a:off x="148432" y="2036711"/>
            <a:ext cx="4045952" cy="1930588"/>
          </a:xfrm>
          <a:prstGeom prst="rect">
            <a:avLst/>
          </a:prstGeom>
          <a:ln>
            <a:noFill/>
          </a:ln>
          <a:effectLst>
            <a:reflection stA="45000" endPos="43000" dist="50800" dir="5400000" sy="-100000" algn="bl" rotWithShape="0"/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6867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161">
            <a:off x="800153" y="677780"/>
            <a:ext cx="3128612" cy="464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310">
            <a:off x="8105195" y="556275"/>
            <a:ext cx="3591774" cy="5157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  <p:sp>
        <p:nvSpPr>
          <p:cNvPr id="7" name="TextBox 6"/>
          <p:cNvSpPr txBox="1"/>
          <p:nvPr/>
        </p:nvSpPr>
        <p:spPr>
          <a:xfrm>
            <a:off x="1161499" y="5422006"/>
            <a:ext cx="2659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Иван Грозный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13" y="754166"/>
            <a:ext cx="3627007" cy="5440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1032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77" y="222422"/>
            <a:ext cx="11109101" cy="656821"/>
          </a:xfrm>
        </p:spPr>
        <p:txBody>
          <a:bodyPr>
            <a:noAutofit/>
          </a:bodyPr>
          <a:lstStyle/>
          <a:p>
            <a:pPr algn="ctr"/>
            <a:r>
              <a:rPr lang="ru-RU" sz="3200" kern="50" dirty="0" smtClean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3200" kern="50" dirty="0" smtClean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3200" b="1" kern="50" dirty="0" smtClean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Эпоха </a:t>
            </a:r>
            <a:r>
              <a:rPr lang="ru-RU" sz="3200" b="1" kern="50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империй: пуговица на службе государства (XVIII–XX вв</a:t>
            </a:r>
            <a:r>
              <a:rPr lang="ru-RU" sz="3200" b="1" kern="50" dirty="0" smtClean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Arial" panose="020B0604020202020204" pitchFamily="34" charset="0"/>
              </a:rPr>
              <a:t>.)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8" y="1627969"/>
            <a:ext cx="3472597" cy="494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  <a:softEdge rad="1016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3" y="1146443"/>
            <a:ext cx="4483227" cy="3322750"/>
          </a:xfrm>
          <a:prstGeom prst="rect">
            <a:avLst/>
          </a:prstGeom>
          <a:effectLst>
            <a:reflection stA="33000" endPos="56000" dist="50800" dir="5400000" sy="-100000" algn="bl" rotWithShape="0"/>
            <a:softEdge rad="1016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9"/>
          <a:stretch/>
        </p:blipFill>
        <p:spPr>
          <a:xfrm>
            <a:off x="8574618" y="1468192"/>
            <a:ext cx="3226426" cy="510036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0102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69" y="0"/>
            <a:ext cx="7739672" cy="5829613"/>
          </a:xfrm>
          <a:prstGeom prst="rect">
            <a:avLst/>
          </a:prstGeom>
          <a:ln>
            <a:noFill/>
          </a:ln>
          <a:effectLst>
            <a:reflection stA="45000" endPos="11000" dist="50800" dir="5400000" sy="-100000" algn="bl" rotWithShape="0"/>
            <a:softEdge rad="1016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3" y="3212168"/>
            <a:ext cx="3963266" cy="3088213"/>
          </a:xfrm>
          <a:prstGeom prst="rect">
            <a:avLst/>
          </a:prstGeom>
          <a:ln>
            <a:noFill/>
          </a:ln>
          <a:effectLst>
            <a:reflection stA="45000" endPos="14000" dist="50800" dir="5400000" sy="-100000" algn="bl" rotWithShape="0"/>
            <a:softEdge rad="2032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4" y="686875"/>
            <a:ext cx="3508099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2000" endPos="28000" dist="5000" dir="5400000" sy="-100000" algn="bl" rotWithShape="0"/>
            <a:softEdge rad="1016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 b="7196"/>
          <a:stretch/>
        </p:blipFill>
        <p:spPr>
          <a:xfrm>
            <a:off x="4312508" y="3297991"/>
            <a:ext cx="2248930" cy="2531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0"/>
          </a:effectLst>
        </p:spPr>
      </p:pic>
      <p:sp>
        <p:nvSpPr>
          <p:cNvPr id="3" name="TextBox 2"/>
          <p:cNvSpPr txBox="1"/>
          <p:nvPr/>
        </p:nvSpPr>
        <p:spPr>
          <a:xfrm>
            <a:off x="485987" y="2375443"/>
            <a:ext cx="3508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Пуговицы, украшенные эмалью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741" y="6300381"/>
            <a:ext cx="260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М.В. Ломоносов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976" y="115910"/>
            <a:ext cx="10998556" cy="92728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b="1" kern="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81" y="3836374"/>
            <a:ext cx="2396630" cy="2418172"/>
          </a:xfrm>
          <a:effectLst>
            <a:reflection stA="54000" endPos="34000" dist="50800" dir="5400000" sy="-100000" algn="bl" rotWithShape="0"/>
            <a:softEdge rad="101600"/>
          </a:effectLst>
        </p:spPr>
      </p:pic>
      <p:sp>
        <p:nvSpPr>
          <p:cNvPr id="7" name="TextBox 6"/>
          <p:cNvSpPr txBox="1"/>
          <p:nvPr/>
        </p:nvSpPr>
        <p:spPr>
          <a:xfrm>
            <a:off x="8392060" y="6265376"/>
            <a:ext cx="359320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50" b="1" dirty="0" smtClean="0">
                <a:latin typeface="Comic Sans MS" panose="030F0702030302020204" pitchFamily="66" charset="0"/>
              </a:rPr>
              <a:t>«Ведомственные пуговицы</a:t>
            </a:r>
            <a:r>
              <a:rPr lang="ru-RU" sz="1850" dirty="0" smtClean="0">
                <a:latin typeface="Comic Sans MS" panose="030F0702030302020204" pitchFamily="66" charset="0"/>
              </a:rPr>
              <a:t>»</a:t>
            </a:r>
            <a:endParaRPr lang="ru-RU" sz="185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97" y="218849"/>
            <a:ext cx="3009860" cy="2877597"/>
          </a:xfrm>
          <a:prstGeom prst="rect">
            <a:avLst/>
          </a:prstGeom>
          <a:effectLst>
            <a:reflection stA="54000" endPos="34000" dist="50800" dir="5400000" sy="-100000" algn="bl" rotWithShape="0"/>
            <a:softEdge rad="101600"/>
          </a:effectLst>
        </p:spPr>
      </p:pic>
      <p:sp>
        <p:nvSpPr>
          <p:cNvPr id="8" name="TextBox 7"/>
          <p:cNvSpPr txBox="1"/>
          <p:nvPr/>
        </p:nvSpPr>
        <p:spPr>
          <a:xfrm flipH="1">
            <a:off x="5692972" y="3155331"/>
            <a:ext cx="560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Пуговица Царская офицерская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t="1821" r="49296" b="56750"/>
          <a:stretch/>
        </p:blipFill>
        <p:spPr>
          <a:xfrm rot="21266680">
            <a:off x="1842463" y="336691"/>
            <a:ext cx="2548270" cy="2343955"/>
          </a:xfrm>
          <a:prstGeom prst="rect">
            <a:avLst/>
          </a:prstGeom>
          <a:effectLst>
            <a:reflection stA="54000" endPos="34000" dist="50800" dir="5400000" sy="-100000" algn="bl" rotWithShape="0"/>
            <a:softEdge rad="101600"/>
          </a:effectLst>
        </p:spPr>
      </p:pic>
      <p:sp>
        <p:nvSpPr>
          <p:cNvPr id="15" name="TextBox 14"/>
          <p:cNvSpPr txBox="1"/>
          <p:nvPr/>
        </p:nvSpPr>
        <p:spPr>
          <a:xfrm rot="21262704">
            <a:off x="1270987" y="2644327"/>
            <a:ext cx="3785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Пуговица для государственных служащих и  гвардии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730" y="6267052"/>
            <a:ext cx="377512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50" b="1" dirty="0" smtClean="0">
                <a:latin typeface="Comic Sans MS" panose="030F0702030302020204" pitchFamily="66" charset="0"/>
              </a:rPr>
              <a:t>Пуговица для артиллеристов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4383" y="6265376"/>
            <a:ext cx="2997937" cy="377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50" b="1" dirty="0">
                <a:latin typeface="Comic Sans MS" panose="030F0702030302020204" pitchFamily="66" charset="0"/>
              </a:rPr>
              <a:t>Пуговица для  моряков</a:t>
            </a:r>
          </a:p>
        </p:txBody>
      </p:sp>
      <p:pic>
        <p:nvPicPr>
          <p:cNvPr id="1026" name="Picture 2" descr="C:\Users\СЁМКА\Desktop\Рисунок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74" y="3796991"/>
            <a:ext cx="2481263" cy="2474912"/>
          </a:xfrm>
          <a:prstGeom prst="rect">
            <a:avLst/>
          </a:prstGeom>
          <a:noFill/>
          <a:effectLst>
            <a:reflection stA="54000" endPos="34000" dist="50800" dir="5400000" sy="-100000" algn="bl" rotWithShape="0"/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ЁМКА\Desktop\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70" y="3800165"/>
            <a:ext cx="2462212" cy="2468563"/>
          </a:xfrm>
          <a:prstGeom prst="rect">
            <a:avLst/>
          </a:prstGeom>
          <a:noFill/>
          <a:effectLst>
            <a:reflection stA="54000" endPos="34000" dist="50800" dir="5400000" sy="-100000" algn="bl" rotWithShape="0"/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435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SimSun</vt:lpstr>
      <vt:lpstr>Arial</vt:lpstr>
      <vt:lpstr>Calibri</vt:lpstr>
      <vt:lpstr>Calibri Light</vt:lpstr>
      <vt:lpstr>Comic Sans MS</vt:lpstr>
      <vt:lpstr>Times New Roman</vt:lpstr>
      <vt:lpstr>Тема Office</vt:lpstr>
      <vt:lpstr>     От оберега до микрочипа:  тысячелетняя история пуговицы в России</vt:lpstr>
      <vt:lpstr>Презентация PowerPoint</vt:lpstr>
      <vt:lpstr>Толковый словарь живого великорусского языка В. И. Даля</vt:lpstr>
      <vt:lpstr>Древнерусская пуговица: магия и защита (IX–XIV вв.) </vt:lpstr>
      <vt:lpstr>Пуговица как символ статуса  в Московском царстве (XV–XVII вв.)</vt:lpstr>
      <vt:lpstr>Презентация PowerPoint</vt:lpstr>
      <vt:lpstr> Эпоха империй: пуговица на службе государства (XVIII–XX вв.)</vt:lpstr>
      <vt:lpstr>Презентация PowerPoint</vt:lpstr>
      <vt:lpstr> </vt:lpstr>
      <vt:lpstr>Советский период: от символа к массовому производству (XXв.)</vt:lpstr>
      <vt:lpstr>Эра технологий: смарт-аксессуар (XXIв.) </vt:lpstr>
      <vt:lpstr>Пуговица с подсветкой</vt:lpstr>
      <vt:lpstr>Пуговица с экраном</vt:lpstr>
      <vt:lpstr>Заключение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Эволюция пуговицы: от магического символа до бытового аксессуара в контексте российской культуры</dc:title>
  <dc:creator>user</dc:creator>
  <cp:lastModifiedBy>Компьютер</cp:lastModifiedBy>
  <cp:revision>57</cp:revision>
  <dcterms:created xsi:type="dcterms:W3CDTF">2026-03-31T06:18:05Z</dcterms:created>
  <dcterms:modified xsi:type="dcterms:W3CDTF">2026-04-22T06:03:39Z</dcterms:modified>
</cp:coreProperties>
</file>