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3" r:id="rId19"/>
    <p:sldId id="274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53" autoAdjust="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E806-3DEB-4610-86D3-9F2C4D230240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14B-BF29-4D3D-A925-E144D015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E806-3DEB-4610-86D3-9F2C4D230240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14B-BF29-4D3D-A925-E144D015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E806-3DEB-4610-86D3-9F2C4D230240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14B-BF29-4D3D-A925-E144D015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E806-3DEB-4610-86D3-9F2C4D230240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14B-BF29-4D3D-A925-E144D015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E806-3DEB-4610-86D3-9F2C4D230240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14B-BF29-4D3D-A925-E144D015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E806-3DEB-4610-86D3-9F2C4D230240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14B-BF29-4D3D-A925-E144D015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E806-3DEB-4610-86D3-9F2C4D230240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14B-BF29-4D3D-A925-E144D015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E806-3DEB-4610-86D3-9F2C4D230240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14B-BF29-4D3D-A925-E144D015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E806-3DEB-4610-86D3-9F2C4D230240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14B-BF29-4D3D-A925-E144D015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E806-3DEB-4610-86D3-9F2C4D230240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14B-BF29-4D3D-A925-E144D015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E806-3DEB-4610-86D3-9F2C4D230240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A9D14B-BF29-4D3D-A925-E144D015C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2BE806-3DEB-4610-86D3-9F2C4D230240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A9D14B-BF29-4D3D-A925-E144D015C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851648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Самоконтроль при занятиях физическими упражнениями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356992"/>
            <a:ext cx="4028130" cy="24612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Выполнил </a:t>
            </a:r>
          </a:p>
          <a:p>
            <a:pPr algn="ctr"/>
            <a:r>
              <a:rPr lang="ru-RU" dirty="0" smtClean="0"/>
              <a:t>Учитель физической культуры МОУ СШ №6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. Гаврилов-Яма</a:t>
            </a:r>
          </a:p>
          <a:p>
            <a:pPr algn="ctr"/>
            <a:r>
              <a:rPr lang="ru-RU" dirty="0" smtClean="0"/>
              <a:t>Гуренко А.А.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05558" y="58772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2022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С началом тренировочных занятий вес тела обычно снижается.  Через 3-4 недели вес начинает вновь немного расти за счет увеличения мышечной массы, после чего стабилизируется. Рекомендуется взвешиваться утром на голодный желудок в одной и той же одежде.</a:t>
            </a:r>
            <a:endParaRPr lang="ru-RU" sz="2400" dirty="0"/>
          </a:p>
        </p:txBody>
      </p:sp>
      <p:pic>
        <p:nvPicPr>
          <p:cNvPr id="3074" name="Picture 2" descr="C:\Users\вата\Desktop\1904014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14818"/>
            <a:ext cx="2576710" cy="21283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Пульс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Исследование пульса является одним из наиболее доступных объективных методов изучения функции сердечно - сосудистой системы. Обычно с помощью секундомера подсчитывается пульс за 10-секундный интервал.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Способы измерения пульса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Существует несколько способов измерения пульса:</a:t>
            </a:r>
          </a:p>
          <a:p>
            <a:r>
              <a:rPr lang="ru-RU" sz="2400" dirty="0" smtClean="0"/>
              <a:t>Тремя пальцами на запястье</a:t>
            </a:r>
          </a:p>
          <a:p>
            <a:r>
              <a:rPr lang="ru-RU" sz="2400" dirty="0" smtClean="0"/>
              <a:t>Двумя пальцами на шее</a:t>
            </a:r>
          </a:p>
          <a:p>
            <a:r>
              <a:rPr lang="ru-RU" sz="2400" dirty="0" smtClean="0"/>
              <a:t>Кончиками пальцев на виске</a:t>
            </a:r>
          </a:p>
          <a:p>
            <a:r>
              <a:rPr lang="ru-RU" sz="2400" dirty="0" smtClean="0"/>
              <a:t>Ладонью к груди в области сердца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14884"/>
            <a:ext cx="221457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643446"/>
            <a:ext cx="2424116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Дыхание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В покое частота дыхания человека обычно составляет 12-16 раз в мин. При физической работе происходит учащение дыхания: при средней нагрузке до 18-20 раз, при значительной – до 20-30 раз в мин. Подсчитывают частоту дыхания за 30 с, и полученный результат умножают на два.</a:t>
            </a:r>
            <a:endParaRPr lang="ru-RU" sz="2400" dirty="0"/>
          </a:p>
        </p:txBody>
      </p:sp>
      <p:pic>
        <p:nvPicPr>
          <p:cNvPr id="5122" name="Picture 2" descr="C:\Users\вата\Desktop\image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500570"/>
            <a:ext cx="1743075" cy="17795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Работоспособность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Работоспособность является важным показателем, дающим представление о нагрузке. В дневнике самоконтроля дается оценка работоспособности: </a:t>
            </a:r>
            <a:r>
              <a:rPr lang="ru-RU" sz="2400" i="1" dirty="0" smtClean="0"/>
              <a:t>хорошая, пониженная, нормальная</a:t>
            </a:r>
            <a:r>
              <a:rPr lang="ru-RU" sz="2400" dirty="0" smtClean="0"/>
              <a:t>. Правильно проводимые занятия спортом способствуют ее повышению.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29132"/>
            <a:ext cx="3667131" cy="20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429132"/>
            <a:ext cx="3333751" cy="208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Желание заниматься спортом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Желание заниматься спортом присуще всем здоровым людям. Отсутствие желания заниматься физическими упражнениями является признаком ранней стадии переутомления. Отмечается как </a:t>
            </a:r>
            <a:r>
              <a:rPr lang="ru-RU" sz="2400" i="1" dirty="0" smtClean="0"/>
              <a:t>есть, слабое, отсутствует.</a:t>
            </a:r>
            <a:endParaRPr lang="ru-RU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292895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786191"/>
            <a:ext cx="19288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429132"/>
            <a:ext cx="29432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Болевые ощущения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Болевые ощущения (в мышцах, правом или левом боку, в области сердца, головные боли) могут наступать при нарушении режима дня, общем утомлении организма, чрезмерных нагрузках и т.д. Боли в мышцах могут возникать на этапе первоначальных занятий, а в дальнейшем они исчезают.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Показатели физической подготовленности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Подтягивание</a:t>
            </a:r>
          </a:p>
          <a:p>
            <a:r>
              <a:rPr lang="ru-RU" sz="2400" dirty="0" smtClean="0"/>
              <a:t>Отжимания</a:t>
            </a:r>
          </a:p>
          <a:p>
            <a:r>
              <a:rPr lang="ru-RU" sz="2400" dirty="0" smtClean="0"/>
              <a:t>Наклон вперед (гибкость)</a:t>
            </a:r>
          </a:p>
          <a:p>
            <a:r>
              <a:rPr lang="ru-RU" sz="2400" dirty="0" smtClean="0"/>
              <a:t>Поднимание туловища за 30 с</a:t>
            </a:r>
          </a:p>
          <a:p>
            <a:r>
              <a:rPr lang="ru-RU" sz="2400" dirty="0" smtClean="0"/>
              <a:t>Поднимание ног из положения лежа за 20 с</a:t>
            </a:r>
          </a:p>
          <a:p>
            <a:r>
              <a:rPr lang="ru-RU" sz="2400" dirty="0" smtClean="0"/>
              <a:t>Прыжки через скакалку за 1 мин</a:t>
            </a:r>
          </a:p>
          <a:p>
            <a:r>
              <a:rPr lang="ru-RU" sz="2400" dirty="0" smtClean="0"/>
              <a:t>Прыжки в длину с места</a:t>
            </a:r>
          </a:p>
          <a:p>
            <a:r>
              <a:rPr lang="ru-RU" sz="2400" dirty="0" smtClean="0"/>
              <a:t>Бег</a:t>
            </a:r>
          </a:p>
          <a:p>
            <a:r>
              <a:rPr lang="ru-RU" sz="2400" dirty="0" smtClean="0"/>
              <a:t>Плавание</a:t>
            </a:r>
          </a:p>
          <a:p>
            <a:r>
              <a:rPr lang="ru-RU" sz="2400" dirty="0" smtClean="0"/>
              <a:t>Ходьба на лыжах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Дневник самоконтроля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Примерный дневник самоконтроля</a:t>
            </a:r>
          </a:p>
          <a:p>
            <a:pPr>
              <a:buNone/>
            </a:pPr>
            <a:r>
              <a:rPr lang="ru-RU" sz="2000" b="1" dirty="0" smtClean="0"/>
              <a:t>Фамилия, имя, отчество</a:t>
            </a:r>
          </a:p>
          <a:p>
            <a:pPr>
              <a:buNone/>
            </a:pPr>
            <a:r>
              <a:rPr lang="ru-RU" sz="2000" b="1" dirty="0" smtClean="0"/>
              <a:t>Дата и год рождения</a:t>
            </a:r>
          </a:p>
          <a:p>
            <a:pPr>
              <a:buNone/>
            </a:pPr>
            <a:r>
              <a:rPr lang="ru-RU" sz="2000" b="1" dirty="0" smtClean="0"/>
              <a:t>Дневник начат (дата и год)</a:t>
            </a:r>
            <a:endParaRPr lang="ru-RU" sz="2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43306" y="2000240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214678" y="2357430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29058" y="2714620"/>
            <a:ext cx="37147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2857496"/>
          <a:ext cx="8429680" cy="3888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1143006"/>
                <a:gridCol w="1214446"/>
                <a:gridCol w="1071570"/>
                <a:gridCol w="1071568"/>
              </a:tblGrid>
              <a:tr h="428628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1420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700" dirty="0" smtClean="0"/>
                        <a:t>Физическое развитие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dirty="0" smtClean="0"/>
                        <a:t>Длина тела, см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dirty="0" smtClean="0"/>
                        <a:t>Масса тела, кг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dirty="0" smtClean="0"/>
                        <a:t>Окружность грудной клетки,</a:t>
                      </a:r>
                      <a:r>
                        <a:rPr lang="ru-RU" sz="1700" baseline="0" dirty="0" smtClean="0"/>
                        <a:t> см: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700" baseline="0" dirty="0" smtClean="0"/>
                        <a:t>    в покое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700" baseline="0" dirty="0" smtClean="0"/>
                        <a:t>    при вдохе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700" baseline="0" dirty="0" smtClean="0"/>
                        <a:t>    при выдохе</a:t>
                      </a:r>
                      <a:endParaRPr lang="ru-RU" sz="1700" dirty="0" smtClean="0"/>
                    </a:p>
                    <a:p>
                      <a:r>
                        <a:rPr lang="ru-RU" sz="1700" dirty="0" smtClean="0"/>
                        <a:t>Окружность,</a:t>
                      </a:r>
                      <a:r>
                        <a:rPr lang="ru-RU" sz="1700" baseline="0" dirty="0" smtClean="0"/>
                        <a:t> см:</a:t>
                      </a:r>
                    </a:p>
                    <a:p>
                      <a:r>
                        <a:rPr lang="ru-RU" sz="1700" baseline="0" dirty="0" smtClean="0"/>
                        <a:t>    шеи</a:t>
                      </a:r>
                    </a:p>
                    <a:p>
                      <a:r>
                        <a:rPr lang="ru-RU" sz="1700" baseline="0" dirty="0" smtClean="0"/>
                        <a:t>    талии</a:t>
                      </a:r>
                    </a:p>
                    <a:p>
                      <a:r>
                        <a:rPr lang="ru-RU" sz="1700" baseline="0" dirty="0" smtClean="0"/>
                        <a:t>    плеча (бицепс)</a:t>
                      </a:r>
                    </a:p>
                    <a:p>
                      <a:r>
                        <a:rPr lang="ru-RU" sz="1700" baseline="0" dirty="0" smtClean="0"/>
                        <a:t>    бедра</a:t>
                      </a:r>
                    </a:p>
                    <a:p>
                      <a:r>
                        <a:rPr lang="ru-RU" sz="1700" baseline="0" dirty="0" smtClean="0"/>
                        <a:t>    голени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5750"/>
          <a:ext cx="8229600" cy="63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734"/>
                <a:gridCol w="1143008"/>
                <a:gridCol w="1214446"/>
                <a:gridCol w="1214446"/>
                <a:gridCol w="1042966"/>
              </a:tblGrid>
              <a:tr h="6357960"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Пульс  (ЧСС), уд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./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мин:</a:t>
                      </a:r>
                    </a:p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    в покое</a:t>
                      </a:r>
                    </a:p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    после нагрузки (20</a:t>
                      </a: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приседаний)</a:t>
                      </a:r>
                    </a:p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Дыхание, вдохов за 30 с</a:t>
                      </a:r>
                    </a:p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    задержка дыхания, с</a:t>
                      </a:r>
                    </a:p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ЖЕЛ, л</a:t>
                      </a:r>
                    </a:p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АД, мм рт. ст.</a:t>
                      </a:r>
                    </a:p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Сила кисти, кг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17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Физическая подготовленность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Подтягивание, колич. раз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Отжимание, колич. раз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Наклон вперед (гибкость), см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Поднимание туловища за 30 с, колич.</a:t>
                      </a: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 раз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Поднимание ног из положения лежа за 20 с, колич. раз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Прыжки через скакалку за 1 мин, колич. раз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Прыжки в длину с места, см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Бег 30 м, с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Кросс 1000 м, с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Плавание от 12-100 м, мин, с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Ходьба на лыжах от 1 до 3 км, мин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Термин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Самоконтролем</a:t>
            </a:r>
            <a:r>
              <a:rPr lang="ru-RU" dirty="0" smtClean="0"/>
              <a:t> называется регулярное наблюдение физкультурником и спортсменом за состоянием своего здоровья, физического развития и самочувствия при занятиях физической культурой и спортом.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500034" y="1000108"/>
          <a:ext cx="8229600" cy="200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734"/>
                <a:gridCol w="1143008"/>
                <a:gridCol w="1214446"/>
                <a:gridCol w="1214446"/>
                <a:gridCol w="1042966"/>
              </a:tblGrid>
              <a:tr h="2000242">
                <a:tc>
                  <a:txBody>
                    <a:bodyPr/>
                    <a:lstStyle/>
                    <a:p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3. Самочувствие</a:t>
                      </a:r>
                    </a:p>
                    <a:p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Сон</a:t>
                      </a:r>
                    </a:p>
                    <a:p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Аппетит</a:t>
                      </a:r>
                    </a:p>
                    <a:p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Настроение</a:t>
                      </a:r>
                    </a:p>
                    <a:p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Желание заниматься</a:t>
                      </a:r>
                    </a:p>
                    <a:p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Работоспособность</a:t>
                      </a:r>
                    </a:p>
                    <a:p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</a:rPr>
                        <a:t>Боли в мышцах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Информационные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Учебник по физической культуре. 10-11 классы. В.И. Лях, А.А. </a:t>
            </a:r>
            <a:r>
              <a:rPr lang="ru-RU" sz="2400" dirty="0" err="1" smtClean="0"/>
              <a:t>Зданевич</a:t>
            </a:r>
            <a:r>
              <a:rPr lang="ru-RU" sz="2400" dirty="0" smtClean="0"/>
              <a:t>. «Просвещение», </a:t>
            </a:r>
            <a:r>
              <a:rPr lang="ru-RU" sz="2400" dirty="0" smtClean="0"/>
              <a:t>2019 </a:t>
            </a:r>
            <a:r>
              <a:rPr lang="ru-RU" sz="2400" dirty="0" smtClean="0"/>
              <a:t>г.</a:t>
            </a:r>
          </a:p>
          <a:p>
            <a:r>
              <a:rPr lang="ru-RU" sz="2400" dirty="0" smtClean="0"/>
              <a:t>Учебник по физической культуре. 8-9 классы. В.И. Лях, А.А. </a:t>
            </a:r>
            <a:r>
              <a:rPr lang="ru-RU" sz="2400" dirty="0" err="1" smtClean="0"/>
              <a:t>Зданевич</a:t>
            </a:r>
            <a:r>
              <a:rPr lang="ru-RU" sz="2400" dirty="0" smtClean="0"/>
              <a:t>. «Просвещение», </a:t>
            </a:r>
            <a:r>
              <a:rPr lang="ru-RU" sz="2400" dirty="0" smtClean="0"/>
              <a:t>2020 </a:t>
            </a:r>
            <a:r>
              <a:rPr lang="ru-RU" sz="2400" dirty="0" smtClean="0"/>
              <a:t>г.</a:t>
            </a:r>
          </a:p>
          <a:p>
            <a:r>
              <a:rPr lang="ru-RU" sz="2400" dirty="0" smtClean="0"/>
              <a:t>Учебник по физической культуре. 5-7 классы. М.Я. </a:t>
            </a:r>
            <a:r>
              <a:rPr lang="ru-RU" sz="2400" dirty="0" err="1" smtClean="0"/>
              <a:t>Виленский</a:t>
            </a:r>
            <a:r>
              <a:rPr lang="ru-RU" sz="2400" dirty="0" smtClean="0"/>
              <a:t>, И.М. </a:t>
            </a:r>
            <a:r>
              <a:rPr lang="ru-RU" sz="2400" dirty="0" err="1" smtClean="0"/>
              <a:t>Туревский</a:t>
            </a:r>
            <a:r>
              <a:rPr lang="ru-RU" sz="2400" dirty="0" smtClean="0"/>
              <a:t>.  «Просвещение», </a:t>
            </a:r>
            <a:r>
              <a:rPr lang="ru-RU" sz="2400" dirty="0" smtClean="0"/>
              <a:t>2019 </a:t>
            </a:r>
            <a:r>
              <a:rPr lang="ru-RU" sz="2400" dirty="0" smtClean="0"/>
              <a:t>г.</a:t>
            </a:r>
          </a:p>
          <a:p>
            <a:r>
              <a:rPr lang="en-US" sz="2400" dirty="0" smtClean="0">
                <a:hlinkClick r:id="rId2"/>
              </a:rPr>
              <a:t>http://images.yandex.ru/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572008"/>
            <a:ext cx="204310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14620"/>
            <a:ext cx="8686800" cy="1214446"/>
          </a:xfrm>
        </p:spPr>
        <p:txBody>
          <a:bodyPr>
            <a:noAutofit/>
          </a:bodyPr>
          <a:lstStyle/>
          <a:p>
            <a:pPr algn="ctr"/>
            <a:r>
              <a:rPr lang="ru-RU" sz="6800" dirty="0" smtClean="0"/>
              <a:t>Спасибо за внимание!</a:t>
            </a:r>
            <a:endParaRPr lang="ru-RU" sz="6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86766" cy="5538806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               Самоконтроль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428860" y="1500174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14942" y="1500174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4414" y="2143116"/>
            <a:ext cx="2231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/>
              <a:t>с</a:t>
            </a:r>
            <a:r>
              <a:rPr lang="ru-RU" sz="2400" u="sng" dirty="0" smtClean="0"/>
              <a:t>убъективные </a:t>
            </a:r>
          </a:p>
          <a:p>
            <a:pPr algn="ctr"/>
            <a:r>
              <a:rPr lang="ru-RU" sz="2400" u="sng" dirty="0" smtClean="0"/>
              <a:t>показатели</a:t>
            </a:r>
            <a:endParaRPr lang="ru-RU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8" y="2143116"/>
            <a:ext cx="237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/>
              <a:t>о</a:t>
            </a:r>
            <a:r>
              <a:rPr lang="ru-RU" sz="2400" u="sng" dirty="0" smtClean="0"/>
              <a:t>бъективные</a:t>
            </a:r>
          </a:p>
          <a:p>
            <a:pPr algn="ctr"/>
            <a:r>
              <a:rPr lang="ru-RU" sz="2400" u="sng" dirty="0" smtClean="0"/>
              <a:t> показатели</a:t>
            </a:r>
            <a:endParaRPr lang="ru-RU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142976" y="3786190"/>
            <a:ext cx="2254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</a:t>
            </a:r>
            <a:r>
              <a:rPr lang="ru-RU" sz="2400" dirty="0" smtClean="0"/>
              <a:t>амочувствие</a:t>
            </a:r>
          </a:p>
          <a:p>
            <a:pPr algn="ctr"/>
            <a:r>
              <a:rPr lang="ru-RU" sz="2400" dirty="0"/>
              <a:t>с</a:t>
            </a:r>
            <a:r>
              <a:rPr lang="ru-RU" sz="2400" dirty="0" smtClean="0"/>
              <a:t>он</a:t>
            </a:r>
          </a:p>
          <a:p>
            <a:pPr algn="ctr"/>
            <a:r>
              <a:rPr lang="ru-RU" sz="2400" dirty="0" smtClean="0"/>
              <a:t>аппетит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857884" y="3786190"/>
            <a:ext cx="2053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в</a:t>
            </a:r>
            <a:r>
              <a:rPr lang="ru-RU" sz="2400" dirty="0" smtClean="0"/>
              <a:t>ес</a:t>
            </a:r>
          </a:p>
          <a:p>
            <a:pPr algn="ctr"/>
            <a:r>
              <a:rPr lang="ru-RU" sz="2400" dirty="0"/>
              <a:t>п</a:t>
            </a:r>
            <a:r>
              <a:rPr lang="ru-RU" sz="2400" dirty="0" smtClean="0"/>
              <a:t>ульс</a:t>
            </a:r>
          </a:p>
          <a:p>
            <a:pPr algn="ctr"/>
            <a:r>
              <a:rPr lang="ru-RU" sz="2400" dirty="0" smtClean="0"/>
              <a:t>спирометрия</a:t>
            </a:r>
            <a:endParaRPr lang="ru-RU" sz="2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6467595" y="3390793"/>
            <a:ext cx="78242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1895563" y="3390793"/>
            <a:ext cx="78242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Антропометрические данные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При самоконтроле важно знать свои антропометрические данные: длину и массу тела, окружность грудной клетки в покое, при вдохе и выдохе, а также окружности шеи, талии, плеча, бедра, голени.</a:t>
            </a:r>
            <a:endParaRPr lang="ru-RU" sz="2400" dirty="0"/>
          </a:p>
        </p:txBody>
      </p:sp>
      <p:pic>
        <p:nvPicPr>
          <p:cNvPr id="4" name="Picture 3" descr="C:\Users\вата\Desktop\siki-diyet-kalpte-yaglanmayi-onluyor-3159162_390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786322"/>
            <a:ext cx="2428892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Самочувствие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400" b="1" dirty="0" smtClean="0"/>
              <a:t>Самочувствие</a:t>
            </a:r>
            <a:r>
              <a:rPr lang="ru-RU" sz="2400" dirty="0" smtClean="0"/>
              <a:t> является хорошим показателем влияния физических нагрузок на организм. Самочувствие обозначается в дневнике самоконтроля как </a:t>
            </a:r>
            <a:r>
              <a:rPr lang="ru-RU" sz="2400" i="1" dirty="0" smtClean="0"/>
              <a:t>хорошее, удовлетворительное, плохое. </a:t>
            </a:r>
            <a:r>
              <a:rPr lang="ru-RU" sz="2400" dirty="0" smtClean="0"/>
              <a:t>О плохом самочувствии может свидетельствовать </a:t>
            </a:r>
            <a:r>
              <a:rPr lang="ru-RU" sz="2400" b="1" dirty="0" smtClean="0"/>
              <a:t>утомление.</a:t>
            </a:r>
            <a:endParaRPr lang="ru-RU" sz="2400" b="1" i="1" dirty="0"/>
          </a:p>
        </p:txBody>
      </p:sp>
      <p:pic>
        <p:nvPicPr>
          <p:cNvPr id="5" name="Picture 2" descr="C:\Users\вата\Desktop\69051846_segpajobb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143380"/>
            <a:ext cx="3643338" cy="22981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Признаки утомления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Внешние признаки:</a:t>
            </a:r>
          </a:p>
          <a:p>
            <a:r>
              <a:rPr lang="ru-RU" sz="2400" dirty="0" smtClean="0"/>
              <a:t>Изменение цвета кожи </a:t>
            </a:r>
          </a:p>
          <a:p>
            <a:r>
              <a:rPr lang="ru-RU" sz="2400" dirty="0" smtClean="0"/>
              <a:t>Повышенное потоотделение</a:t>
            </a:r>
          </a:p>
          <a:p>
            <a:r>
              <a:rPr lang="ru-RU" sz="2400" dirty="0" smtClean="0"/>
              <a:t>Нарушение ритма дыхания</a:t>
            </a:r>
          </a:p>
          <a:p>
            <a:r>
              <a:rPr lang="ru-RU" sz="2400" dirty="0" smtClean="0"/>
              <a:t>Нарушение координации движений</a:t>
            </a:r>
          </a:p>
          <a:p>
            <a:pPr algn="ctr">
              <a:buNone/>
            </a:pPr>
            <a:r>
              <a:rPr lang="ru-RU" b="1" dirty="0" smtClean="0"/>
              <a:t>Внутренние признаки:</a:t>
            </a:r>
          </a:p>
          <a:p>
            <a:r>
              <a:rPr lang="ru-RU" sz="2400" dirty="0" smtClean="0"/>
              <a:t>Болевые ощущения в мышцах</a:t>
            </a:r>
          </a:p>
          <a:p>
            <a:r>
              <a:rPr lang="ru-RU" sz="2400" dirty="0" smtClean="0"/>
              <a:t>Подташнивание</a:t>
            </a:r>
          </a:p>
          <a:p>
            <a:r>
              <a:rPr lang="ru-RU" sz="2400" dirty="0" smtClean="0"/>
              <a:t>Головокружение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214818"/>
            <a:ext cx="1881184" cy="231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Внешние признаки утомления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857232"/>
          <a:ext cx="82296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Признаки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Степень утомления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легкая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значительная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Очень большая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Окраска кожи и лица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Небольшое покраснение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Значительное</a:t>
                      </a:r>
                      <a:r>
                        <a:rPr lang="ru-RU" sz="1600" baseline="0" dirty="0" smtClean="0"/>
                        <a:t> покраснение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Резкое покраснение, побледнение, появление синюшности губ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Потливость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Небольшая, чаще на лице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Большая, головы и туловища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Очень сильная, выступание соли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Дыхание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Учащенное, ровное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Значительное учащение, периодически через рот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Резко учащенное, поверхностное, одышка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Движения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 нарушены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Неуверенные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Покачивания, нарушение координации,</a:t>
                      </a:r>
                      <a:r>
                        <a:rPr lang="ru-RU" sz="1600" baseline="0" dirty="0" smtClean="0"/>
                        <a:t> дрожание конечностей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Внимание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Безошибочное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Неточность выполнения команд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Замедленное выполнение заданий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Во время сна восстанавливается работоспособность всех органов, тканей и нервной системы. В дневнике самоконтроля отмечаются: длительность сна, процесс засыпания, пробуждения во время сна, наличие сновидений.</a:t>
            </a:r>
            <a:endParaRPr lang="ru-RU" sz="2400" dirty="0"/>
          </a:p>
        </p:txBody>
      </p:sp>
      <p:pic>
        <p:nvPicPr>
          <p:cNvPr id="3074" name="Picture 2" descr="C:\Users\вата\Desktop\i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71942"/>
            <a:ext cx="3167058" cy="23752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Аппетит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Особое внимание уделяется характеру аппетита утром. Следует считать нормальным, если человек утром, через 0,5-1 ч после пробуждения испытывает чувство голода. В дневнике самоконтроля аппетит отмечается как </a:t>
            </a:r>
            <a:r>
              <a:rPr lang="ru-RU" sz="2400" i="1" dirty="0" smtClean="0"/>
              <a:t>нормальный, сниженный, повышенный. </a:t>
            </a:r>
            <a:r>
              <a:rPr lang="ru-RU" sz="2400" dirty="0" smtClean="0"/>
              <a:t>Также следует фиксировать отсутствие аппетита, отвращение к еде, повышенную жажду.</a:t>
            </a:r>
            <a:endParaRPr lang="ru-RU" sz="2400" i="1" dirty="0"/>
          </a:p>
        </p:txBody>
      </p:sp>
      <p:pic>
        <p:nvPicPr>
          <p:cNvPr id="2050" name="Picture 2" descr="C:\Users\вата\Desktop\net_apetita_u_rebenk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72008"/>
            <a:ext cx="3000364" cy="19982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</TotalTime>
  <Words>892</Words>
  <Application>Microsoft Office PowerPoint</Application>
  <PresentationFormat>Экран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Самоконтроль при занятиях физическими упражнениями </vt:lpstr>
      <vt:lpstr>Термин</vt:lpstr>
      <vt:lpstr>Презентация PowerPoint</vt:lpstr>
      <vt:lpstr>Антропометрические данные</vt:lpstr>
      <vt:lpstr>Самочувствие</vt:lpstr>
      <vt:lpstr>Признаки утомления</vt:lpstr>
      <vt:lpstr>Внешние признаки утомления</vt:lpstr>
      <vt:lpstr>Сон</vt:lpstr>
      <vt:lpstr>Аппетит</vt:lpstr>
      <vt:lpstr>Вес</vt:lpstr>
      <vt:lpstr>Пульс</vt:lpstr>
      <vt:lpstr>Способы измерения пульса</vt:lpstr>
      <vt:lpstr>Дыхание</vt:lpstr>
      <vt:lpstr>Работоспособность</vt:lpstr>
      <vt:lpstr>Желание заниматься спортом</vt:lpstr>
      <vt:lpstr>Болевые ощущения</vt:lpstr>
      <vt:lpstr>Показатели физической подготовленности</vt:lpstr>
      <vt:lpstr>Дневник самоконтроля</vt:lpstr>
      <vt:lpstr>Презентация PowerPoint</vt:lpstr>
      <vt:lpstr>Презентация PowerPoint</vt:lpstr>
      <vt:lpstr>Информационные ресурсы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Самоконтроль при занятиях физической культурой</dc:title>
  <dc:creator>вата</dc:creator>
  <cp:lastModifiedBy>user</cp:lastModifiedBy>
  <cp:revision>55</cp:revision>
  <dcterms:created xsi:type="dcterms:W3CDTF">2013-01-02T17:29:23Z</dcterms:created>
  <dcterms:modified xsi:type="dcterms:W3CDTF">2025-09-06T05:59:41Z</dcterms:modified>
</cp:coreProperties>
</file>